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7"/>
  </p:notesMasterIdLst>
  <p:sldIdLst>
    <p:sldId id="391"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8" r:id="rId65"/>
    <p:sldId id="279" r:id="rId66"/>
    <p:sldId id="280" r:id="rId67"/>
    <p:sldId id="281" r:id="rId68"/>
    <p:sldId id="282" r:id="rId69"/>
    <p:sldId id="283" r:id="rId70"/>
    <p:sldId id="284" r:id="rId71"/>
    <p:sldId id="275" r:id="rId72"/>
    <p:sldId id="276" r:id="rId73"/>
    <p:sldId id="277" r:id="rId74"/>
    <p:sldId id="285" r:id="rId75"/>
    <p:sldId id="286" r:id="rId76"/>
    <p:sldId id="287" r:id="rId77"/>
    <p:sldId id="288" r:id="rId78"/>
    <p:sldId id="289" r:id="rId79"/>
    <p:sldId id="290" r:id="rId80"/>
    <p:sldId id="291" r:id="rId81"/>
    <p:sldId id="292" r:id="rId82"/>
    <p:sldId id="293" r:id="rId83"/>
    <p:sldId id="294"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A565A-3729-481E-9958-265C345D12FE}"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8D5CD-09E5-4647-AF47-87AB179A13A1}" type="slidenum">
              <a:rPr lang="tr-TR" smtClean="0"/>
              <a:t>‹#›</a:t>
            </a:fld>
            <a:endParaRPr lang="tr-TR"/>
          </a:p>
        </p:txBody>
      </p:sp>
    </p:spTree>
    <p:extLst>
      <p:ext uri="{BB962C8B-B14F-4D97-AF65-F5344CB8AC3E}">
        <p14:creationId xmlns:p14="http://schemas.microsoft.com/office/powerpoint/2010/main" val="322328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281785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47154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76474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40630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3594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09613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4661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36439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4705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8660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2543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C71C07-6C80-40D8-BE7A-333089CDC971}" type="datetimeFigureOut">
              <a:rPr lang="tr-TR" smtClean="0"/>
              <a:pPr/>
              <a:t>24.04.2016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A923176-CDC2-4F7B-80F7-3B87D32D1A5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1C07-6C80-40D8-BE7A-333089CDC971}" type="datetimeFigureOut">
              <a:rPr lang="tr-TR" smtClean="0"/>
              <a:pPr/>
              <a:t>24.04.2016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23176-CDC2-4F7B-80F7-3B87D32D1A5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4/24/2016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59054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ureng.com/" TargetMode="External"/><Relationship Id="rId2" Type="http://schemas.openxmlformats.org/officeDocument/2006/relationships/hyperlink" Target="http://www.seslisozluk.com/" TargetMode="External"/><Relationship Id="rId1" Type="http://schemas.openxmlformats.org/officeDocument/2006/relationships/slideLayout" Target="../slideLayouts/slideLayout2.xml"/><Relationship Id="rId4" Type="http://schemas.openxmlformats.org/officeDocument/2006/relationships/hyperlink" Target="http://www.rong-chang.com/"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3030397" y="2768600"/>
            <a:ext cx="33118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lvl="0" algn="ctr" defTabSz="914400" eaLnBrk="0" fontAlgn="base" hangingPunct="0">
              <a:spcBef>
                <a:spcPct val="0"/>
              </a:spcBef>
              <a:spcAft>
                <a:spcPct val="0"/>
              </a:spcAft>
            </a:pPr>
            <a:r>
              <a:rPr lang="tr-TR" altLang="tr-TR" sz="1800" b="1" dirty="0">
                <a:solidFill>
                  <a:prstClr val="black"/>
                </a:solidFill>
                <a:latin typeface="Times New Roman" pitchFamily="18" charset="0"/>
                <a:cs typeface="Times New Roman" pitchFamily="18" charset="0"/>
              </a:rPr>
              <a:t>GENEL BECERİ EĞİTİMİ</a:t>
            </a:r>
          </a:p>
          <a:p>
            <a:pPr lvl="0" algn="ctr" defTabSz="914400" eaLnBrk="0" fontAlgn="base" hangingPunct="0">
              <a:spcBef>
                <a:spcPct val="0"/>
              </a:spcBef>
              <a:spcAft>
                <a:spcPct val="0"/>
              </a:spcAft>
            </a:pPr>
            <a:r>
              <a:rPr lang="tr-TR" altLang="tr-TR" sz="1800" b="1" dirty="0">
                <a:solidFill>
                  <a:prstClr val="black"/>
                </a:solidFill>
                <a:latin typeface="Times New Roman" pitchFamily="18" charset="0"/>
                <a:cs typeface="Times New Roman" pitchFamily="18" charset="0"/>
              </a:rPr>
              <a:t>LOJİSTİK YABANCI DİL</a:t>
            </a:r>
          </a:p>
          <a:p>
            <a:pPr lvl="0" algn="ctr" defTabSz="914400" eaLnBrk="0" fontAlgn="base" hangingPunct="0">
              <a:spcBef>
                <a:spcPct val="0"/>
              </a:spcBef>
              <a:spcAft>
                <a:spcPct val="0"/>
              </a:spcAft>
            </a:pPr>
            <a:r>
              <a:rPr lang="tr-TR" altLang="tr-TR" sz="1800" b="1" dirty="0">
                <a:solidFill>
                  <a:prstClr val="black"/>
                </a:solidFill>
                <a:latin typeface="Times New Roman" pitchFamily="18" charset="0"/>
                <a:cs typeface="Times New Roman" pitchFamily="18" charset="0"/>
              </a:rPr>
              <a:t> (LOJİSTİK İNGİLİZCE)</a:t>
            </a:r>
          </a:p>
          <a:p>
            <a:pPr lvl="0" algn="ctr" defTabSz="914400"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Yrd.Doç.Dr</a:t>
            </a:r>
            <a:r>
              <a:rPr lang="tr-TR" altLang="tr-TR" sz="1800" b="1" dirty="0">
                <a:solidFill>
                  <a:prstClr val="black"/>
                </a:solidFill>
                <a:latin typeface="Times New Roman" pitchFamily="18" charset="0"/>
                <a:cs typeface="Times New Roman" pitchFamily="18" charset="0"/>
              </a:rPr>
              <a:t>. Sertaç HOPOĞLU</a:t>
            </a:r>
          </a:p>
        </p:txBody>
      </p:sp>
    </p:spTree>
    <p:extLst>
      <p:ext uri="{BB962C8B-B14F-4D97-AF65-F5344CB8AC3E}">
        <p14:creationId xmlns:p14="http://schemas.microsoft.com/office/powerpoint/2010/main" val="725979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964488" cy="6408712"/>
          </a:xfrm>
        </p:spPr>
        <p:txBody>
          <a:bodyPr>
            <a:normAutofit fontScale="77500" lnSpcReduction="20000"/>
          </a:bodyPr>
          <a:lstStyle/>
          <a:p>
            <a:r>
              <a:rPr lang="tr-TR" b="1" dirty="0" err="1" smtClean="0"/>
              <a:t>Kollektif</a:t>
            </a:r>
            <a:r>
              <a:rPr lang="tr-TR" b="1" dirty="0" smtClean="0"/>
              <a:t> İsimler, İnsan</a:t>
            </a:r>
            <a:r>
              <a:rPr lang="tr-TR" b="1" dirty="0"/>
              <a:t>, hayvan veya nesnelerin grupları/toplu halleri için kullanılan isimlerdir:</a:t>
            </a:r>
            <a:endParaRPr lang="tr-TR" dirty="0"/>
          </a:p>
          <a:p>
            <a:pPr>
              <a:buNone/>
            </a:pPr>
            <a:endParaRPr lang="tr-TR" dirty="0"/>
          </a:p>
          <a:p>
            <a:r>
              <a:rPr lang="tr-TR" dirty="0"/>
              <a:t>A </a:t>
            </a:r>
            <a:r>
              <a:rPr lang="tr-TR" dirty="0" err="1"/>
              <a:t>family</a:t>
            </a:r>
            <a:r>
              <a:rPr lang="tr-TR" dirty="0"/>
              <a:t> (e </a:t>
            </a:r>
            <a:r>
              <a:rPr lang="tr-TR" dirty="0" err="1"/>
              <a:t>femıliy</a:t>
            </a:r>
            <a:r>
              <a:rPr lang="tr-TR" dirty="0"/>
              <a:t>)</a:t>
            </a:r>
          </a:p>
          <a:p>
            <a:r>
              <a:rPr lang="tr-TR" dirty="0"/>
              <a:t>An </a:t>
            </a:r>
            <a:r>
              <a:rPr lang="tr-TR" dirty="0" err="1"/>
              <a:t>orchestra</a:t>
            </a:r>
            <a:r>
              <a:rPr lang="tr-TR" dirty="0"/>
              <a:t> (en </a:t>
            </a:r>
            <a:r>
              <a:rPr lang="tr-TR" dirty="0" err="1"/>
              <a:t>orkistra</a:t>
            </a:r>
            <a:r>
              <a:rPr lang="tr-TR" dirty="0"/>
              <a:t>)</a:t>
            </a:r>
          </a:p>
          <a:p>
            <a:r>
              <a:rPr lang="tr-TR" dirty="0" smtClean="0"/>
              <a:t>A </a:t>
            </a:r>
            <a:r>
              <a:rPr lang="tr-TR" dirty="0" err="1"/>
              <a:t>band</a:t>
            </a:r>
            <a:r>
              <a:rPr lang="tr-TR" dirty="0"/>
              <a:t> (e </a:t>
            </a:r>
            <a:r>
              <a:rPr lang="tr-TR" dirty="0" err="1"/>
              <a:t>bend</a:t>
            </a:r>
            <a:r>
              <a:rPr lang="tr-TR" dirty="0"/>
              <a:t>)</a:t>
            </a:r>
          </a:p>
          <a:p>
            <a:r>
              <a:rPr lang="tr-TR" dirty="0" smtClean="0"/>
              <a:t>A </a:t>
            </a:r>
            <a:r>
              <a:rPr lang="tr-TR" dirty="0"/>
              <a:t>gang (e </a:t>
            </a:r>
            <a:r>
              <a:rPr lang="tr-TR" dirty="0" err="1"/>
              <a:t>geng</a:t>
            </a:r>
            <a:r>
              <a:rPr lang="tr-TR" dirty="0"/>
              <a:t>)</a:t>
            </a:r>
          </a:p>
          <a:p>
            <a:r>
              <a:rPr lang="tr-TR" dirty="0"/>
              <a:t>A </a:t>
            </a:r>
            <a:r>
              <a:rPr lang="tr-TR" dirty="0" err="1"/>
              <a:t>team</a:t>
            </a:r>
            <a:r>
              <a:rPr lang="tr-TR" dirty="0"/>
              <a:t> (e </a:t>
            </a:r>
            <a:r>
              <a:rPr lang="tr-TR" dirty="0" err="1"/>
              <a:t>tiim</a:t>
            </a:r>
            <a:r>
              <a:rPr lang="tr-TR" dirty="0"/>
              <a:t>)</a:t>
            </a:r>
          </a:p>
          <a:p>
            <a:r>
              <a:rPr lang="tr-TR" dirty="0"/>
              <a:t>A </a:t>
            </a:r>
            <a:r>
              <a:rPr lang="tr-TR" dirty="0" err="1"/>
              <a:t>group</a:t>
            </a:r>
            <a:r>
              <a:rPr lang="tr-TR" dirty="0"/>
              <a:t> (e grup)</a:t>
            </a:r>
          </a:p>
          <a:p>
            <a:r>
              <a:rPr lang="tr-TR" dirty="0"/>
              <a:t>A </a:t>
            </a:r>
            <a:r>
              <a:rPr lang="tr-TR" dirty="0" err="1"/>
              <a:t>class</a:t>
            </a:r>
            <a:r>
              <a:rPr lang="tr-TR" dirty="0"/>
              <a:t> (e </a:t>
            </a:r>
            <a:r>
              <a:rPr lang="tr-TR" dirty="0" err="1"/>
              <a:t>kılas</a:t>
            </a:r>
            <a:r>
              <a:rPr lang="tr-TR" dirty="0" smtClean="0"/>
              <a:t>)</a:t>
            </a:r>
            <a:endParaRPr lang="tr-TR" dirty="0"/>
          </a:p>
          <a:p>
            <a:pPr lvl="0"/>
            <a:r>
              <a:rPr lang="tr-TR" b="1" u="sng" dirty="0" err="1" smtClean="0"/>
              <a:t>Kollektif</a:t>
            </a:r>
            <a:r>
              <a:rPr lang="tr-TR" b="1" u="sng" dirty="0" smtClean="0"/>
              <a:t> isimlerin çoğu hem TEKİL hem de ÇOĞUL  “be” (veya fiil) ile kullanılabilir:</a:t>
            </a:r>
            <a:endParaRPr lang="tr-TR" dirty="0" smtClean="0"/>
          </a:p>
          <a:p>
            <a:r>
              <a:rPr lang="tr-TR" dirty="0" err="1" smtClean="0"/>
              <a:t>My</a:t>
            </a:r>
            <a:r>
              <a:rPr lang="tr-TR" dirty="0" smtClean="0"/>
              <a:t> </a:t>
            </a:r>
            <a:r>
              <a:rPr lang="tr-TR" dirty="0" err="1" smtClean="0"/>
              <a:t>family</a:t>
            </a:r>
            <a:r>
              <a:rPr lang="tr-TR" b="1" dirty="0" smtClean="0"/>
              <a:t> </a:t>
            </a:r>
            <a:r>
              <a:rPr lang="tr-TR" b="1" dirty="0" err="1" smtClean="0"/>
              <a:t>are</a:t>
            </a:r>
            <a:r>
              <a:rPr lang="tr-TR" b="1" dirty="0" smtClean="0"/>
              <a:t> </a:t>
            </a:r>
            <a:r>
              <a:rPr lang="tr-TR" dirty="0" err="1" smtClean="0"/>
              <a:t>from</a:t>
            </a:r>
            <a:r>
              <a:rPr lang="tr-TR" dirty="0" smtClean="0"/>
              <a:t> Trabzon.</a:t>
            </a:r>
          </a:p>
          <a:p>
            <a:r>
              <a:rPr lang="tr-TR" dirty="0" err="1" smtClean="0"/>
              <a:t>The</a:t>
            </a:r>
            <a:r>
              <a:rPr lang="tr-TR" dirty="0" smtClean="0"/>
              <a:t> </a:t>
            </a:r>
            <a:r>
              <a:rPr lang="tr-TR" dirty="0" err="1" smtClean="0"/>
              <a:t>band</a:t>
            </a:r>
            <a:r>
              <a:rPr lang="tr-TR" b="1" dirty="0" smtClean="0"/>
              <a:t> </a:t>
            </a:r>
            <a:r>
              <a:rPr lang="tr-TR" b="1" dirty="0"/>
              <a:t>is </a:t>
            </a:r>
            <a:r>
              <a:rPr lang="tr-TR" dirty="0" err="1"/>
              <a:t>fantastic</a:t>
            </a:r>
            <a:r>
              <a:rPr lang="tr-TR" dirty="0"/>
              <a:t>.</a:t>
            </a:r>
          </a:p>
          <a:p>
            <a:r>
              <a:rPr lang="tr-TR" dirty="0" err="1" smtClean="0"/>
              <a:t>The</a:t>
            </a:r>
            <a:r>
              <a:rPr lang="tr-TR" dirty="0" smtClean="0"/>
              <a:t> </a:t>
            </a:r>
            <a:r>
              <a:rPr lang="tr-TR" dirty="0" err="1"/>
              <a:t>Knicks</a:t>
            </a:r>
            <a:r>
              <a:rPr lang="tr-TR" b="1" dirty="0"/>
              <a:t> is </a:t>
            </a:r>
            <a:r>
              <a:rPr lang="tr-TR" dirty="0"/>
              <a:t>a </a:t>
            </a:r>
            <a:r>
              <a:rPr lang="tr-TR" dirty="0" err="1"/>
              <a:t>basketball</a:t>
            </a:r>
            <a:r>
              <a:rPr lang="tr-TR" dirty="0"/>
              <a:t> </a:t>
            </a:r>
            <a:r>
              <a:rPr lang="tr-TR" dirty="0" err="1"/>
              <a:t>team</a:t>
            </a:r>
            <a:r>
              <a:rPr lang="tr-TR" dirty="0"/>
              <a:t> </a:t>
            </a:r>
            <a:r>
              <a:rPr lang="tr-TR" dirty="0" err="1"/>
              <a:t>from</a:t>
            </a:r>
            <a:r>
              <a:rPr lang="tr-TR" dirty="0"/>
              <a:t> New York.</a:t>
            </a:r>
          </a:p>
          <a:p>
            <a:r>
              <a:rPr lang="tr-TR" dirty="0"/>
              <a:t>Galatasaray</a:t>
            </a:r>
            <a:r>
              <a:rPr lang="tr-TR" b="1" dirty="0"/>
              <a:t> </a:t>
            </a:r>
            <a:r>
              <a:rPr lang="tr-TR" b="1" dirty="0" err="1"/>
              <a:t>are</a:t>
            </a:r>
            <a:r>
              <a:rPr lang="tr-TR" b="1" dirty="0"/>
              <a:t> </a:t>
            </a:r>
            <a:r>
              <a:rPr lang="tr-TR" dirty="0"/>
              <a:t>UEFA </a:t>
            </a:r>
            <a:r>
              <a:rPr lang="tr-TR" dirty="0" err="1"/>
              <a:t>champions</a:t>
            </a:r>
            <a:r>
              <a:rPr lang="tr-TR" dirty="0"/>
              <a:t>.</a:t>
            </a:r>
          </a:p>
          <a:p>
            <a:endParaRPr lang="tr-T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Rail</a:t>
            </a:r>
            <a:endParaRPr lang="tr-TR" dirty="0"/>
          </a:p>
        </p:txBody>
      </p:sp>
      <p:sp>
        <p:nvSpPr>
          <p:cNvPr id="3" name="2 İçerik Yer Tutucusu"/>
          <p:cNvSpPr>
            <a:spLocks noGrp="1"/>
          </p:cNvSpPr>
          <p:nvPr>
            <p:ph idx="1"/>
          </p:nvPr>
        </p:nvSpPr>
        <p:spPr/>
        <p:txBody>
          <a:bodyPr>
            <a:normAutofit lnSpcReduction="10000"/>
          </a:bodyPr>
          <a:lstStyle/>
          <a:p>
            <a:r>
              <a:rPr lang="tr-TR" i="1" dirty="0" err="1" smtClean="0"/>
              <a:t>Container</a:t>
            </a:r>
            <a:r>
              <a:rPr lang="tr-TR" i="1" dirty="0" smtClean="0"/>
              <a:t> </a:t>
            </a:r>
            <a:r>
              <a:rPr lang="tr-TR" i="1" dirty="0" err="1" smtClean="0"/>
              <a:t>trains</a:t>
            </a:r>
            <a:r>
              <a:rPr lang="tr-TR" dirty="0" smtClean="0"/>
              <a:t> </a:t>
            </a:r>
            <a:r>
              <a:rPr lang="tr-TR" dirty="0" err="1" smtClean="0"/>
              <a:t>have</a:t>
            </a:r>
            <a:r>
              <a:rPr lang="tr-TR" dirty="0" smtClean="0"/>
              <a:t> </a:t>
            </a:r>
            <a:r>
              <a:rPr lang="tr-TR" dirty="0" err="1" smtClean="0"/>
              <a:t>become</a:t>
            </a:r>
            <a:r>
              <a:rPr lang="tr-TR" dirty="0" smtClean="0"/>
              <a:t> </a:t>
            </a:r>
            <a:r>
              <a:rPr lang="tr-TR" dirty="0" err="1" smtClean="0"/>
              <a:t>the</a:t>
            </a:r>
            <a:r>
              <a:rPr lang="tr-TR" dirty="0" smtClean="0"/>
              <a:t> dominant </a:t>
            </a:r>
            <a:r>
              <a:rPr lang="tr-TR" dirty="0" err="1" smtClean="0"/>
              <a:t>type</a:t>
            </a:r>
            <a:r>
              <a:rPr lang="tr-TR" dirty="0" smtClean="0"/>
              <a:t> in </a:t>
            </a:r>
            <a:r>
              <a:rPr lang="tr-TR" dirty="0" err="1" smtClean="0"/>
              <a:t>the</a:t>
            </a:r>
            <a:r>
              <a:rPr lang="tr-TR" dirty="0" smtClean="0"/>
              <a:t> US </a:t>
            </a:r>
            <a:r>
              <a:rPr lang="tr-TR" dirty="0" err="1" smtClean="0"/>
              <a:t>for</a:t>
            </a:r>
            <a:r>
              <a:rPr lang="tr-TR" dirty="0" smtClean="0"/>
              <a:t> </a:t>
            </a:r>
            <a:r>
              <a:rPr lang="tr-TR" dirty="0" err="1" smtClean="0"/>
              <a:t>non</a:t>
            </a:r>
            <a:r>
              <a:rPr lang="tr-TR" dirty="0" smtClean="0"/>
              <a:t>-</a:t>
            </a:r>
            <a:r>
              <a:rPr lang="tr-TR" dirty="0" err="1" smtClean="0"/>
              <a:t>bulk</a:t>
            </a:r>
            <a:r>
              <a:rPr lang="tr-TR" dirty="0" smtClean="0"/>
              <a:t> </a:t>
            </a:r>
            <a:r>
              <a:rPr lang="tr-TR" dirty="0" err="1" smtClean="0"/>
              <a:t>haulage</a:t>
            </a:r>
            <a:r>
              <a:rPr lang="tr-TR" dirty="0" smtClean="0"/>
              <a:t>. </a:t>
            </a:r>
            <a:r>
              <a:rPr lang="tr-TR" dirty="0" err="1" smtClean="0"/>
              <a:t>Containers</a:t>
            </a:r>
            <a:r>
              <a:rPr lang="tr-TR" dirty="0" smtClean="0"/>
              <a:t> can </a:t>
            </a:r>
            <a:r>
              <a:rPr lang="tr-TR" dirty="0" err="1" smtClean="0"/>
              <a:t>easily</a:t>
            </a:r>
            <a:r>
              <a:rPr lang="tr-TR" dirty="0" smtClean="0"/>
              <a:t> be trans-</a:t>
            </a:r>
            <a:r>
              <a:rPr lang="tr-TR" dirty="0" err="1" smtClean="0"/>
              <a:t>shipped</a:t>
            </a:r>
            <a:r>
              <a:rPr lang="tr-TR" dirty="0" smtClean="0"/>
              <a:t> </a:t>
            </a:r>
            <a:r>
              <a:rPr lang="tr-TR" dirty="0" err="1" smtClean="0"/>
              <a:t>to</a:t>
            </a:r>
            <a:r>
              <a:rPr lang="tr-TR" dirty="0" smtClean="0"/>
              <a:t> </a:t>
            </a:r>
            <a:r>
              <a:rPr lang="tr-TR" dirty="0" err="1" smtClean="0"/>
              <a:t>other</a:t>
            </a:r>
            <a:r>
              <a:rPr lang="tr-TR" dirty="0" smtClean="0"/>
              <a:t> </a:t>
            </a:r>
            <a:r>
              <a:rPr lang="tr-TR" dirty="0" err="1" smtClean="0"/>
              <a:t>modes</a:t>
            </a:r>
            <a:r>
              <a:rPr lang="tr-TR" dirty="0" smtClean="0"/>
              <a:t>, </a:t>
            </a:r>
            <a:r>
              <a:rPr lang="tr-TR" dirty="0" err="1" smtClean="0"/>
              <a:t>such</a:t>
            </a:r>
            <a:r>
              <a:rPr lang="tr-TR" dirty="0" smtClean="0"/>
              <a:t> as </a:t>
            </a:r>
            <a:r>
              <a:rPr lang="tr-TR" dirty="0" err="1" smtClean="0"/>
              <a:t>ships</a:t>
            </a:r>
            <a:r>
              <a:rPr lang="tr-TR" dirty="0" smtClean="0"/>
              <a:t> </a:t>
            </a:r>
            <a:r>
              <a:rPr lang="tr-TR" dirty="0" err="1" smtClean="0"/>
              <a:t>and</a:t>
            </a:r>
            <a:r>
              <a:rPr lang="tr-TR" dirty="0" smtClean="0"/>
              <a:t> </a:t>
            </a:r>
            <a:r>
              <a:rPr lang="tr-TR" dirty="0" err="1" smtClean="0"/>
              <a:t>trucks</a:t>
            </a:r>
            <a:r>
              <a:rPr lang="tr-TR" dirty="0" smtClean="0"/>
              <a:t>, </a:t>
            </a:r>
            <a:r>
              <a:rPr lang="tr-TR" dirty="0" err="1" smtClean="0"/>
              <a:t>using</a:t>
            </a:r>
            <a:r>
              <a:rPr lang="tr-TR" dirty="0" smtClean="0"/>
              <a:t> </a:t>
            </a:r>
            <a:r>
              <a:rPr lang="tr-TR" dirty="0" err="1" smtClean="0"/>
              <a:t>cranes</a:t>
            </a:r>
            <a:r>
              <a:rPr lang="tr-TR" dirty="0" smtClean="0"/>
              <a:t>.</a:t>
            </a:r>
          </a:p>
          <a:p>
            <a:r>
              <a:rPr lang="tr-TR" i="1" dirty="0" err="1" smtClean="0"/>
              <a:t>Passenger</a:t>
            </a:r>
            <a:r>
              <a:rPr lang="tr-TR" i="1" dirty="0" smtClean="0"/>
              <a:t> </a:t>
            </a:r>
            <a:r>
              <a:rPr lang="tr-TR" i="1" dirty="0" err="1" smtClean="0"/>
              <a:t>trains</a:t>
            </a:r>
            <a:r>
              <a:rPr lang="tr-TR" i="1" dirty="0" smtClean="0"/>
              <a:t> </a:t>
            </a:r>
            <a:r>
              <a:rPr lang="tr-TR" dirty="0" err="1" smtClean="0"/>
              <a:t>are</a:t>
            </a:r>
            <a:r>
              <a:rPr lang="tr-TR" dirty="0" smtClean="0"/>
              <a:t> </a:t>
            </a:r>
            <a:r>
              <a:rPr lang="tr-TR" dirty="0" err="1" smtClean="0"/>
              <a:t>part</a:t>
            </a:r>
            <a:r>
              <a:rPr lang="tr-TR" dirty="0" smtClean="0"/>
              <a:t> of </a:t>
            </a:r>
            <a:r>
              <a:rPr lang="tr-TR" dirty="0" err="1" smtClean="0"/>
              <a:t>public</a:t>
            </a:r>
            <a:r>
              <a:rPr lang="tr-TR" dirty="0" smtClean="0"/>
              <a:t> transport; </a:t>
            </a:r>
            <a:r>
              <a:rPr lang="tr-TR" dirty="0" err="1" smtClean="0"/>
              <a:t>they</a:t>
            </a:r>
            <a:r>
              <a:rPr lang="tr-TR" dirty="0" smtClean="0"/>
              <a:t> can</a:t>
            </a:r>
            <a:r>
              <a:rPr lang="tr-TR" i="1" dirty="0" smtClean="0"/>
              <a:t> </a:t>
            </a:r>
            <a:r>
              <a:rPr lang="tr-TR" dirty="0" err="1" smtClean="0"/>
              <a:t>perform</a:t>
            </a:r>
            <a:r>
              <a:rPr lang="tr-TR" dirty="0" smtClean="0"/>
              <a:t> a </a:t>
            </a:r>
            <a:r>
              <a:rPr lang="tr-TR" dirty="0" err="1" smtClean="0"/>
              <a:t>variety</a:t>
            </a:r>
            <a:r>
              <a:rPr lang="tr-TR" dirty="0" smtClean="0"/>
              <a:t> of </a:t>
            </a:r>
            <a:r>
              <a:rPr lang="tr-TR" dirty="0" err="1" smtClean="0"/>
              <a:t>functions</a:t>
            </a:r>
            <a:r>
              <a:rPr lang="tr-TR" dirty="0" smtClean="0"/>
              <a:t> </a:t>
            </a:r>
            <a:r>
              <a:rPr lang="tr-TR" dirty="0" err="1" smtClean="0"/>
              <a:t>including</a:t>
            </a:r>
            <a:r>
              <a:rPr lang="tr-TR" dirty="0" smtClean="0"/>
              <a:t> </a:t>
            </a:r>
            <a:r>
              <a:rPr lang="tr-TR" dirty="0" err="1" smtClean="0"/>
              <a:t>long</a:t>
            </a:r>
            <a:r>
              <a:rPr lang="tr-TR" dirty="0" smtClean="0"/>
              <a:t> </a:t>
            </a:r>
            <a:r>
              <a:rPr lang="tr-TR" dirty="0" err="1" smtClean="0"/>
              <a:t>distance</a:t>
            </a:r>
            <a:r>
              <a:rPr lang="tr-TR" dirty="0" smtClean="0"/>
              <a:t> </a:t>
            </a:r>
            <a:r>
              <a:rPr lang="tr-TR" dirty="0" err="1" smtClean="0"/>
              <a:t>intercity</a:t>
            </a:r>
            <a:r>
              <a:rPr lang="tr-TR" dirty="0" smtClean="0"/>
              <a:t> </a:t>
            </a:r>
            <a:r>
              <a:rPr lang="tr-TR" dirty="0" err="1" smtClean="0"/>
              <a:t>travel</a:t>
            </a:r>
            <a:r>
              <a:rPr lang="tr-TR" dirty="0" smtClean="0"/>
              <a:t> </a:t>
            </a:r>
            <a:r>
              <a:rPr lang="tr-TR" dirty="0" err="1" smtClean="0"/>
              <a:t>and</a:t>
            </a:r>
            <a:r>
              <a:rPr lang="tr-TR" dirty="0" smtClean="0"/>
              <a:t> </a:t>
            </a:r>
            <a:r>
              <a:rPr lang="tr-TR" dirty="0" err="1" smtClean="0"/>
              <a:t>local</a:t>
            </a:r>
            <a:r>
              <a:rPr lang="tr-TR" dirty="0" smtClean="0"/>
              <a:t> urban transit </a:t>
            </a:r>
            <a:r>
              <a:rPr lang="tr-TR" dirty="0" err="1" smtClean="0"/>
              <a:t>services</a:t>
            </a:r>
            <a:r>
              <a:rPr lang="tr-TR" dirty="0" smtClean="0"/>
              <a:t>.</a:t>
            </a:r>
          </a:p>
          <a:p>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692696"/>
          </a:xfrm>
        </p:spPr>
        <p:txBody>
          <a:bodyPr>
            <a:normAutofit fontScale="90000"/>
          </a:bodyPr>
          <a:lstStyle/>
          <a:p>
            <a:r>
              <a:rPr lang="tr-TR" dirty="0" err="1" smtClean="0"/>
              <a:t>Water</a:t>
            </a:r>
            <a:r>
              <a:rPr lang="tr-TR" dirty="0" smtClean="0"/>
              <a:t> (</a:t>
            </a:r>
            <a:r>
              <a:rPr lang="tr-TR" dirty="0" err="1" smtClean="0"/>
              <a:t>Maritime</a:t>
            </a:r>
            <a:r>
              <a:rPr lang="tr-TR" dirty="0" smtClean="0"/>
              <a:t>) </a:t>
            </a:r>
            <a:r>
              <a:rPr lang="tr-TR" dirty="0" err="1" smtClean="0"/>
              <a:t>Transportation</a:t>
            </a:r>
            <a:endParaRPr lang="tr-TR" dirty="0"/>
          </a:p>
        </p:txBody>
      </p:sp>
      <p:sp>
        <p:nvSpPr>
          <p:cNvPr id="3" name="2 İçerik Yer Tutucusu"/>
          <p:cNvSpPr>
            <a:spLocks noGrp="1"/>
          </p:cNvSpPr>
          <p:nvPr>
            <p:ph idx="1"/>
          </p:nvPr>
        </p:nvSpPr>
        <p:spPr>
          <a:xfrm>
            <a:off x="467544" y="692696"/>
            <a:ext cx="8424936" cy="5832648"/>
          </a:xfrm>
        </p:spPr>
        <p:txBody>
          <a:bodyPr>
            <a:normAutofit fontScale="85000" lnSpcReduction="10000"/>
          </a:bodyPr>
          <a:lstStyle/>
          <a:p>
            <a:r>
              <a:rPr lang="tr-TR" dirty="0" err="1" smtClean="0"/>
              <a:t>Sea</a:t>
            </a:r>
            <a:r>
              <a:rPr lang="tr-TR" dirty="0" smtClean="0"/>
              <a:t> transport has </a:t>
            </a:r>
            <a:r>
              <a:rPr lang="tr-TR" dirty="0" err="1" smtClean="0"/>
              <a:t>been</a:t>
            </a:r>
            <a:r>
              <a:rPr lang="tr-TR" dirty="0" smtClean="0"/>
              <a:t> </a:t>
            </a:r>
            <a:r>
              <a:rPr lang="tr-TR" dirty="0" err="1" smtClean="0"/>
              <a:t>the</a:t>
            </a:r>
            <a:r>
              <a:rPr lang="tr-TR" dirty="0" smtClean="0"/>
              <a:t> </a:t>
            </a:r>
            <a:r>
              <a:rPr lang="tr-TR" dirty="0" err="1" smtClean="0"/>
              <a:t>largest</a:t>
            </a:r>
            <a:r>
              <a:rPr lang="tr-TR" dirty="0" smtClean="0"/>
              <a:t> </a:t>
            </a:r>
            <a:r>
              <a:rPr lang="tr-TR" dirty="0" err="1" smtClean="0"/>
              <a:t>carrier</a:t>
            </a:r>
            <a:r>
              <a:rPr lang="tr-TR" dirty="0" smtClean="0"/>
              <a:t> of </a:t>
            </a:r>
            <a:r>
              <a:rPr lang="tr-TR" dirty="0" err="1" smtClean="0"/>
              <a:t>freight</a:t>
            </a:r>
            <a:r>
              <a:rPr lang="tr-TR" dirty="0" smtClean="0"/>
              <a:t> </a:t>
            </a:r>
            <a:r>
              <a:rPr lang="tr-TR" dirty="0" err="1" smtClean="0"/>
              <a:t>throughout</a:t>
            </a:r>
            <a:r>
              <a:rPr lang="tr-TR" dirty="0" smtClean="0"/>
              <a:t> </a:t>
            </a:r>
            <a:r>
              <a:rPr lang="tr-TR" dirty="0" err="1" smtClean="0"/>
              <a:t>recorded</a:t>
            </a:r>
            <a:r>
              <a:rPr lang="tr-TR" dirty="0" smtClean="0"/>
              <a:t> </a:t>
            </a:r>
            <a:r>
              <a:rPr lang="tr-TR" dirty="0" err="1" smtClean="0"/>
              <a:t>history</a:t>
            </a:r>
            <a:r>
              <a:rPr lang="tr-TR" dirty="0" smtClean="0"/>
              <a:t>. </a:t>
            </a:r>
          </a:p>
          <a:p>
            <a:r>
              <a:rPr lang="tr-TR" dirty="0" err="1" smtClean="0"/>
              <a:t>Main</a:t>
            </a:r>
            <a:r>
              <a:rPr lang="tr-TR" dirty="0" smtClean="0"/>
              <a:t> </a:t>
            </a:r>
            <a:r>
              <a:rPr lang="tr-TR" dirty="0" err="1" smtClean="0"/>
              <a:t>maritime</a:t>
            </a:r>
            <a:r>
              <a:rPr lang="tr-TR" dirty="0" smtClean="0"/>
              <a:t> </a:t>
            </a:r>
            <a:r>
              <a:rPr lang="tr-TR" dirty="0" err="1" smtClean="0"/>
              <a:t>routes</a:t>
            </a:r>
            <a:r>
              <a:rPr lang="tr-TR" dirty="0" smtClean="0"/>
              <a:t> </a:t>
            </a:r>
            <a:r>
              <a:rPr lang="tr-TR" dirty="0" err="1" smtClean="0"/>
              <a:t>include</a:t>
            </a:r>
            <a:r>
              <a:rPr lang="tr-TR" dirty="0" smtClean="0"/>
              <a:t> </a:t>
            </a:r>
            <a:r>
              <a:rPr lang="tr-TR" dirty="0" err="1" smtClean="0"/>
              <a:t>oceans</a:t>
            </a:r>
            <a:r>
              <a:rPr lang="tr-TR" dirty="0" smtClean="0"/>
              <a:t>, </a:t>
            </a:r>
            <a:r>
              <a:rPr lang="tr-TR" dirty="0" err="1" smtClean="0"/>
              <a:t>coasts</a:t>
            </a:r>
            <a:r>
              <a:rPr lang="tr-TR" dirty="0" smtClean="0"/>
              <a:t>, </a:t>
            </a:r>
            <a:r>
              <a:rPr lang="tr-TR" dirty="0" err="1" smtClean="0"/>
              <a:t>seas</a:t>
            </a:r>
            <a:r>
              <a:rPr lang="tr-TR" dirty="0" smtClean="0"/>
              <a:t>, </a:t>
            </a:r>
            <a:r>
              <a:rPr lang="tr-TR" dirty="0" err="1" smtClean="0"/>
              <a:t>lakes</a:t>
            </a:r>
            <a:r>
              <a:rPr lang="tr-TR" dirty="0" smtClean="0"/>
              <a:t>, </a:t>
            </a:r>
            <a:r>
              <a:rPr lang="tr-TR" dirty="0" err="1" smtClean="0"/>
              <a:t>rivers</a:t>
            </a:r>
            <a:r>
              <a:rPr lang="tr-TR" dirty="0" smtClean="0"/>
              <a:t> </a:t>
            </a:r>
            <a:r>
              <a:rPr lang="tr-TR" dirty="0" err="1" smtClean="0"/>
              <a:t>and</a:t>
            </a:r>
            <a:r>
              <a:rPr lang="tr-TR" dirty="0" smtClean="0"/>
              <a:t> </a:t>
            </a:r>
            <a:r>
              <a:rPr lang="tr-TR" dirty="0" err="1" smtClean="0"/>
              <a:t>channels</a:t>
            </a:r>
            <a:r>
              <a:rPr lang="tr-TR" dirty="0" smtClean="0"/>
              <a:t>. </a:t>
            </a:r>
          </a:p>
          <a:p>
            <a:r>
              <a:rPr lang="tr-TR" dirty="0" err="1" smtClean="0"/>
              <a:t>Water</a:t>
            </a:r>
            <a:r>
              <a:rPr lang="tr-TR" dirty="0" smtClean="0"/>
              <a:t> transport </a:t>
            </a:r>
            <a:r>
              <a:rPr lang="tr-TR" dirty="0" err="1" smtClean="0"/>
              <a:t>uses</a:t>
            </a:r>
            <a:r>
              <a:rPr lang="tr-TR" dirty="0" smtClean="0"/>
              <a:t> </a:t>
            </a:r>
            <a:r>
              <a:rPr lang="tr-TR" dirty="0" err="1" smtClean="0"/>
              <a:t>ships</a:t>
            </a:r>
            <a:r>
              <a:rPr lang="tr-TR" dirty="0" smtClean="0"/>
              <a:t> </a:t>
            </a:r>
            <a:r>
              <a:rPr lang="tr-TR" dirty="0" err="1" smtClean="0"/>
              <a:t>and</a:t>
            </a:r>
            <a:r>
              <a:rPr lang="tr-TR" dirty="0" smtClean="0"/>
              <a:t> </a:t>
            </a:r>
            <a:r>
              <a:rPr lang="tr-TR" dirty="0" err="1" smtClean="0"/>
              <a:t>large</a:t>
            </a:r>
            <a:r>
              <a:rPr lang="tr-TR" dirty="0" smtClean="0"/>
              <a:t> </a:t>
            </a:r>
            <a:r>
              <a:rPr lang="tr-TR" dirty="0" err="1" smtClean="0"/>
              <a:t>commercial</a:t>
            </a:r>
            <a:r>
              <a:rPr lang="tr-TR" dirty="0" smtClean="0"/>
              <a:t> </a:t>
            </a:r>
            <a:r>
              <a:rPr lang="tr-TR" dirty="0" err="1" smtClean="0"/>
              <a:t>vessels</a:t>
            </a:r>
            <a:r>
              <a:rPr lang="tr-TR" dirty="0" smtClean="0"/>
              <a:t> </a:t>
            </a:r>
            <a:r>
              <a:rPr lang="tr-TR" dirty="0" err="1" smtClean="0"/>
              <a:t>that</a:t>
            </a:r>
            <a:r>
              <a:rPr lang="tr-TR" dirty="0" smtClean="0"/>
              <a:t> </a:t>
            </a:r>
            <a:r>
              <a:rPr lang="tr-TR" dirty="0" err="1" smtClean="0"/>
              <a:t>carry</a:t>
            </a:r>
            <a:r>
              <a:rPr lang="tr-TR" dirty="0" smtClean="0"/>
              <a:t> </a:t>
            </a:r>
            <a:r>
              <a:rPr lang="tr-TR" dirty="0" err="1" smtClean="0"/>
              <a:t>billions</a:t>
            </a:r>
            <a:r>
              <a:rPr lang="tr-TR" dirty="0" smtClean="0"/>
              <a:t> of </a:t>
            </a:r>
            <a:r>
              <a:rPr lang="tr-TR" dirty="0" err="1" smtClean="0"/>
              <a:t>tons</a:t>
            </a:r>
            <a:r>
              <a:rPr lang="tr-TR" dirty="0" smtClean="0"/>
              <a:t> of </a:t>
            </a:r>
            <a:r>
              <a:rPr lang="tr-TR" dirty="0" err="1" smtClean="0"/>
              <a:t>cargo</a:t>
            </a:r>
            <a:r>
              <a:rPr lang="tr-TR" dirty="0" smtClean="0"/>
              <a:t> </a:t>
            </a:r>
            <a:r>
              <a:rPr lang="tr-TR" dirty="0" err="1" smtClean="0"/>
              <a:t>every</a:t>
            </a:r>
            <a:r>
              <a:rPr lang="tr-TR" dirty="0" smtClean="0"/>
              <a:t> </a:t>
            </a:r>
            <a:r>
              <a:rPr lang="tr-TR" dirty="0" err="1" smtClean="0"/>
              <a:t>year</a:t>
            </a:r>
            <a:r>
              <a:rPr lang="tr-TR" dirty="0" smtClean="0"/>
              <a:t>. </a:t>
            </a:r>
          </a:p>
          <a:p>
            <a:r>
              <a:rPr lang="tr-TR" dirty="0" err="1" smtClean="0"/>
              <a:t>Sea</a:t>
            </a:r>
            <a:r>
              <a:rPr lang="tr-TR" dirty="0" smtClean="0"/>
              <a:t>, lake </a:t>
            </a:r>
            <a:r>
              <a:rPr lang="tr-TR" dirty="0" err="1" smtClean="0"/>
              <a:t>or</a:t>
            </a:r>
            <a:r>
              <a:rPr lang="tr-TR" dirty="0" smtClean="0"/>
              <a:t> </a:t>
            </a:r>
            <a:r>
              <a:rPr lang="tr-TR" dirty="0" err="1" smtClean="0"/>
              <a:t>river</a:t>
            </a:r>
            <a:r>
              <a:rPr lang="tr-TR" dirty="0" smtClean="0"/>
              <a:t> transport is </a:t>
            </a:r>
            <a:r>
              <a:rPr lang="tr-TR" dirty="0" err="1" smtClean="0"/>
              <a:t>particularly</a:t>
            </a:r>
            <a:r>
              <a:rPr lang="tr-TR" dirty="0" smtClean="0"/>
              <a:t> </a:t>
            </a:r>
            <a:r>
              <a:rPr lang="tr-TR" dirty="0" err="1" smtClean="0"/>
              <a:t>effective</a:t>
            </a:r>
            <a:r>
              <a:rPr lang="tr-TR" dirty="0" smtClean="0"/>
              <a:t> </a:t>
            </a:r>
            <a:r>
              <a:rPr lang="tr-TR" dirty="0" err="1" smtClean="0"/>
              <a:t>for</a:t>
            </a:r>
            <a:r>
              <a:rPr lang="tr-TR" dirty="0" smtClean="0"/>
              <a:t> </a:t>
            </a:r>
            <a:r>
              <a:rPr lang="tr-TR" dirty="0" err="1" smtClean="0"/>
              <a:t>significantly</a:t>
            </a:r>
            <a:r>
              <a:rPr lang="tr-TR" dirty="0" smtClean="0"/>
              <a:t> </a:t>
            </a:r>
            <a:r>
              <a:rPr lang="tr-TR" dirty="0" err="1" smtClean="0"/>
              <a:t>large</a:t>
            </a:r>
            <a:r>
              <a:rPr lang="tr-TR" dirty="0" smtClean="0"/>
              <a:t> </a:t>
            </a:r>
            <a:r>
              <a:rPr lang="tr-TR" dirty="0" err="1" smtClean="0"/>
              <a:t>quantities</a:t>
            </a:r>
            <a:r>
              <a:rPr lang="tr-TR" dirty="0" smtClean="0"/>
              <a:t> of </a:t>
            </a:r>
            <a:r>
              <a:rPr lang="tr-TR" dirty="0" err="1" smtClean="0"/>
              <a:t>goods</a:t>
            </a:r>
            <a:r>
              <a:rPr lang="tr-TR" dirty="0" smtClean="0"/>
              <a:t> </a:t>
            </a:r>
            <a:r>
              <a:rPr lang="tr-TR" dirty="0" err="1" smtClean="0"/>
              <a:t>that</a:t>
            </a:r>
            <a:r>
              <a:rPr lang="tr-TR" dirty="0" smtClean="0"/>
              <a:t> </a:t>
            </a:r>
            <a:r>
              <a:rPr lang="tr-TR" dirty="0" err="1" smtClean="0"/>
              <a:t>are</a:t>
            </a:r>
            <a:r>
              <a:rPr lang="tr-TR" dirty="0" smtClean="0"/>
              <a:t> </a:t>
            </a:r>
            <a:r>
              <a:rPr lang="tr-TR" dirty="0" err="1" smtClean="0"/>
              <a:t>non</a:t>
            </a:r>
            <a:r>
              <a:rPr lang="tr-TR" dirty="0" smtClean="0"/>
              <a:t>-</a:t>
            </a:r>
            <a:r>
              <a:rPr lang="tr-TR" dirty="0" err="1" smtClean="0"/>
              <a:t>perishable</a:t>
            </a:r>
            <a:r>
              <a:rPr lang="tr-TR" dirty="0" smtClean="0"/>
              <a:t> in </a:t>
            </a:r>
            <a:r>
              <a:rPr lang="tr-TR" dirty="0" err="1" smtClean="0"/>
              <a:t>nature</a:t>
            </a:r>
            <a:r>
              <a:rPr lang="tr-TR" dirty="0" smtClean="0"/>
              <a:t> </a:t>
            </a:r>
            <a:r>
              <a:rPr lang="tr-TR" dirty="0" err="1" smtClean="0"/>
              <a:t>and</a:t>
            </a:r>
            <a:r>
              <a:rPr lang="tr-TR" dirty="0" smtClean="0"/>
              <a:t> </a:t>
            </a:r>
            <a:r>
              <a:rPr lang="tr-TR" dirty="0" err="1" smtClean="0"/>
              <a:t>for</a:t>
            </a:r>
            <a:r>
              <a:rPr lang="tr-TR" dirty="0" smtClean="0"/>
              <a:t> </a:t>
            </a:r>
            <a:r>
              <a:rPr lang="tr-TR" dirty="0" err="1" smtClean="0"/>
              <a:t>cities</a:t>
            </a:r>
            <a:r>
              <a:rPr lang="tr-TR" dirty="0" smtClean="0"/>
              <a:t> </a:t>
            </a:r>
            <a:r>
              <a:rPr lang="tr-TR" dirty="0" err="1" smtClean="0"/>
              <a:t>or</a:t>
            </a:r>
            <a:r>
              <a:rPr lang="tr-TR" dirty="0" smtClean="0"/>
              <a:t> </a:t>
            </a:r>
            <a:r>
              <a:rPr lang="tr-TR" dirty="0" err="1" smtClean="0"/>
              <a:t>states</a:t>
            </a:r>
            <a:r>
              <a:rPr lang="tr-TR" dirty="0" smtClean="0"/>
              <a:t> </a:t>
            </a:r>
            <a:r>
              <a:rPr lang="tr-TR" dirty="0" err="1" smtClean="0"/>
              <a:t>that</a:t>
            </a:r>
            <a:r>
              <a:rPr lang="tr-TR" dirty="0" smtClean="0"/>
              <a:t> </a:t>
            </a:r>
            <a:r>
              <a:rPr lang="tr-TR" dirty="0" err="1" smtClean="0"/>
              <a:t>have</a:t>
            </a:r>
            <a:r>
              <a:rPr lang="tr-TR" dirty="0" smtClean="0"/>
              <a:t> </a:t>
            </a:r>
            <a:r>
              <a:rPr lang="tr-TR" dirty="0" err="1" smtClean="0"/>
              <a:t>water</a:t>
            </a:r>
            <a:r>
              <a:rPr lang="tr-TR" dirty="0" smtClean="0"/>
              <a:t> </a:t>
            </a:r>
            <a:r>
              <a:rPr lang="tr-TR" dirty="0" err="1" smtClean="0"/>
              <a:t>access</a:t>
            </a:r>
            <a:r>
              <a:rPr lang="tr-TR" dirty="0" smtClean="0"/>
              <a:t>. </a:t>
            </a:r>
          </a:p>
          <a:p>
            <a:r>
              <a:rPr lang="tr-TR" dirty="0" err="1" smtClean="0"/>
              <a:t>Moreover</a:t>
            </a:r>
            <a:r>
              <a:rPr lang="tr-TR" dirty="0" smtClean="0"/>
              <a:t>, transport </a:t>
            </a:r>
            <a:r>
              <a:rPr lang="tr-TR" dirty="0" err="1" smtClean="0"/>
              <a:t>via</a:t>
            </a:r>
            <a:r>
              <a:rPr lang="tr-TR" dirty="0" smtClean="0"/>
              <a:t> </a:t>
            </a:r>
            <a:r>
              <a:rPr lang="tr-TR" dirty="0" err="1" smtClean="0"/>
              <a:t>water</a:t>
            </a:r>
            <a:r>
              <a:rPr lang="tr-TR" dirty="0" smtClean="0"/>
              <a:t> is </a:t>
            </a:r>
            <a:r>
              <a:rPr lang="tr-TR" dirty="0" err="1" smtClean="0"/>
              <a:t>considerably</a:t>
            </a:r>
            <a:r>
              <a:rPr lang="tr-TR" dirty="0" smtClean="0"/>
              <a:t> </a:t>
            </a:r>
            <a:r>
              <a:rPr lang="tr-TR" dirty="0" err="1" smtClean="0"/>
              <a:t>less</a:t>
            </a:r>
            <a:r>
              <a:rPr lang="tr-TR" dirty="0" smtClean="0"/>
              <a:t> </a:t>
            </a:r>
            <a:r>
              <a:rPr lang="tr-TR" dirty="0" err="1" smtClean="0"/>
              <a:t>expensive</a:t>
            </a:r>
            <a:r>
              <a:rPr lang="tr-TR" dirty="0" smtClean="0"/>
              <a:t> </a:t>
            </a:r>
            <a:r>
              <a:rPr lang="tr-TR" dirty="0" err="1" smtClean="0"/>
              <a:t>than</a:t>
            </a:r>
            <a:r>
              <a:rPr lang="tr-TR" dirty="0" smtClean="0"/>
              <a:t> </a:t>
            </a:r>
            <a:r>
              <a:rPr lang="tr-TR" dirty="0" err="1" smtClean="0"/>
              <a:t>other</a:t>
            </a:r>
            <a:r>
              <a:rPr lang="tr-TR" dirty="0" smtClean="0"/>
              <a:t> </a:t>
            </a:r>
            <a:r>
              <a:rPr lang="tr-TR" dirty="0" err="1" smtClean="0"/>
              <a:t>logistics</a:t>
            </a:r>
            <a:r>
              <a:rPr lang="tr-TR" dirty="0" smtClean="0"/>
              <a:t> </a:t>
            </a:r>
            <a:r>
              <a:rPr lang="tr-TR" dirty="0" err="1" smtClean="0"/>
              <a:t>methods</a:t>
            </a:r>
            <a:r>
              <a:rPr lang="tr-TR" dirty="0" smtClean="0"/>
              <a:t>, </a:t>
            </a:r>
            <a:r>
              <a:rPr lang="tr-TR" dirty="0" err="1" smtClean="0"/>
              <a:t>which</a:t>
            </a:r>
            <a:r>
              <a:rPr lang="tr-TR" dirty="0" smtClean="0"/>
              <a:t> </a:t>
            </a:r>
            <a:r>
              <a:rPr lang="tr-TR" dirty="0" err="1" smtClean="0"/>
              <a:t>makes</a:t>
            </a:r>
            <a:r>
              <a:rPr lang="tr-TR" dirty="0" smtClean="0"/>
              <a:t> it </a:t>
            </a:r>
            <a:r>
              <a:rPr lang="tr-TR" dirty="0" err="1" smtClean="0"/>
              <a:t>one</a:t>
            </a:r>
            <a:r>
              <a:rPr lang="tr-TR" dirty="0" smtClean="0"/>
              <a:t> of </a:t>
            </a:r>
            <a:r>
              <a:rPr lang="tr-TR" dirty="0" err="1" smtClean="0"/>
              <a:t>the</a:t>
            </a:r>
            <a:r>
              <a:rPr lang="tr-TR" dirty="0" smtClean="0"/>
              <a:t> </a:t>
            </a:r>
            <a:r>
              <a:rPr lang="tr-TR" dirty="0" err="1" smtClean="0"/>
              <a:t>most</a:t>
            </a:r>
            <a:r>
              <a:rPr lang="tr-TR" dirty="0" smtClean="0"/>
              <a:t> </a:t>
            </a:r>
            <a:r>
              <a:rPr lang="tr-TR" dirty="0" err="1" smtClean="0"/>
              <a:t>widely</a:t>
            </a:r>
            <a:r>
              <a:rPr lang="tr-TR" dirty="0" smtClean="0"/>
              <a:t> </a:t>
            </a:r>
            <a:r>
              <a:rPr lang="tr-TR" dirty="0" err="1" smtClean="0"/>
              <a:t>used</a:t>
            </a:r>
            <a:r>
              <a:rPr lang="tr-TR" dirty="0" smtClean="0"/>
              <a:t> </a:t>
            </a:r>
            <a:r>
              <a:rPr lang="tr-TR" dirty="0" err="1" smtClean="0"/>
              <a:t>choices</a:t>
            </a:r>
            <a:r>
              <a:rPr lang="tr-TR" dirty="0" smtClean="0"/>
              <a:t> of transport </a:t>
            </a:r>
            <a:r>
              <a:rPr lang="tr-TR" dirty="0" err="1" smtClean="0"/>
              <a:t>for</a:t>
            </a:r>
            <a:r>
              <a:rPr lang="tr-TR" dirty="0" smtClean="0"/>
              <a:t> </a:t>
            </a:r>
            <a:r>
              <a:rPr lang="tr-TR" dirty="0" err="1" smtClean="0"/>
              <a:t>merchandise</a:t>
            </a:r>
            <a:r>
              <a:rPr lang="tr-TR" dirty="0" smtClean="0"/>
              <a:t>.</a:t>
            </a:r>
          </a:p>
          <a:p>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Air</a:t>
            </a:r>
            <a:r>
              <a:rPr lang="tr-TR" b="1" dirty="0" smtClean="0"/>
              <a:t> </a:t>
            </a:r>
            <a:r>
              <a:rPr lang="tr-TR" b="1" dirty="0" err="1" smtClean="0"/>
              <a:t>transportation</a:t>
            </a:r>
            <a:endParaRPr lang="tr-TR" dirty="0"/>
          </a:p>
        </p:txBody>
      </p:sp>
      <p:sp>
        <p:nvSpPr>
          <p:cNvPr id="3" name="2 İçerik Yer Tutucusu"/>
          <p:cNvSpPr>
            <a:spLocks noGrp="1"/>
          </p:cNvSpPr>
          <p:nvPr>
            <p:ph idx="1"/>
          </p:nvPr>
        </p:nvSpPr>
        <p:spPr>
          <a:xfrm>
            <a:off x="457200" y="1600200"/>
            <a:ext cx="8435280" cy="4853136"/>
          </a:xfrm>
        </p:spPr>
        <p:txBody>
          <a:bodyPr>
            <a:normAutofit fontScale="85000" lnSpcReduction="10000"/>
          </a:bodyPr>
          <a:lstStyle/>
          <a:p>
            <a:r>
              <a:rPr lang="tr-TR" dirty="0" err="1" smtClean="0"/>
              <a:t>Air</a:t>
            </a:r>
            <a:r>
              <a:rPr lang="tr-TR" dirty="0" smtClean="0"/>
              <a:t> </a:t>
            </a:r>
            <a:r>
              <a:rPr lang="tr-TR" dirty="0" err="1" smtClean="0"/>
              <a:t>routes</a:t>
            </a:r>
            <a:r>
              <a:rPr lang="tr-TR" dirty="0" smtClean="0"/>
              <a:t> </a:t>
            </a:r>
            <a:r>
              <a:rPr lang="tr-TR" dirty="0" err="1" smtClean="0"/>
              <a:t>are</a:t>
            </a:r>
            <a:r>
              <a:rPr lang="tr-TR" dirty="0" smtClean="0"/>
              <a:t> </a:t>
            </a:r>
            <a:r>
              <a:rPr lang="tr-TR" dirty="0" err="1" smtClean="0"/>
              <a:t>practically</a:t>
            </a:r>
            <a:r>
              <a:rPr lang="tr-TR" dirty="0" smtClean="0"/>
              <a:t> </a:t>
            </a:r>
            <a:r>
              <a:rPr lang="tr-TR" dirty="0" err="1" smtClean="0"/>
              <a:t>unlimited</a:t>
            </a:r>
            <a:r>
              <a:rPr lang="tr-TR" dirty="0" smtClean="0"/>
              <a:t>. </a:t>
            </a:r>
            <a:r>
              <a:rPr lang="tr-TR" dirty="0" err="1" smtClean="0"/>
              <a:t>Merchandise</a:t>
            </a:r>
            <a:r>
              <a:rPr lang="tr-TR" dirty="0" smtClean="0"/>
              <a:t> is </a:t>
            </a:r>
            <a:r>
              <a:rPr lang="tr-TR" dirty="0" err="1" smtClean="0"/>
              <a:t>carried</a:t>
            </a:r>
            <a:r>
              <a:rPr lang="tr-TR" dirty="0" smtClean="0"/>
              <a:t> in </a:t>
            </a:r>
            <a:r>
              <a:rPr lang="tr-TR" dirty="0" err="1" smtClean="0"/>
              <a:t>cargo</a:t>
            </a:r>
            <a:r>
              <a:rPr lang="tr-TR" dirty="0" smtClean="0"/>
              <a:t> </a:t>
            </a:r>
            <a:r>
              <a:rPr lang="tr-TR" dirty="0" err="1" smtClean="0"/>
              <a:t>compartments</a:t>
            </a:r>
            <a:r>
              <a:rPr lang="tr-TR" dirty="0" smtClean="0"/>
              <a:t> on </a:t>
            </a:r>
            <a:r>
              <a:rPr lang="tr-TR" dirty="0" err="1" smtClean="0"/>
              <a:t>passenger</a:t>
            </a:r>
            <a:r>
              <a:rPr lang="tr-TR" dirty="0" smtClean="0"/>
              <a:t> </a:t>
            </a:r>
            <a:r>
              <a:rPr lang="tr-TR" dirty="0" err="1" smtClean="0"/>
              <a:t>airplanes</a:t>
            </a:r>
            <a:r>
              <a:rPr lang="tr-TR" dirty="0" smtClean="0"/>
              <a:t>, </a:t>
            </a:r>
            <a:r>
              <a:rPr lang="tr-TR" dirty="0" err="1" smtClean="0"/>
              <a:t>or</a:t>
            </a:r>
            <a:r>
              <a:rPr lang="tr-TR" dirty="0" smtClean="0"/>
              <a:t> </a:t>
            </a:r>
            <a:r>
              <a:rPr lang="tr-TR" dirty="0" err="1" smtClean="0"/>
              <a:t>by</a:t>
            </a:r>
            <a:r>
              <a:rPr lang="tr-TR" dirty="0" smtClean="0"/>
              <a:t> </a:t>
            </a:r>
            <a:r>
              <a:rPr lang="tr-TR" dirty="0" err="1" smtClean="0"/>
              <a:t>means</a:t>
            </a:r>
            <a:r>
              <a:rPr lang="tr-TR" dirty="0" smtClean="0"/>
              <a:t> of </a:t>
            </a:r>
            <a:r>
              <a:rPr lang="tr-TR" dirty="0" err="1" smtClean="0"/>
              <a:t>aircraft</a:t>
            </a:r>
            <a:r>
              <a:rPr lang="tr-TR" dirty="0" smtClean="0"/>
              <a:t> </a:t>
            </a:r>
            <a:r>
              <a:rPr lang="tr-TR" dirty="0" err="1" smtClean="0"/>
              <a:t>designed</a:t>
            </a:r>
            <a:r>
              <a:rPr lang="tr-TR" dirty="0" smtClean="0"/>
              <a:t> </a:t>
            </a:r>
            <a:r>
              <a:rPr lang="tr-TR" dirty="0" err="1" smtClean="0"/>
              <a:t>to</a:t>
            </a:r>
            <a:r>
              <a:rPr lang="tr-TR" dirty="0" smtClean="0"/>
              <a:t> </a:t>
            </a:r>
            <a:r>
              <a:rPr lang="tr-TR" dirty="0" err="1" smtClean="0"/>
              <a:t>carry</a:t>
            </a:r>
            <a:r>
              <a:rPr lang="tr-TR" dirty="0" smtClean="0"/>
              <a:t> </a:t>
            </a:r>
            <a:r>
              <a:rPr lang="tr-TR" dirty="0" err="1" smtClean="0"/>
              <a:t>freight</a:t>
            </a:r>
            <a:r>
              <a:rPr lang="tr-TR" dirty="0" smtClean="0"/>
              <a:t>.</a:t>
            </a:r>
          </a:p>
          <a:p>
            <a:r>
              <a:rPr lang="tr-TR" dirty="0" err="1" smtClean="0"/>
              <a:t>Although</a:t>
            </a:r>
            <a:r>
              <a:rPr lang="tr-TR" dirty="0" smtClean="0"/>
              <a:t> </a:t>
            </a:r>
            <a:r>
              <a:rPr lang="tr-TR" dirty="0" err="1" smtClean="0"/>
              <a:t>air</a:t>
            </a:r>
            <a:r>
              <a:rPr lang="tr-TR" dirty="0" smtClean="0"/>
              <a:t> transport is </a:t>
            </a:r>
            <a:r>
              <a:rPr lang="tr-TR" dirty="0" err="1" smtClean="0"/>
              <a:t>more</a:t>
            </a:r>
            <a:r>
              <a:rPr lang="tr-TR" dirty="0" smtClean="0"/>
              <a:t> </a:t>
            </a:r>
            <a:r>
              <a:rPr lang="tr-TR" dirty="0" err="1" smtClean="0"/>
              <a:t>expensive</a:t>
            </a:r>
            <a:r>
              <a:rPr lang="tr-TR" dirty="0" smtClean="0"/>
              <a:t> </a:t>
            </a:r>
            <a:r>
              <a:rPr lang="tr-TR" dirty="0" err="1" smtClean="0"/>
              <a:t>than</a:t>
            </a:r>
            <a:r>
              <a:rPr lang="tr-TR" dirty="0" smtClean="0"/>
              <a:t> </a:t>
            </a:r>
            <a:r>
              <a:rPr lang="tr-TR" dirty="0" err="1" smtClean="0"/>
              <a:t>all</a:t>
            </a:r>
            <a:r>
              <a:rPr lang="tr-TR" dirty="0" smtClean="0"/>
              <a:t> </a:t>
            </a:r>
            <a:r>
              <a:rPr lang="tr-TR" dirty="0" err="1" smtClean="0"/>
              <a:t>other</a:t>
            </a:r>
            <a:r>
              <a:rPr lang="tr-TR" dirty="0" smtClean="0"/>
              <a:t> </a:t>
            </a:r>
            <a:r>
              <a:rPr lang="tr-TR" dirty="0" err="1" smtClean="0"/>
              <a:t>means</a:t>
            </a:r>
            <a:r>
              <a:rPr lang="tr-TR" dirty="0" smtClean="0"/>
              <a:t> of </a:t>
            </a:r>
            <a:r>
              <a:rPr lang="tr-TR" dirty="0" err="1" smtClean="0"/>
              <a:t>transportation</a:t>
            </a:r>
            <a:r>
              <a:rPr lang="tr-TR" dirty="0" smtClean="0"/>
              <a:t>, it is </a:t>
            </a:r>
            <a:r>
              <a:rPr lang="tr-TR" dirty="0" err="1" smtClean="0"/>
              <a:t>definitely</a:t>
            </a:r>
            <a:r>
              <a:rPr lang="tr-TR" dirty="0" smtClean="0"/>
              <a:t> </a:t>
            </a:r>
            <a:r>
              <a:rPr lang="tr-TR" dirty="0" err="1" smtClean="0"/>
              <a:t>most</a:t>
            </a:r>
            <a:r>
              <a:rPr lang="tr-TR" dirty="0" smtClean="0"/>
              <a:t> time-</a:t>
            </a:r>
            <a:r>
              <a:rPr lang="tr-TR" dirty="0" err="1" smtClean="0"/>
              <a:t>efficient</a:t>
            </a:r>
            <a:r>
              <a:rPr lang="tr-TR" dirty="0" smtClean="0"/>
              <a:t>. </a:t>
            </a:r>
          </a:p>
          <a:p>
            <a:r>
              <a:rPr lang="tr-TR" dirty="0" err="1" smtClean="0"/>
              <a:t>Perishable</a:t>
            </a:r>
            <a:r>
              <a:rPr lang="tr-TR" dirty="0" smtClean="0"/>
              <a:t> </a:t>
            </a:r>
            <a:r>
              <a:rPr lang="tr-TR" dirty="0" err="1" smtClean="0"/>
              <a:t>merchandise</a:t>
            </a:r>
            <a:r>
              <a:rPr lang="tr-TR" dirty="0" smtClean="0"/>
              <a:t> </a:t>
            </a:r>
            <a:r>
              <a:rPr lang="tr-TR" dirty="0" err="1" smtClean="0"/>
              <a:t>like</a:t>
            </a:r>
            <a:r>
              <a:rPr lang="tr-TR" dirty="0" smtClean="0"/>
              <a:t> </a:t>
            </a:r>
            <a:r>
              <a:rPr lang="tr-TR" dirty="0" err="1" smtClean="0"/>
              <a:t>fruits</a:t>
            </a:r>
            <a:r>
              <a:rPr lang="tr-TR" dirty="0" smtClean="0"/>
              <a:t> </a:t>
            </a:r>
            <a:r>
              <a:rPr lang="tr-TR" dirty="0" err="1" smtClean="0"/>
              <a:t>and</a:t>
            </a:r>
            <a:r>
              <a:rPr lang="tr-TR" dirty="0" smtClean="0"/>
              <a:t> </a:t>
            </a:r>
            <a:r>
              <a:rPr lang="tr-TR" dirty="0" err="1" smtClean="0"/>
              <a:t>vegetables</a:t>
            </a:r>
            <a:r>
              <a:rPr lang="tr-TR" dirty="0" smtClean="0"/>
              <a:t> </a:t>
            </a:r>
            <a:r>
              <a:rPr lang="tr-TR" dirty="0" err="1" smtClean="0"/>
              <a:t>are</a:t>
            </a:r>
            <a:r>
              <a:rPr lang="tr-TR" dirty="0" smtClean="0"/>
              <a:t> </a:t>
            </a:r>
            <a:r>
              <a:rPr lang="tr-TR" dirty="0" err="1" smtClean="0"/>
              <a:t>generally</a:t>
            </a:r>
            <a:r>
              <a:rPr lang="tr-TR" dirty="0" smtClean="0"/>
              <a:t> sent </a:t>
            </a:r>
            <a:r>
              <a:rPr lang="tr-TR" dirty="0" err="1" smtClean="0"/>
              <a:t>by</a:t>
            </a:r>
            <a:r>
              <a:rPr lang="tr-TR" dirty="0" smtClean="0"/>
              <a:t> </a:t>
            </a:r>
            <a:r>
              <a:rPr lang="tr-TR" dirty="0" err="1" smtClean="0"/>
              <a:t>air</a:t>
            </a:r>
            <a:r>
              <a:rPr lang="tr-TR" dirty="0" smtClean="0"/>
              <a:t>. </a:t>
            </a:r>
          </a:p>
          <a:p>
            <a:r>
              <a:rPr lang="tr-TR" dirty="0" err="1" smtClean="0"/>
              <a:t>More</a:t>
            </a:r>
            <a:r>
              <a:rPr lang="tr-TR" dirty="0" smtClean="0"/>
              <a:t> </a:t>
            </a:r>
            <a:r>
              <a:rPr lang="tr-TR" dirty="0" err="1" smtClean="0"/>
              <a:t>recently</a:t>
            </a:r>
            <a:r>
              <a:rPr lang="tr-TR" dirty="0" smtClean="0"/>
              <a:t>, </a:t>
            </a:r>
            <a:r>
              <a:rPr lang="tr-TR" dirty="0" err="1" smtClean="0"/>
              <a:t>air</a:t>
            </a:r>
            <a:r>
              <a:rPr lang="tr-TR" dirty="0" smtClean="0"/>
              <a:t> </a:t>
            </a:r>
            <a:r>
              <a:rPr lang="tr-TR" dirty="0" err="1" smtClean="0"/>
              <a:t>transportation</a:t>
            </a:r>
            <a:r>
              <a:rPr lang="tr-TR" dirty="0" smtClean="0"/>
              <a:t> has </a:t>
            </a:r>
            <a:r>
              <a:rPr lang="tr-TR" dirty="0" err="1" smtClean="0"/>
              <a:t>been</a:t>
            </a:r>
            <a:r>
              <a:rPr lang="tr-TR" dirty="0" smtClean="0"/>
              <a:t> </a:t>
            </a:r>
            <a:r>
              <a:rPr lang="tr-TR" dirty="0" err="1" smtClean="0"/>
              <a:t>accommodating</a:t>
            </a:r>
            <a:r>
              <a:rPr lang="tr-TR" dirty="0" smtClean="0"/>
              <a:t> </a:t>
            </a:r>
            <a:r>
              <a:rPr lang="tr-TR" dirty="0" err="1" smtClean="0"/>
              <a:t>growing</a:t>
            </a:r>
            <a:r>
              <a:rPr lang="tr-TR" dirty="0" smtClean="0"/>
              <a:t> </a:t>
            </a:r>
            <a:r>
              <a:rPr lang="tr-TR" dirty="0" err="1" smtClean="0"/>
              <a:t>quantities</a:t>
            </a:r>
            <a:r>
              <a:rPr lang="tr-TR" dirty="0" smtClean="0"/>
              <a:t> of </a:t>
            </a:r>
            <a:r>
              <a:rPr lang="tr-TR" dirty="0" err="1" smtClean="0"/>
              <a:t>high</a:t>
            </a:r>
            <a:r>
              <a:rPr lang="tr-TR" dirty="0" smtClean="0"/>
              <a:t> </a:t>
            </a:r>
            <a:r>
              <a:rPr lang="tr-TR" dirty="0" err="1" smtClean="0"/>
              <a:t>value</a:t>
            </a:r>
            <a:r>
              <a:rPr lang="tr-TR" dirty="0" smtClean="0"/>
              <a:t> </a:t>
            </a:r>
            <a:r>
              <a:rPr lang="tr-TR" dirty="0" err="1" smtClean="0"/>
              <a:t>freight</a:t>
            </a:r>
            <a:r>
              <a:rPr lang="tr-TR" dirty="0" smtClean="0"/>
              <a:t> </a:t>
            </a:r>
            <a:r>
              <a:rPr lang="tr-TR" dirty="0" err="1" smtClean="0"/>
              <a:t>and</a:t>
            </a:r>
            <a:r>
              <a:rPr lang="tr-TR" dirty="0" smtClean="0"/>
              <a:t> is </a:t>
            </a:r>
            <a:r>
              <a:rPr lang="tr-TR" dirty="0" err="1" smtClean="0"/>
              <a:t>playing</a:t>
            </a:r>
            <a:r>
              <a:rPr lang="tr-TR" dirty="0" smtClean="0"/>
              <a:t> a </a:t>
            </a:r>
            <a:r>
              <a:rPr lang="tr-TR" dirty="0" err="1" smtClean="0"/>
              <a:t>growing</a:t>
            </a:r>
            <a:r>
              <a:rPr lang="tr-TR" dirty="0" smtClean="0"/>
              <a:t> role in global (</a:t>
            </a:r>
            <a:r>
              <a:rPr lang="tr-TR" dirty="0" err="1" smtClean="0"/>
              <a:t>international</a:t>
            </a:r>
            <a:r>
              <a:rPr lang="tr-TR" dirty="0" smtClean="0"/>
              <a:t>) </a:t>
            </a:r>
            <a:r>
              <a:rPr lang="tr-TR" dirty="0" err="1" smtClean="0"/>
              <a:t>logistics</a:t>
            </a:r>
            <a:r>
              <a:rPr lang="tr-TR" dirty="0" smtClean="0"/>
              <a:t>.</a:t>
            </a:r>
          </a:p>
          <a:p>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Pipelines</a:t>
            </a:r>
            <a:endParaRPr lang="tr-TR"/>
          </a:p>
        </p:txBody>
      </p:sp>
      <p:sp>
        <p:nvSpPr>
          <p:cNvPr id="3" name="2 İçerik Yer Tutucusu"/>
          <p:cNvSpPr>
            <a:spLocks noGrp="1"/>
          </p:cNvSpPr>
          <p:nvPr>
            <p:ph idx="1"/>
          </p:nvPr>
        </p:nvSpPr>
        <p:spPr/>
        <p:txBody>
          <a:bodyPr/>
          <a:lstStyle/>
          <a:p>
            <a:r>
              <a:rPr lang="tr-TR" dirty="0" err="1" smtClean="0"/>
              <a:t>Pipeline</a:t>
            </a:r>
            <a:r>
              <a:rPr lang="tr-TR" dirty="0" smtClean="0"/>
              <a:t> transport is </a:t>
            </a:r>
            <a:r>
              <a:rPr lang="tr-TR" dirty="0" err="1" smtClean="0"/>
              <a:t>the</a:t>
            </a:r>
            <a:r>
              <a:rPr lang="tr-TR" dirty="0" smtClean="0"/>
              <a:t> </a:t>
            </a:r>
            <a:r>
              <a:rPr lang="tr-TR" dirty="0" err="1" smtClean="0"/>
              <a:t>transportation</a:t>
            </a:r>
            <a:r>
              <a:rPr lang="tr-TR" dirty="0" smtClean="0"/>
              <a:t> of </a:t>
            </a:r>
            <a:r>
              <a:rPr lang="tr-TR" dirty="0" err="1" smtClean="0"/>
              <a:t>goods</a:t>
            </a:r>
            <a:r>
              <a:rPr lang="tr-TR" dirty="0" smtClean="0"/>
              <a:t> (</a:t>
            </a:r>
            <a:r>
              <a:rPr lang="tr-TR" dirty="0" err="1" smtClean="0"/>
              <a:t>liquids</a:t>
            </a:r>
            <a:r>
              <a:rPr lang="tr-TR" dirty="0" smtClean="0"/>
              <a:t>, </a:t>
            </a:r>
            <a:r>
              <a:rPr lang="tr-TR" dirty="0" err="1" smtClean="0"/>
              <a:t>gases</a:t>
            </a:r>
            <a:r>
              <a:rPr lang="tr-TR" dirty="0" smtClean="0"/>
              <a:t>, </a:t>
            </a:r>
            <a:r>
              <a:rPr lang="tr-TR" dirty="0" err="1" smtClean="0"/>
              <a:t>chemically</a:t>
            </a:r>
            <a:r>
              <a:rPr lang="tr-TR" dirty="0" smtClean="0"/>
              <a:t> </a:t>
            </a:r>
            <a:r>
              <a:rPr lang="tr-TR" dirty="0" err="1" smtClean="0"/>
              <a:t>stable</a:t>
            </a:r>
            <a:r>
              <a:rPr lang="tr-TR" dirty="0" smtClean="0"/>
              <a:t> </a:t>
            </a:r>
            <a:r>
              <a:rPr lang="tr-TR" dirty="0" err="1" smtClean="0"/>
              <a:t>substances</a:t>
            </a:r>
            <a:r>
              <a:rPr lang="tr-TR" dirty="0" smtClean="0"/>
              <a:t>) </a:t>
            </a:r>
            <a:r>
              <a:rPr lang="tr-TR" dirty="0" err="1" smtClean="0"/>
              <a:t>through</a:t>
            </a:r>
            <a:r>
              <a:rPr lang="tr-TR" dirty="0" smtClean="0"/>
              <a:t> a </a:t>
            </a:r>
            <a:r>
              <a:rPr lang="tr-TR" dirty="0" err="1" smtClean="0"/>
              <a:t>pipe</a:t>
            </a:r>
            <a:r>
              <a:rPr lang="tr-TR" dirty="0" smtClean="0"/>
              <a:t>. </a:t>
            </a:r>
          </a:p>
          <a:p>
            <a:r>
              <a:rPr lang="tr-TR" dirty="0" err="1" smtClean="0"/>
              <a:t>Pipeline</a:t>
            </a:r>
            <a:r>
              <a:rPr lang="tr-TR" dirty="0" smtClean="0"/>
              <a:t> </a:t>
            </a:r>
            <a:r>
              <a:rPr lang="tr-TR" dirty="0" err="1" smtClean="0"/>
              <a:t>routes</a:t>
            </a:r>
            <a:r>
              <a:rPr lang="tr-TR" dirty="0" smtClean="0"/>
              <a:t> </a:t>
            </a:r>
            <a:r>
              <a:rPr lang="tr-TR" dirty="0" err="1" smtClean="0"/>
              <a:t>are</a:t>
            </a:r>
            <a:r>
              <a:rPr lang="tr-TR" dirty="0" smtClean="0"/>
              <a:t> </a:t>
            </a:r>
            <a:r>
              <a:rPr lang="tr-TR" dirty="0" err="1" smtClean="0"/>
              <a:t>also</a:t>
            </a:r>
            <a:r>
              <a:rPr lang="tr-TR" dirty="0" smtClean="0"/>
              <a:t> </a:t>
            </a:r>
            <a:r>
              <a:rPr lang="tr-TR" dirty="0" err="1" smtClean="0"/>
              <a:t>practically</a:t>
            </a:r>
            <a:r>
              <a:rPr lang="tr-TR" dirty="0" smtClean="0"/>
              <a:t> </a:t>
            </a:r>
            <a:r>
              <a:rPr lang="tr-TR" dirty="0" err="1" smtClean="0"/>
              <a:t>unlimited</a:t>
            </a:r>
            <a:r>
              <a:rPr lang="tr-TR" dirty="0" smtClean="0"/>
              <a:t> as </a:t>
            </a:r>
            <a:r>
              <a:rPr lang="tr-TR" dirty="0" err="1" smtClean="0"/>
              <a:t>they</a:t>
            </a:r>
            <a:r>
              <a:rPr lang="tr-TR" dirty="0" smtClean="0"/>
              <a:t> can be </a:t>
            </a:r>
            <a:r>
              <a:rPr lang="tr-TR" dirty="0" err="1" smtClean="0"/>
              <a:t>laid</a:t>
            </a:r>
            <a:r>
              <a:rPr lang="tr-TR" dirty="0" smtClean="0"/>
              <a:t> on </a:t>
            </a:r>
            <a:r>
              <a:rPr lang="tr-TR" dirty="0" err="1" smtClean="0"/>
              <a:t>land</a:t>
            </a:r>
            <a:r>
              <a:rPr lang="tr-TR" dirty="0" smtClean="0"/>
              <a:t> </a:t>
            </a:r>
            <a:r>
              <a:rPr lang="tr-TR" dirty="0" err="1" smtClean="0"/>
              <a:t>or</a:t>
            </a:r>
            <a:r>
              <a:rPr lang="tr-TR" dirty="0" smtClean="0"/>
              <a:t> </a:t>
            </a:r>
            <a:r>
              <a:rPr lang="tr-TR" dirty="0" err="1" smtClean="0"/>
              <a:t>under</a:t>
            </a:r>
            <a:r>
              <a:rPr lang="tr-TR" dirty="0" smtClean="0"/>
              <a:t> </a:t>
            </a:r>
            <a:r>
              <a:rPr lang="tr-TR" dirty="0" err="1" smtClean="0"/>
              <a:t>water</a:t>
            </a:r>
            <a:r>
              <a:rPr lang="tr-TR" dirty="0" smtClean="0"/>
              <a:t>. </a:t>
            </a:r>
          </a:p>
          <a:p>
            <a:r>
              <a:rPr lang="tr-TR" dirty="0" err="1" smtClean="0"/>
              <a:t>Pipeline</a:t>
            </a:r>
            <a:r>
              <a:rPr lang="tr-TR" dirty="0" smtClean="0"/>
              <a:t> </a:t>
            </a:r>
            <a:r>
              <a:rPr lang="tr-TR" dirty="0" err="1" smtClean="0"/>
              <a:t>terminals</a:t>
            </a:r>
            <a:r>
              <a:rPr lang="tr-TR" dirty="0" smtClean="0"/>
              <a:t> </a:t>
            </a:r>
            <a:r>
              <a:rPr lang="tr-TR" dirty="0" err="1" smtClean="0"/>
              <a:t>are</a:t>
            </a:r>
            <a:r>
              <a:rPr lang="tr-TR" dirty="0" smtClean="0"/>
              <a:t> </a:t>
            </a:r>
            <a:r>
              <a:rPr lang="tr-TR" dirty="0" err="1" smtClean="0"/>
              <a:t>very</a:t>
            </a:r>
            <a:r>
              <a:rPr lang="tr-TR" dirty="0" smtClean="0"/>
              <a:t> </a:t>
            </a:r>
            <a:r>
              <a:rPr lang="tr-TR" dirty="0" err="1" smtClean="0"/>
              <a:t>important</a:t>
            </a:r>
            <a:r>
              <a:rPr lang="tr-TR" dirty="0" smtClean="0"/>
              <a:t>, since </a:t>
            </a:r>
            <a:r>
              <a:rPr lang="tr-TR" dirty="0" err="1" smtClean="0"/>
              <a:t>they</a:t>
            </a:r>
            <a:r>
              <a:rPr lang="tr-TR" dirty="0" smtClean="0"/>
              <a:t> </a:t>
            </a:r>
            <a:r>
              <a:rPr lang="tr-TR" dirty="0" err="1" smtClean="0"/>
              <a:t>correspond</a:t>
            </a:r>
            <a:r>
              <a:rPr lang="tr-TR" dirty="0" smtClean="0"/>
              <a:t> </a:t>
            </a:r>
            <a:r>
              <a:rPr lang="tr-TR" dirty="0" err="1" smtClean="0"/>
              <a:t>to</a:t>
            </a:r>
            <a:r>
              <a:rPr lang="tr-TR" dirty="0" smtClean="0"/>
              <a:t> </a:t>
            </a:r>
            <a:r>
              <a:rPr lang="tr-TR" dirty="0" err="1" smtClean="0"/>
              <a:t>refineries</a:t>
            </a:r>
            <a:r>
              <a:rPr lang="tr-TR" dirty="0" smtClean="0"/>
              <a:t> </a:t>
            </a:r>
            <a:r>
              <a:rPr lang="tr-TR" dirty="0" err="1" smtClean="0"/>
              <a:t>and</a:t>
            </a:r>
            <a:r>
              <a:rPr lang="tr-TR" dirty="0" smtClean="0"/>
              <a:t> </a:t>
            </a:r>
            <a:r>
              <a:rPr lang="tr-TR" dirty="0" err="1" smtClean="0"/>
              <a:t>harbours</a:t>
            </a:r>
            <a:r>
              <a:rPr lang="tr-TR" dirty="0" smtClean="0"/>
              <a:t>.</a:t>
            </a:r>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Intermodal</a:t>
            </a:r>
            <a:r>
              <a:rPr lang="tr-TR" b="1" dirty="0" smtClean="0"/>
              <a:t> </a:t>
            </a:r>
            <a:r>
              <a:rPr lang="tr-TR" b="1" dirty="0" err="1" smtClean="0"/>
              <a:t>and</a:t>
            </a:r>
            <a:r>
              <a:rPr lang="tr-TR" b="1" dirty="0" smtClean="0"/>
              <a:t> </a:t>
            </a:r>
            <a:r>
              <a:rPr lang="tr-TR" b="1" dirty="0" err="1" smtClean="0"/>
              <a:t>multimodal</a:t>
            </a:r>
            <a:r>
              <a:rPr lang="tr-TR" b="1" dirty="0" smtClean="0"/>
              <a:t> </a:t>
            </a:r>
            <a:r>
              <a:rPr lang="tr-TR" b="1" dirty="0" err="1" smtClean="0"/>
              <a:t>transportation</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i="1" dirty="0" err="1" smtClean="0"/>
              <a:t>Intermodal</a:t>
            </a:r>
            <a:r>
              <a:rPr lang="tr-TR" i="1" dirty="0" smtClean="0"/>
              <a:t> </a:t>
            </a:r>
            <a:r>
              <a:rPr lang="tr-TR" i="1" dirty="0" err="1" smtClean="0"/>
              <a:t>transportation</a:t>
            </a:r>
            <a:r>
              <a:rPr lang="tr-TR" i="1" dirty="0" smtClean="0"/>
              <a:t> </a:t>
            </a:r>
            <a:r>
              <a:rPr lang="tr-TR" dirty="0" err="1" smtClean="0"/>
              <a:t>concerns</a:t>
            </a:r>
            <a:r>
              <a:rPr lang="tr-TR" dirty="0" smtClean="0"/>
              <a:t> a </a:t>
            </a:r>
            <a:r>
              <a:rPr lang="tr-TR" dirty="0" err="1" smtClean="0"/>
              <a:t>variety</a:t>
            </a:r>
            <a:r>
              <a:rPr lang="tr-TR" dirty="0" smtClean="0"/>
              <a:t> of </a:t>
            </a:r>
            <a:r>
              <a:rPr lang="tr-TR" dirty="0" err="1" smtClean="0"/>
              <a:t>modes</a:t>
            </a:r>
            <a:r>
              <a:rPr lang="tr-TR" dirty="0" smtClean="0"/>
              <a:t> </a:t>
            </a:r>
            <a:r>
              <a:rPr lang="tr-TR" dirty="0" err="1" smtClean="0"/>
              <a:t>used</a:t>
            </a:r>
            <a:r>
              <a:rPr lang="tr-TR" i="1" dirty="0" smtClean="0"/>
              <a:t> </a:t>
            </a:r>
            <a:r>
              <a:rPr lang="tr-TR" dirty="0" smtClean="0"/>
              <a:t>in </a:t>
            </a:r>
            <a:r>
              <a:rPr lang="tr-TR" dirty="0" err="1" smtClean="0"/>
              <a:t>combination</a:t>
            </a:r>
            <a:r>
              <a:rPr lang="tr-TR" dirty="0" smtClean="0"/>
              <a:t> </a:t>
            </a:r>
            <a:r>
              <a:rPr lang="tr-TR" dirty="0" err="1" smtClean="0"/>
              <a:t>so</a:t>
            </a:r>
            <a:r>
              <a:rPr lang="tr-TR" dirty="0" smtClean="0"/>
              <a:t> </a:t>
            </a:r>
            <a:r>
              <a:rPr lang="tr-TR" dirty="0" err="1" smtClean="0"/>
              <a:t>that</a:t>
            </a:r>
            <a:r>
              <a:rPr lang="tr-TR" dirty="0" smtClean="0"/>
              <a:t> </a:t>
            </a:r>
            <a:r>
              <a:rPr lang="tr-TR" dirty="0" err="1" smtClean="0"/>
              <a:t>the</a:t>
            </a:r>
            <a:r>
              <a:rPr lang="tr-TR" dirty="0" smtClean="0"/>
              <a:t> </a:t>
            </a:r>
            <a:r>
              <a:rPr lang="tr-TR" dirty="0" err="1" smtClean="0"/>
              <a:t>respective</a:t>
            </a:r>
            <a:r>
              <a:rPr lang="tr-TR" dirty="0" smtClean="0"/>
              <a:t> </a:t>
            </a:r>
            <a:r>
              <a:rPr lang="tr-TR" dirty="0" err="1" smtClean="0"/>
              <a:t>advantages</a:t>
            </a:r>
            <a:r>
              <a:rPr lang="tr-TR" dirty="0" smtClean="0"/>
              <a:t> of </a:t>
            </a:r>
            <a:r>
              <a:rPr lang="tr-TR" dirty="0" err="1" smtClean="0"/>
              <a:t>each</a:t>
            </a:r>
            <a:r>
              <a:rPr lang="tr-TR" dirty="0" smtClean="0"/>
              <a:t> </a:t>
            </a:r>
            <a:r>
              <a:rPr lang="tr-TR" dirty="0" err="1" smtClean="0"/>
              <a:t>mode</a:t>
            </a:r>
            <a:r>
              <a:rPr lang="tr-TR" dirty="0" smtClean="0"/>
              <a:t> </a:t>
            </a:r>
            <a:r>
              <a:rPr lang="tr-TR" dirty="0" err="1" smtClean="0"/>
              <a:t>are</a:t>
            </a:r>
            <a:r>
              <a:rPr lang="tr-TR" dirty="0" smtClean="0"/>
              <a:t> </a:t>
            </a:r>
            <a:r>
              <a:rPr lang="tr-TR" dirty="0" err="1" smtClean="0"/>
              <a:t>better</a:t>
            </a:r>
            <a:r>
              <a:rPr lang="tr-TR" dirty="0" smtClean="0"/>
              <a:t> </a:t>
            </a:r>
            <a:r>
              <a:rPr lang="tr-TR" dirty="0" err="1" smtClean="0"/>
              <a:t>exploited</a:t>
            </a:r>
            <a:r>
              <a:rPr lang="tr-TR" dirty="0" smtClean="0"/>
              <a:t>. </a:t>
            </a:r>
            <a:r>
              <a:rPr lang="tr-TR" dirty="0" err="1" smtClean="0"/>
              <a:t>It</a:t>
            </a:r>
            <a:r>
              <a:rPr lang="tr-TR" dirty="0" smtClean="0"/>
              <a:t> </a:t>
            </a:r>
            <a:r>
              <a:rPr lang="tr-TR" dirty="0" err="1" smtClean="0"/>
              <a:t>involves</a:t>
            </a:r>
            <a:r>
              <a:rPr lang="tr-TR" dirty="0" smtClean="0"/>
              <a:t> </a:t>
            </a:r>
            <a:r>
              <a:rPr lang="tr-TR" dirty="0" err="1" smtClean="0"/>
              <a:t>the</a:t>
            </a:r>
            <a:r>
              <a:rPr lang="tr-TR" dirty="0" smtClean="0"/>
              <a:t> </a:t>
            </a:r>
            <a:r>
              <a:rPr lang="tr-TR" dirty="0" err="1" smtClean="0"/>
              <a:t>movements</a:t>
            </a:r>
            <a:r>
              <a:rPr lang="tr-TR" dirty="0" smtClean="0"/>
              <a:t> of </a:t>
            </a:r>
            <a:r>
              <a:rPr lang="tr-TR" dirty="0" err="1" smtClean="0"/>
              <a:t>passengers</a:t>
            </a:r>
            <a:r>
              <a:rPr lang="tr-TR" dirty="0" smtClean="0"/>
              <a:t> </a:t>
            </a:r>
            <a:r>
              <a:rPr lang="tr-TR" dirty="0" err="1" smtClean="0"/>
              <a:t>or</a:t>
            </a:r>
            <a:r>
              <a:rPr lang="tr-TR" dirty="0" smtClean="0"/>
              <a:t> </a:t>
            </a:r>
            <a:r>
              <a:rPr lang="tr-TR" dirty="0" err="1" smtClean="0"/>
              <a:t>freight</a:t>
            </a:r>
            <a:r>
              <a:rPr lang="tr-TR" dirty="0" smtClean="0"/>
              <a:t> </a:t>
            </a:r>
            <a:r>
              <a:rPr lang="tr-TR" dirty="0" err="1" smtClean="0"/>
              <a:t>from</a:t>
            </a:r>
            <a:r>
              <a:rPr lang="tr-TR" dirty="0" smtClean="0"/>
              <a:t> </a:t>
            </a:r>
            <a:r>
              <a:rPr lang="tr-TR" dirty="0" err="1" smtClean="0"/>
              <a:t>one</a:t>
            </a:r>
            <a:r>
              <a:rPr lang="tr-TR" dirty="0" smtClean="0"/>
              <a:t> </a:t>
            </a:r>
            <a:r>
              <a:rPr lang="tr-TR" dirty="0" err="1" smtClean="0"/>
              <a:t>mode</a:t>
            </a:r>
            <a:r>
              <a:rPr lang="tr-TR" dirty="0" smtClean="0"/>
              <a:t> of transport </a:t>
            </a:r>
            <a:r>
              <a:rPr lang="tr-TR" dirty="0" err="1" smtClean="0"/>
              <a:t>to</a:t>
            </a:r>
            <a:r>
              <a:rPr lang="tr-TR" dirty="0" smtClean="0"/>
              <a:t> </a:t>
            </a:r>
            <a:r>
              <a:rPr lang="tr-TR" dirty="0" err="1" smtClean="0"/>
              <a:t>another</a:t>
            </a:r>
            <a:r>
              <a:rPr lang="tr-TR" dirty="0" smtClean="0"/>
              <a:t>.</a:t>
            </a:r>
          </a:p>
          <a:p>
            <a:pPr algn="just">
              <a:buNone/>
            </a:pPr>
            <a:endParaRPr lang="tr-TR" dirty="0" smtClean="0"/>
          </a:p>
          <a:p>
            <a:pPr algn="just"/>
            <a:r>
              <a:rPr lang="tr-TR" i="1" dirty="0" err="1" smtClean="0"/>
              <a:t>Multimodal</a:t>
            </a:r>
            <a:r>
              <a:rPr lang="tr-TR" i="1" dirty="0" smtClean="0"/>
              <a:t> </a:t>
            </a:r>
            <a:r>
              <a:rPr lang="tr-TR" i="1" dirty="0" err="1" smtClean="0"/>
              <a:t>transportation</a:t>
            </a:r>
            <a:r>
              <a:rPr lang="tr-TR" i="1" dirty="0" smtClean="0"/>
              <a:t> </a:t>
            </a:r>
            <a:r>
              <a:rPr lang="tr-TR" dirty="0" smtClean="0"/>
              <a:t>(</a:t>
            </a:r>
            <a:r>
              <a:rPr lang="tr-TR" dirty="0" err="1" smtClean="0"/>
              <a:t>also</a:t>
            </a:r>
            <a:r>
              <a:rPr lang="tr-TR" dirty="0" smtClean="0"/>
              <a:t> </a:t>
            </a:r>
            <a:r>
              <a:rPr lang="tr-TR" dirty="0" err="1" smtClean="0"/>
              <a:t>known</a:t>
            </a:r>
            <a:r>
              <a:rPr lang="tr-TR" dirty="0" smtClean="0"/>
              <a:t> as </a:t>
            </a:r>
            <a:r>
              <a:rPr lang="tr-TR" dirty="0" err="1" smtClean="0"/>
              <a:t>combined</a:t>
            </a:r>
            <a:r>
              <a:rPr lang="tr-TR" dirty="0" smtClean="0"/>
              <a:t> transport)</a:t>
            </a:r>
            <a:r>
              <a:rPr lang="tr-TR" i="1" dirty="0" smtClean="0"/>
              <a:t> </a:t>
            </a:r>
            <a:r>
              <a:rPr lang="tr-TR" dirty="0" smtClean="0"/>
              <a:t>is </a:t>
            </a:r>
            <a:r>
              <a:rPr lang="tr-TR" dirty="0" err="1" smtClean="0"/>
              <a:t>the</a:t>
            </a:r>
            <a:r>
              <a:rPr lang="tr-TR" dirty="0" smtClean="0"/>
              <a:t> </a:t>
            </a:r>
            <a:r>
              <a:rPr lang="tr-TR" dirty="0" err="1" smtClean="0"/>
              <a:t>transportation</a:t>
            </a:r>
            <a:r>
              <a:rPr lang="tr-TR" dirty="0" smtClean="0"/>
              <a:t> of </a:t>
            </a:r>
            <a:r>
              <a:rPr lang="tr-TR" dirty="0" err="1" smtClean="0"/>
              <a:t>goods</a:t>
            </a:r>
            <a:r>
              <a:rPr lang="tr-TR" dirty="0" smtClean="0"/>
              <a:t> </a:t>
            </a:r>
            <a:r>
              <a:rPr lang="tr-TR" dirty="0" err="1" smtClean="0"/>
              <a:t>under</a:t>
            </a:r>
            <a:r>
              <a:rPr lang="tr-TR" dirty="0" smtClean="0"/>
              <a:t> a </a:t>
            </a:r>
            <a:r>
              <a:rPr lang="tr-TR" dirty="0" err="1" smtClean="0"/>
              <a:t>single</a:t>
            </a:r>
            <a:r>
              <a:rPr lang="tr-TR" dirty="0" smtClean="0"/>
              <a:t> </a:t>
            </a:r>
            <a:r>
              <a:rPr lang="tr-TR" dirty="0" err="1" smtClean="0"/>
              <a:t>contract</a:t>
            </a:r>
            <a:r>
              <a:rPr lang="tr-TR" dirty="0" smtClean="0"/>
              <a:t>, but </a:t>
            </a:r>
            <a:r>
              <a:rPr lang="tr-TR" dirty="0" err="1" smtClean="0"/>
              <a:t>performed</a:t>
            </a:r>
            <a:r>
              <a:rPr lang="tr-TR" dirty="0" smtClean="0"/>
              <a:t> </a:t>
            </a:r>
            <a:r>
              <a:rPr lang="tr-TR" dirty="0" err="1" smtClean="0"/>
              <a:t>with</a:t>
            </a:r>
            <a:r>
              <a:rPr lang="tr-TR" dirty="0" smtClean="0"/>
              <a:t> at </a:t>
            </a:r>
            <a:r>
              <a:rPr lang="tr-TR" dirty="0" err="1" smtClean="0"/>
              <a:t>least</a:t>
            </a:r>
            <a:r>
              <a:rPr lang="tr-TR" dirty="0" smtClean="0"/>
              <a:t> </a:t>
            </a:r>
            <a:r>
              <a:rPr lang="tr-TR" dirty="0" err="1" smtClean="0"/>
              <a:t>two</a:t>
            </a:r>
            <a:r>
              <a:rPr lang="tr-TR" dirty="0" smtClean="0"/>
              <a:t> </a:t>
            </a:r>
            <a:r>
              <a:rPr lang="tr-TR" dirty="0" err="1" smtClean="0"/>
              <a:t>different</a:t>
            </a:r>
            <a:r>
              <a:rPr lang="tr-TR" dirty="0" smtClean="0"/>
              <a:t> </a:t>
            </a:r>
            <a:r>
              <a:rPr lang="tr-TR" dirty="0" err="1" smtClean="0"/>
              <a:t>means</a:t>
            </a:r>
            <a:r>
              <a:rPr lang="tr-TR" dirty="0" smtClean="0"/>
              <a:t> of transport.</a:t>
            </a:r>
          </a:p>
          <a:p>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140968"/>
            <a:ext cx="8229600" cy="1036712"/>
          </a:xfrm>
        </p:spPr>
        <p:txBody>
          <a:bodyPr>
            <a:normAutofit/>
          </a:bodyPr>
          <a:lstStyle/>
          <a:p>
            <a:pPr algn="ctr">
              <a:buNone/>
            </a:pPr>
            <a:r>
              <a:rPr lang="tr-TR" sz="4800" dirty="0" smtClean="0"/>
              <a:t>ÜÇÜNCÜ BÖLÜMÜN SONU</a:t>
            </a:r>
            <a:endParaRPr lang="tr-TR" sz="4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BÖLÜM 4</a:t>
            </a:r>
            <a:endParaRPr lang="tr-TR" b="1" dirty="0"/>
          </a:p>
        </p:txBody>
      </p:sp>
      <p:sp>
        <p:nvSpPr>
          <p:cNvPr id="3" name="2 İçerik Yer Tutucusu"/>
          <p:cNvSpPr>
            <a:spLocks noGrp="1"/>
          </p:cNvSpPr>
          <p:nvPr>
            <p:ph idx="1"/>
          </p:nvPr>
        </p:nvSpPr>
        <p:spPr>
          <a:xfrm>
            <a:off x="323528" y="1340768"/>
            <a:ext cx="8363272" cy="4785395"/>
          </a:xfrm>
        </p:spPr>
        <p:txBody>
          <a:bodyPr/>
          <a:lstStyle/>
          <a:p>
            <a:pPr algn="ctr">
              <a:buNone/>
            </a:pPr>
            <a:endParaRPr lang="tr-TR" sz="4000" dirty="0" smtClean="0"/>
          </a:p>
          <a:p>
            <a:pPr algn="ctr">
              <a:buNone/>
            </a:pPr>
            <a:r>
              <a:rPr lang="tr-TR" sz="4000" dirty="0" smtClean="0"/>
              <a:t>INCOTERMS- INTERNATIONAL COMMERCIAL TERMS</a:t>
            </a:r>
          </a:p>
          <a:p>
            <a:pPr algn="ctr">
              <a:buNone/>
            </a:pPr>
            <a:endParaRPr lang="tr-TR" sz="4000" dirty="0" smtClean="0"/>
          </a:p>
          <a:p>
            <a:pPr algn="ctr">
              <a:buNone/>
            </a:pPr>
            <a:r>
              <a:rPr lang="tr-TR" sz="4000" dirty="0" smtClean="0"/>
              <a:t>INCOTERMS- ULUSLARARASI TİCARET TERİMLERİ</a:t>
            </a:r>
          </a:p>
          <a:p>
            <a:endParaRPr lang="tr-T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1) </a:t>
            </a:r>
            <a:r>
              <a:rPr lang="tr-TR" b="1" i="1" dirty="0" err="1" smtClean="0"/>
              <a:t>Group</a:t>
            </a:r>
            <a:r>
              <a:rPr lang="tr-TR" b="1" i="1" dirty="0" smtClean="0"/>
              <a:t> E – </a:t>
            </a:r>
            <a:r>
              <a:rPr lang="tr-TR" b="1" i="1" dirty="0" err="1" smtClean="0"/>
              <a:t>Departure</a:t>
            </a:r>
            <a:r>
              <a:rPr lang="tr-TR" dirty="0" smtClean="0"/>
              <a:t/>
            </a:r>
            <a:br>
              <a:rPr lang="tr-TR" dirty="0" smtClean="0"/>
            </a:br>
            <a:endParaRPr lang="tr-TR" dirty="0"/>
          </a:p>
        </p:txBody>
      </p:sp>
      <p:sp>
        <p:nvSpPr>
          <p:cNvPr id="3" name="2 İçerik Yer Tutucusu"/>
          <p:cNvSpPr>
            <a:spLocks noGrp="1"/>
          </p:cNvSpPr>
          <p:nvPr>
            <p:ph idx="1"/>
          </p:nvPr>
        </p:nvSpPr>
        <p:spPr>
          <a:xfrm>
            <a:off x="323528" y="1196752"/>
            <a:ext cx="8568952" cy="5328592"/>
          </a:xfrm>
        </p:spPr>
        <p:txBody>
          <a:bodyPr>
            <a:normAutofit/>
          </a:bodyPr>
          <a:lstStyle/>
          <a:p>
            <a:r>
              <a:rPr lang="tr-TR" b="1" i="1" dirty="0" smtClean="0"/>
              <a:t>EXW – </a:t>
            </a:r>
            <a:r>
              <a:rPr lang="tr-TR" b="1" i="1" dirty="0" err="1" smtClean="0"/>
              <a:t>Ex</a:t>
            </a:r>
            <a:r>
              <a:rPr lang="tr-TR" b="1" i="1" dirty="0" smtClean="0"/>
              <a:t> Works </a:t>
            </a:r>
            <a:r>
              <a:rPr lang="tr-TR" dirty="0" smtClean="0"/>
              <a:t>(bir yer adı tarafından takip edilir, örneğin, EXW</a:t>
            </a:r>
            <a:r>
              <a:rPr lang="tr-TR" i="1" dirty="0" smtClean="0"/>
              <a:t> </a:t>
            </a:r>
            <a:r>
              <a:rPr lang="tr-TR" dirty="0" smtClean="0"/>
              <a:t>Seattle) </a:t>
            </a:r>
          </a:p>
          <a:p>
            <a:r>
              <a:rPr lang="tr-TR" dirty="0" smtClean="0"/>
              <a:t>Satıcıya minimum sorumluluk, alıcıya büyük sorumluluk yükler.</a:t>
            </a:r>
          </a:p>
          <a:p>
            <a:r>
              <a:rPr lang="tr-TR" dirty="0" err="1" smtClean="0"/>
              <a:t>Ex</a:t>
            </a:r>
            <a:r>
              <a:rPr lang="tr-TR" dirty="0" smtClean="0"/>
              <a:t> “-den” , Works ise “fabrika, değirmen, atölye veya depo” anlamına gelir. </a:t>
            </a:r>
          </a:p>
          <a:p>
            <a:r>
              <a:rPr lang="tr-TR" dirty="0" smtClean="0"/>
              <a:t>Alıcı yüklemeyi satıcının tesisinde yapar ve bundan sonraki tüm masraf ve riskleri üstlenir. </a:t>
            </a:r>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2) </a:t>
            </a:r>
            <a:r>
              <a:rPr lang="tr-TR" b="1" i="1" dirty="0" err="1" smtClean="0"/>
              <a:t>Group</a:t>
            </a:r>
            <a:r>
              <a:rPr lang="tr-TR" b="1" i="1" dirty="0" smtClean="0"/>
              <a:t> F – </a:t>
            </a:r>
            <a:r>
              <a:rPr lang="tr-TR" b="1" i="1" dirty="0" err="1" smtClean="0"/>
              <a:t>Main</a:t>
            </a:r>
            <a:r>
              <a:rPr lang="tr-TR" b="1" i="1" dirty="0" smtClean="0"/>
              <a:t> </a:t>
            </a:r>
            <a:r>
              <a:rPr lang="tr-TR" b="1" i="1" dirty="0" err="1" smtClean="0"/>
              <a:t>Carriage</a:t>
            </a:r>
            <a:r>
              <a:rPr lang="tr-TR" b="1" i="1" dirty="0" smtClean="0"/>
              <a:t> </a:t>
            </a:r>
            <a:r>
              <a:rPr lang="tr-TR" b="1" i="1" dirty="0" err="1" smtClean="0"/>
              <a:t>Unpaid</a:t>
            </a:r>
            <a:r>
              <a:rPr lang="tr-TR" b="1" i="1" dirty="0" smtClean="0"/>
              <a:t> (</a:t>
            </a:r>
            <a:r>
              <a:rPr lang="tr-TR" b="1" i="1" dirty="0" err="1" smtClean="0"/>
              <a:t>by</a:t>
            </a:r>
            <a:r>
              <a:rPr lang="tr-TR" b="1" i="1" dirty="0" smtClean="0"/>
              <a:t> </a:t>
            </a:r>
            <a:r>
              <a:rPr lang="tr-TR" b="1" i="1" dirty="0" err="1" smtClean="0"/>
              <a:t>the</a:t>
            </a:r>
            <a:r>
              <a:rPr lang="tr-TR" b="1" i="1" dirty="0" smtClean="0"/>
              <a:t> seller)</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i="1" dirty="0" smtClean="0"/>
              <a:t>FCA – </a:t>
            </a:r>
            <a:r>
              <a:rPr lang="tr-TR" i="1" dirty="0" err="1" smtClean="0"/>
              <a:t>Free</a:t>
            </a:r>
            <a:r>
              <a:rPr lang="tr-TR" i="1" dirty="0" smtClean="0"/>
              <a:t> </a:t>
            </a:r>
            <a:r>
              <a:rPr lang="tr-TR" i="1" dirty="0" err="1" smtClean="0"/>
              <a:t>Carrier</a:t>
            </a:r>
            <a:r>
              <a:rPr lang="tr-TR" i="1" dirty="0" smtClean="0"/>
              <a:t> </a:t>
            </a:r>
            <a:r>
              <a:rPr lang="tr-TR" dirty="0" smtClean="0"/>
              <a:t>(belirtilen ayrılış yerinin ismi takip eder)</a:t>
            </a:r>
          </a:p>
          <a:p>
            <a:r>
              <a:rPr lang="tr-TR" dirty="0" smtClean="0"/>
              <a:t>İhracat izni alınmış mallar satıcı tarafından alıcının belirlediği taşıyıcı tarafından alınır. Alıcının taşıma ve sigorta sorumluluğu o anda başlar. </a:t>
            </a:r>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2) </a:t>
            </a:r>
            <a:r>
              <a:rPr lang="tr-TR" b="1" i="1" dirty="0" err="1" smtClean="0"/>
              <a:t>Group</a:t>
            </a:r>
            <a:r>
              <a:rPr lang="tr-TR" b="1" i="1" dirty="0" smtClean="0"/>
              <a:t> F – </a:t>
            </a:r>
            <a:r>
              <a:rPr lang="tr-TR" b="1" i="1" dirty="0" err="1" smtClean="0"/>
              <a:t>Main</a:t>
            </a:r>
            <a:r>
              <a:rPr lang="tr-TR" b="1" i="1" dirty="0" smtClean="0"/>
              <a:t> </a:t>
            </a:r>
            <a:r>
              <a:rPr lang="tr-TR" b="1" i="1" dirty="0" err="1" smtClean="0"/>
              <a:t>Carriage</a:t>
            </a:r>
            <a:r>
              <a:rPr lang="tr-TR" b="1" i="1" dirty="0" smtClean="0"/>
              <a:t> </a:t>
            </a:r>
            <a:r>
              <a:rPr lang="tr-TR" b="1" i="1" dirty="0" err="1" smtClean="0"/>
              <a:t>Unpaid</a:t>
            </a:r>
            <a:r>
              <a:rPr lang="tr-TR" b="1" i="1" dirty="0" smtClean="0"/>
              <a:t> (</a:t>
            </a:r>
            <a:r>
              <a:rPr lang="tr-TR" b="1" i="1" dirty="0" err="1" smtClean="0"/>
              <a:t>by</a:t>
            </a:r>
            <a:r>
              <a:rPr lang="tr-TR" b="1" i="1" dirty="0" smtClean="0"/>
              <a:t> </a:t>
            </a:r>
            <a:r>
              <a:rPr lang="tr-TR" b="1" i="1" dirty="0" err="1" smtClean="0"/>
              <a:t>the</a:t>
            </a:r>
            <a:r>
              <a:rPr lang="tr-TR" b="1" i="1" dirty="0" smtClean="0"/>
              <a:t> seller)</a:t>
            </a:r>
            <a:endParaRPr lang="tr-TR" dirty="0"/>
          </a:p>
        </p:txBody>
      </p:sp>
      <p:sp>
        <p:nvSpPr>
          <p:cNvPr id="3" name="2 İçerik Yer Tutucusu"/>
          <p:cNvSpPr>
            <a:spLocks noGrp="1"/>
          </p:cNvSpPr>
          <p:nvPr>
            <p:ph idx="1"/>
          </p:nvPr>
        </p:nvSpPr>
        <p:spPr/>
        <p:txBody>
          <a:bodyPr>
            <a:normAutofit/>
          </a:bodyPr>
          <a:lstStyle/>
          <a:p>
            <a:r>
              <a:rPr lang="tr-TR" i="1" dirty="0" smtClean="0"/>
              <a:t>FAS – </a:t>
            </a:r>
            <a:r>
              <a:rPr lang="tr-TR" i="1" dirty="0" err="1" smtClean="0"/>
              <a:t>Free</a:t>
            </a:r>
            <a:r>
              <a:rPr lang="tr-TR" i="1" dirty="0" smtClean="0"/>
              <a:t> </a:t>
            </a:r>
            <a:r>
              <a:rPr lang="tr-TR" i="1" dirty="0" err="1" smtClean="0"/>
              <a:t>alongside</a:t>
            </a:r>
            <a:r>
              <a:rPr lang="tr-TR" i="1" dirty="0" smtClean="0"/>
              <a:t> </a:t>
            </a:r>
            <a:r>
              <a:rPr lang="tr-TR" i="1" dirty="0" err="1" smtClean="0"/>
              <a:t>Ship</a:t>
            </a:r>
            <a:r>
              <a:rPr lang="tr-TR" i="1" dirty="0" smtClean="0"/>
              <a:t> </a:t>
            </a:r>
            <a:r>
              <a:rPr lang="tr-TR" dirty="0" smtClean="0"/>
              <a:t>(bir teslimat limanı ismi ile beraber).</a:t>
            </a:r>
            <a:r>
              <a:rPr lang="tr-TR" i="1" dirty="0" smtClean="0"/>
              <a:t> </a:t>
            </a:r>
            <a:r>
              <a:rPr lang="tr-TR" dirty="0" smtClean="0"/>
              <a:t>Gemiye yanına indirildiğinde (bordada) sorumluluk alıcıya geçer.</a:t>
            </a:r>
            <a:endParaRPr lang="tr-TR" i="1" dirty="0" smtClean="0"/>
          </a:p>
          <a:p>
            <a:r>
              <a:rPr lang="tr-TR" i="1" dirty="0" smtClean="0"/>
              <a:t>FOB – </a:t>
            </a:r>
            <a:r>
              <a:rPr lang="tr-TR" i="1" dirty="0" err="1" smtClean="0"/>
              <a:t>Free</a:t>
            </a:r>
            <a:r>
              <a:rPr lang="tr-TR" i="1" dirty="0" smtClean="0"/>
              <a:t> on Board </a:t>
            </a:r>
            <a:r>
              <a:rPr lang="tr-TR" dirty="0" smtClean="0"/>
              <a:t>(bir teslimat limanı ismi ile beraber).</a:t>
            </a:r>
            <a:r>
              <a:rPr lang="tr-TR" i="1" dirty="0" smtClean="0"/>
              <a:t> </a:t>
            </a:r>
            <a:r>
              <a:rPr lang="tr-TR" dirty="0" smtClean="0"/>
              <a:t>Gemiye yüklendiğinde (küpeşteyi geçtiğinde) sorumluluk alıcıya geçer.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640960" cy="6408712"/>
          </a:xfrm>
        </p:spPr>
        <p:txBody>
          <a:bodyPr>
            <a:normAutofit fontScale="92500" lnSpcReduction="20000"/>
          </a:bodyPr>
          <a:lstStyle/>
          <a:p>
            <a:r>
              <a:rPr lang="tr-TR" b="1" dirty="0"/>
              <a:t>Çoğu isim sonuna “-s</a:t>
            </a:r>
            <a:r>
              <a:rPr lang="tr-TR" b="1" dirty="0" smtClean="0"/>
              <a:t>”, “-es” veya “-</a:t>
            </a:r>
            <a:r>
              <a:rPr lang="tr-TR" b="1" dirty="0" err="1" smtClean="0"/>
              <a:t>ies</a:t>
            </a:r>
            <a:r>
              <a:rPr lang="tr-TR" b="1" dirty="0" smtClean="0"/>
              <a:t>” </a:t>
            </a:r>
            <a:r>
              <a:rPr lang="tr-TR" b="1" dirty="0"/>
              <a:t>takısı alarak çoğul </a:t>
            </a:r>
            <a:r>
              <a:rPr lang="tr-TR" b="1" dirty="0" smtClean="0"/>
              <a:t>olur.</a:t>
            </a:r>
          </a:p>
          <a:p>
            <a:r>
              <a:rPr lang="tr-TR" b="1" dirty="0" smtClean="0"/>
              <a:t> </a:t>
            </a:r>
            <a:r>
              <a:rPr lang="tr-TR" b="1" dirty="0"/>
              <a:t>Bazı kelimeler ise çoğul olurken hiçbir takı almaz, sadece kelimenin şekli değişir:</a:t>
            </a:r>
            <a:endParaRPr lang="tr-TR" dirty="0"/>
          </a:p>
          <a:p>
            <a:r>
              <a:rPr lang="tr-TR" dirty="0" smtClean="0"/>
              <a:t>Mouse- </a:t>
            </a:r>
            <a:r>
              <a:rPr lang="tr-TR" dirty="0" err="1"/>
              <a:t>mice</a:t>
            </a:r>
            <a:r>
              <a:rPr lang="tr-TR" dirty="0"/>
              <a:t> (</a:t>
            </a:r>
            <a:r>
              <a:rPr lang="tr-TR" dirty="0" err="1"/>
              <a:t>maus</a:t>
            </a:r>
            <a:r>
              <a:rPr lang="tr-TR" dirty="0"/>
              <a:t>-</a:t>
            </a:r>
            <a:r>
              <a:rPr lang="tr-TR" dirty="0" err="1"/>
              <a:t>mays</a:t>
            </a:r>
            <a:r>
              <a:rPr lang="tr-TR" dirty="0" smtClean="0"/>
              <a:t>),  </a:t>
            </a:r>
            <a:r>
              <a:rPr lang="tr-TR" dirty="0" err="1" smtClean="0"/>
              <a:t>Child</a:t>
            </a:r>
            <a:r>
              <a:rPr lang="tr-TR" dirty="0" smtClean="0"/>
              <a:t>-</a:t>
            </a:r>
            <a:r>
              <a:rPr lang="tr-TR" dirty="0" err="1" smtClean="0"/>
              <a:t>children</a:t>
            </a:r>
            <a:r>
              <a:rPr lang="tr-TR" dirty="0" smtClean="0"/>
              <a:t> </a:t>
            </a:r>
            <a:r>
              <a:rPr lang="tr-TR" dirty="0"/>
              <a:t>(</a:t>
            </a:r>
            <a:r>
              <a:rPr lang="tr-TR" dirty="0" err="1"/>
              <a:t>çayıld</a:t>
            </a:r>
            <a:r>
              <a:rPr lang="tr-TR" dirty="0"/>
              <a:t>-</a:t>
            </a:r>
            <a:r>
              <a:rPr lang="tr-TR" dirty="0" err="1"/>
              <a:t>çıldrın</a:t>
            </a:r>
            <a:r>
              <a:rPr lang="tr-TR" dirty="0" smtClean="0"/>
              <a:t>), </a:t>
            </a:r>
            <a:r>
              <a:rPr lang="tr-TR" dirty="0" err="1" smtClean="0"/>
              <a:t>Man</a:t>
            </a:r>
            <a:r>
              <a:rPr lang="tr-TR" dirty="0" smtClean="0"/>
              <a:t>-men </a:t>
            </a:r>
            <a:r>
              <a:rPr lang="tr-TR" dirty="0"/>
              <a:t>(</a:t>
            </a:r>
            <a:r>
              <a:rPr lang="tr-TR" dirty="0" err="1"/>
              <a:t>maen</a:t>
            </a:r>
            <a:r>
              <a:rPr lang="tr-TR" dirty="0"/>
              <a:t>-men</a:t>
            </a:r>
            <a:r>
              <a:rPr lang="tr-TR" dirty="0" smtClean="0"/>
              <a:t>), </a:t>
            </a:r>
            <a:r>
              <a:rPr lang="tr-TR" dirty="0" err="1" smtClean="0"/>
              <a:t>Woman</a:t>
            </a:r>
            <a:r>
              <a:rPr lang="tr-TR" dirty="0" smtClean="0"/>
              <a:t>-</a:t>
            </a:r>
            <a:r>
              <a:rPr lang="tr-TR" dirty="0" err="1" smtClean="0"/>
              <a:t>women</a:t>
            </a:r>
            <a:r>
              <a:rPr lang="tr-TR" dirty="0" smtClean="0"/>
              <a:t> </a:t>
            </a:r>
            <a:r>
              <a:rPr lang="tr-TR" dirty="0"/>
              <a:t>(</a:t>
            </a:r>
            <a:r>
              <a:rPr lang="tr-TR" dirty="0" err="1"/>
              <a:t>vuyimın</a:t>
            </a:r>
            <a:r>
              <a:rPr lang="tr-TR" dirty="0"/>
              <a:t>-</a:t>
            </a:r>
            <a:r>
              <a:rPr lang="tr-TR" dirty="0" err="1"/>
              <a:t>vuyimin</a:t>
            </a:r>
            <a:r>
              <a:rPr lang="tr-TR" dirty="0" smtClean="0"/>
              <a:t>), </a:t>
            </a:r>
            <a:r>
              <a:rPr lang="tr-TR" dirty="0" err="1" smtClean="0"/>
              <a:t>Tooth</a:t>
            </a:r>
            <a:r>
              <a:rPr lang="tr-TR" dirty="0" smtClean="0"/>
              <a:t>-</a:t>
            </a:r>
            <a:r>
              <a:rPr lang="tr-TR" dirty="0" err="1" smtClean="0"/>
              <a:t>teeth</a:t>
            </a:r>
            <a:r>
              <a:rPr lang="tr-TR" dirty="0" smtClean="0"/>
              <a:t> </a:t>
            </a:r>
            <a:r>
              <a:rPr lang="tr-TR" dirty="0"/>
              <a:t>(</a:t>
            </a:r>
            <a:r>
              <a:rPr lang="tr-TR" dirty="0" err="1"/>
              <a:t>tootıh</a:t>
            </a:r>
            <a:r>
              <a:rPr lang="tr-TR" dirty="0"/>
              <a:t>-</a:t>
            </a:r>
            <a:r>
              <a:rPr lang="tr-TR" dirty="0" err="1"/>
              <a:t>tiitih</a:t>
            </a:r>
            <a:r>
              <a:rPr lang="tr-TR" dirty="0" smtClean="0"/>
              <a:t>), </a:t>
            </a:r>
            <a:r>
              <a:rPr lang="tr-TR" dirty="0" err="1" smtClean="0"/>
              <a:t>Ox</a:t>
            </a:r>
            <a:r>
              <a:rPr lang="tr-TR" dirty="0" smtClean="0"/>
              <a:t>-</a:t>
            </a:r>
            <a:r>
              <a:rPr lang="tr-TR" dirty="0" err="1" smtClean="0"/>
              <a:t>oxen</a:t>
            </a:r>
            <a:r>
              <a:rPr lang="tr-TR" dirty="0" smtClean="0"/>
              <a:t> </a:t>
            </a:r>
            <a:r>
              <a:rPr lang="tr-TR" dirty="0"/>
              <a:t>(</a:t>
            </a:r>
            <a:r>
              <a:rPr lang="tr-TR" dirty="0" err="1"/>
              <a:t>oaks</a:t>
            </a:r>
            <a:r>
              <a:rPr lang="tr-TR" dirty="0"/>
              <a:t>-</a:t>
            </a:r>
            <a:r>
              <a:rPr lang="tr-TR" dirty="0" err="1"/>
              <a:t>oaksın</a:t>
            </a:r>
            <a:r>
              <a:rPr lang="tr-TR" dirty="0" smtClean="0"/>
              <a:t>), </a:t>
            </a:r>
            <a:r>
              <a:rPr lang="tr-TR" dirty="0" err="1" smtClean="0"/>
              <a:t>Goose</a:t>
            </a:r>
            <a:r>
              <a:rPr lang="tr-TR" dirty="0" smtClean="0"/>
              <a:t>-</a:t>
            </a:r>
            <a:r>
              <a:rPr lang="tr-TR" dirty="0" err="1" smtClean="0"/>
              <a:t>geese</a:t>
            </a:r>
            <a:r>
              <a:rPr lang="tr-TR" dirty="0" smtClean="0"/>
              <a:t> </a:t>
            </a:r>
            <a:r>
              <a:rPr lang="tr-TR" dirty="0"/>
              <a:t>(</a:t>
            </a:r>
            <a:r>
              <a:rPr lang="tr-TR" dirty="0" err="1"/>
              <a:t>guuz</a:t>
            </a:r>
            <a:r>
              <a:rPr lang="tr-TR" dirty="0"/>
              <a:t>-</a:t>
            </a:r>
            <a:r>
              <a:rPr lang="tr-TR" dirty="0" err="1"/>
              <a:t>giiz</a:t>
            </a:r>
            <a:r>
              <a:rPr lang="tr-TR" dirty="0" smtClean="0"/>
              <a:t>)</a:t>
            </a:r>
            <a:endParaRPr lang="tr-TR" dirty="0"/>
          </a:p>
          <a:p>
            <a:r>
              <a:rPr lang="tr-TR" b="1" dirty="0" smtClean="0"/>
              <a:t>Bazı </a:t>
            </a:r>
            <a:r>
              <a:rPr lang="tr-TR" b="1" dirty="0"/>
              <a:t>kelimelerin çoğulu aynen tekili gibidir</a:t>
            </a:r>
            <a:r>
              <a:rPr lang="tr-TR" b="1" dirty="0" smtClean="0"/>
              <a:t>:</a:t>
            </a:r>
            <a:r>
              <a:rPr lang="tr-TR" b="1" dirty="0"/>
              <a:t> </a:t>
            </a:r>
            <a:endParaRPr lang="tr-TR" dirty="0"/>
          </a:p>
          <a:p>
            <a:r>
              <a:rPr lang="tr-TR" dirty="0" err="1"/>
              <a:t>Deer</a:t>
            </a:r>
            <a:r>
              <a:rPr lang="tr-TR" dirty="0"/>
              <a:t> (</a:t>
            </a:r>
            <a:r>
              <a:rPr lang="tr-TR" dirty="0" err="1"/>
              <a:t>diir</a:t>
            </a:r>
            <a:r>
              <a:rPr lang="tr-TR" dirty="0"/>
              <a:t>), </a:t>
            </a:r>
            <a:r>
              <a:rPr lang="tr-TR" dirty="0" err="1"/>
              <a:t>reindeer</a:t>
            </a:r>
            <a:r>
              <a:rPr lang="tr-TR" dirty="0"/>
              <a:t> (reyindir), </a:t>
            </a:r>
            <a:r>
              <a:rPr lang="tr-TR" dirty="0" err="1"/>
              <a:t>sheep</a:t>
            </a:r>
            <a:r>
              <a:rPr lang="tr-TR" dirty="0"/>
              <a:t> (</a:t>
            </a:r>
            <a:r>
              <a:rPr lang="tr-TR" dirty="0" err="1"/>
              <a:t>şiip</a:t>
            </a:r>
            <a:r>
              <a:rPr lang="tr-TR" dirty="0"/>
              <a:t>), </a:t>
            </a:r>
            <a:r>
              <a:rPr lang="tr-TR" dirty="0" err="1"/>
              <a:t>fish</a:t>
            </a:r>
            <a:r>
              <a:rPr lang="tr-TR" dirty="0"/>
              <a:t> (fiş), </a:t>
            </a:r>
            <a:r>
              <a:rPr lang="tr-TR" dirty="0" err="1"/>
              <a:t>bison</a:t>
            </a:r>
            <a:r>
              <a:rPr lang="tr-TR" dirty="0"/>
              <a:t> (baysın)</a:t>
            </a:r>
          </a:p>
          <a:p>
            <a:r>
              <a:rPr lang="tr-TR" b="1" dirty="0" smtClean="0"/>
              <a:t>Bazı </a:t>
            </a:r>
            <a:r>
              <a:rPr lang="tr-TR" b="1" dirty="0"/>
              <a:t>isimler </a:t>
            </a:r>
            <a:r>
              <a:rPr lang="tr-TR" b="1" u="sng" dirty="0"/>
              <a:t>HER ZAMAN</a:t>
            </a:r>
            <a:r>
              <a:rPr lang="tr-TR" b="1" dirty="0"/>
              <a:t> çoğuldur</a:t>
            </a:r>
            <a:r>
              <a:rPr lang="tr-TR" b="1" dirty="0" smtClean="0"/>
              <a:t>:</a:t>
            </a:r>
            <a:endParaRPr lang="tr-TR" dirty="0"/>
          </a:p>
          <a:p>
            <a:r>
              <a:rPr lang="tr-TR" dirty="0" err="1"/>
              <a:t>Binoculars</a:t>
            </a:r>
            <a:r>
              <a:rPr lang="tr-TR" dirty="0"/>
              <a:t> (</a:t>
            </a:r>
            <a:r>
              <a:rPr lang="tr-TR" dirty="0" err="1"/>
              <a:t>binokülırs</a:t>
            </a:r>
            <a:r>
              <a:rPr lang="tr-TR" dirty="0"/>
              <a:t>), </a:t>
            </a:r>
            <a:r>
              <a:rPr lang="tr-TR" dirty="0" err="1"/>
              <a:t>pants</a:t>
            </a:r>
            <a:r>
              <a:rPr lang="tr-TR" dirty="0"/>
              <a:t> (</a:t>
            </a:r>
            <a:r>
              <a:rPr lang="tr-TR" dirty="0" err="1"/>
              <a:t>pents</a:t>
            </a:r>
            <a:r>
              <a:rPr lang="tr-TR" dirty="0"/>
              <a:t>),  </a:t>
            </a:r>
            <a:r>
              <a:rPr lang="tr-TR" dirty="0" err="1"/>
              <a:t>sneakers</a:t>
            </a:r>
            <a:r>
              <a:rPr lang="tr-TR" dirty="0"/>
              <a:t> (</a:t>
            </a:r>
            <a:r>
              <a:rPr lang="tr-TR" dirty="0" err="1"/>
              <a:t>sniikırs</a:t>
            </a:r>
            <a:r>
              <a:rPr lang="tr-TR" dirty="0"/>
              <a:t>), </a:t>
            </a:r>
            <a:r>
              <a:rPr lang="tr-TR" dirty="0" err="1"/>
              <a:t>shorts</a:t>
            </a:r>
            <a:r>
              <a:rPr lang="tr-TR" dirty="0"/>
              <a:t> (</a:t>
            </a:r>
            <a:r>
              <a:rPr lang="tr-TR" dirty="0" err="1"/>
              <a:t>şorts</a:t>
            </a:r>
            <a:r>
              <a:rPr lang="tr-TR" dirty="0"/>
              <a:t>), </a:t>
            </a:r>
            <a:r>
              <a:rPr lang="tr-TR" dirty="0" err="1"/>
              <a:t>pliers</a:t>
            </a:r>
            <a:r>
              <a:rPr lang="tr-TR" dirty="0"/>
              <a:t> (</a:t>
            </a:r>
            <a:r>
              <a:rPr lang="tr-TR" dirty="0" err="1"/>
              <a:t>playırs</a:t>
            </a:r>
            <a:r>
              <a:rPr lang="tr-TR" dirty="0"/>
              <a:t>), </a:t>
            </a:r>
            <a:r>
              <a:rPr lang="tr-TR" dirty="0" err="1"/>
              <a:t>trousers</a:t>
            </a:r>
            <a:r>
              <a:rPr lang="tr-TR" dirty="0"/>
              <a:t> (</a:t>
            </a:r>
            <a:r>
              <a:rPr lang="tr-TR" dirty="0" err="1"/>
              <a:t>travzırs</a:t>
            </a:r>
            <a:r>
              <a:rPr lang="tr-TR" dirty="0"/>
              <a:t>), </a:t>
            </a:r>
            <a:r>
              <a:rPr lang="tr-TR" dirty="0" err="1"/>
              <a:t>sandals</a:t>
            </a:r>
            <a:r>
              <a:rPr lang="tr-TR" dirty="0"/>
              <a:t> (</a:t>
            </a:r>
            <a:r>
              <a:rPr lang="tr-TR" dirty="0" err="1"/>
              <a:t>sendıls</a:t>
            </a:r>
            <a:r>
              <a:rPr lang="tr-TR" dirty="0"/>
              <a:t>)</a:t>
            </a:r>
          </a:p>
          <a:p>
            <a:endParaRPr lang="tr-T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3) </a:t>
            </a:r>
            <a:r>
              <a:rPr lang="tr-TR" b="1" i="1" dirty="0" err="1" smtClean="0"/>
              <a:t>Group</a:t>
            </a:r>
            <a:r>
              <a:rPr lang="tr-TR" b="1" i="1" dirty="0" smtClean="0"/>
              <a:t> C – </a:t>
            </a:r>
            <a:r>
              <a:rPr lang="tr-TR" b="1" i="1" dirty="0" err="1" smtClean="0"/>
              <a:t>Main</a:t>
            </a:r>
            <a:r>
              <a:rPr lang="tr-TR" b="1" i="1" dirty="0" smtClean="0"/>
              <a:t> </a:t>
            </a:r>
            <a:r>
              <a:rPr lang="tr-TR" b="1" i="1" dirty="0" err="1" smtClean="0"/>
              <a:t>Carriage</a:t>
            </a:r>
            <a:r>
              <a:rPr lang="tr-TR" b="1" i="1" dirty="0" smtClean="0"/>
              <a:t> </a:t>
            </a:r>
            <a:r>
              <a:rPr lang="tr-TR" b="1" i="1" dirty="0" err="1" smtClean="0"/>
              <a:t>Paid</a:t>
            </a:r>
            <a:r>
              <a:rPr lang="tr-TR" b="1" i="1" dirty="0" smtClean="0"/>
              <a:t> (</a:t>
            </a:r>
            <a:r>
              <a:rPr lang="tr-TR" b="1" i="1" dirty="0" err="1" smtClean="0"/>
              <a:t>by</a:t>
            </a:r>
            <a:r>
              <a:rPr lang="tr-TR" b="1" i="1" dirty="0" smtClean="0"/>
              <a:t> </a:t>
            </a:r>
            <a:r>
              <a:rPr lang="tr-TR" b="1" i="1" dirty="0" err="1" smtClean="0"/>
              <a:t>the</a:t>
            </a:r>
            <a:r>
              <a:rPr lang="tr-TR" b="1" i="1" dirty="0" smtClean="0"/>
              <a:t> seller)</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i="1" dirty="0" smtClean="0"/>
              <a:t>CFR – </a:t>
            </a:r>
            <a:r>
              <a:rPr lang="tr-TR" i="1" dirty="0" err="1" smtClean="0"/>
              <a:t>Cost</a:t>
            </a:r>
            <a:r>
              <a:rPr lang="tr-TR" i="1" dirty="0" smtClean="0"/>
              <a:t> </a:t>
            </a:r>
            <a:r>
              <a:rPr lang="tr-TR" i="1" dirty="0" err="1" smtClean="0"/>
              <a:t>and</a:t>
            </a:r>
            <a:r>
              <a:rPr lang="tr-TR" i="1" dirty="0" smtClean="0"/>
              <a:t> </a:t>
            </a:r>
            <a:r>
              <a:rPr lang="tr-TR" i="1" dirty="0" err="1" smtClean="0"/>
              <a:t>Freight</a:t>
            </a:r>
            <a:r>
              <a:rPr lang="tr-TR" i="1" dirty="0" smtClean="0"/>
              <a:t> </a:t>
            </a:r>
            <a:r>
              <a:rPr lang="tr-TR" dirty="0" smtClean="0"/>
              <a:t>(bir teslimat limanı ismi ile beraber).</a:t>
            </a:r>
            <a:r>
              <a:rPr lang="tr-TR" i="1" dirty="0" smtClean="0"/>
              <a:t> </a:t>
            </a:r>
            <a:r>
              <a:rPr lang="tr-TR" dirty="0" smtClean="0"/>
              <a:t>Satıcı varış noktasına kadar masraf ve teslimat için ödeme yapar ancak risk ve maliyet artışlarından doğacak zararlar küpeşteyi geçtiği andan itibaren alıcıya geçer. </a:t>
            </a:r>
          </a:p>
          <a:p>
            <a:r>
              <a:rPr lang="tr-TR" i="1" dirty="0" smtClean="0"/>
              <a:t>CIF – </a:t>
            </a:r>
            <a:r>
              <a:rPr lang="tr-TR" i="1" dirty="0" err="1" smtClean="0"/>
              <a:t>Cost</a:t>
            </a:r>
            <a:r>
              <a:rPr lang="tr-TR" i="1" dirty="0" smtClean="0"/>
              <a:t>, </a:t>
            </a:r>
            <a:r>
              <a:rPr lang="tr-TR" i="1" dirty="0" err="1" smtClean="0"/>
              <a:t>Insurance</a:t>
            </a:r>
            <a:r>
              <a:rPr lang="tr-TR" i="1" dirty="0" smtClean="0"/>
              <a:t> </a:t>
            </a:r>
            <a:r>
              <a:rPr lang="tr-TR" i="1" dirty="0" err="1" smtClean="0"/>
              <a:t>and</a:t>
            </a:r>
            <a:r>
              <a:rPr lang="tr-TR" i="1" dirty="0" smtClean="0"/>
              <a:t> </a:t>
            </a:r>
            <a:r>
              <a:rPr lang="tr-TR" i="1" dirty="0" err="1" smtClean="0"/>
              <a:t>Freight</a:t>
            </a:r>
            <a:r>
              <a:rPr lang="tr-TR" dirty="0" smtClean="0"/>
              <a:t> (bir teslimat limanı ismi ile beraber).</a:t>
            </a:r>
            <a:r>
              <a:rPr lang="tr-TR" i="1" dirty="0" smtClean="0"/>
              <a:t> Hemen hemen yukarıdaki ile aynıdır. </a:t>
            </a:r>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3) </a:t>
            </a:r>
            <a:r>
              <a:rPr lang="tr-TR" b="1" i="1" dirty="0" err="1" smtClean="0"/>
              <a:t>Group</a:t>
            </a:r>
            <a:r>
              <a:rPr lang="tr-TR" b="1" i="1" dirty="0" smtClean="0"/>
              <a:t> C – </a:t>
            </a:r>
            <a:r>
              <a:rPr lang="tr-TR" b="1" i="1" dirty="0" err="1" smtClean="0"/>
              <a:t>Main</a:t>
            </a:r>
            <a:r>
              <a:rPr lang="tr-TR" b="1" i="1" dirty="0" smtClean="0"/>
              <a:t> </a:t>
            </a:r>
            <a:r>
              <a:rPr lang="tr-TR" b="1" i="1" dirty="0" err="1" smtClean="0"/>
              <a:t>Carriage</a:t>
            </a:r>
            <a:r>
              <a:rPr lang="tr-TR" b="1" i="1" dirty="0" smtClean="0"/>
              <a:t> </a:t>
            </a:r>
            <a:r>
              <a:rPr lang="tr-TR" b="1" i="1" dirty="0" err="1" smtClean="0"/>
              <a:t>Paid</a:t>
            </a:r>
            <a:r>
              <a:rPr lang="tr-TR" b="1" i="1" dirty="0" smtClean="0"/>
              <a:t> (</a:t>
            </a:r>
            <a:r>
              <a:rPr lang="tr-TR" b="1" i="1" dirty="0" err="1" smtClean="0"/>
              <a:t>by</a:t>
            </a:r>
            <a:r>
              <a:rPr lang="tr-TR" b="1" i="1" dirty="0" smtClean="0"/>
              <a:t> </a:t>
            </a:r>
            <a:r>
              <a:rPr lang="tr-TR" b="1" i="1" dirty="0" err="1" smtClean="0"/>
              <a:t>the</a:t>
            </a:r>
            <a:r>
              <a:rPr lang="tr-TR" b="1" i="1" dirty="0" smtClean="0"/>
              <a:t> seller)</a:t>
            </a:r>
            <a:endParaRPr lang="tr-TR" dirty="0"/>
          </a:p>
        </p:txBody>
      </p:sp>
      <p:sp>
        <p:nvSpPr>
          <p:cNvPr id="3" name="2 İçerik Yer Tutucusu"/>
          <p:cNvSpPr>
            <a:spLocks noGrp="1"/>
          </p:cNvSpPr>
          <p:nvPr>
            <p:ph idx="1"/>
          </p:nvPr>
        </p:nvSpPr>
        <p:spPr/>
        <p:txBody>
          <a:bodyPr>
            <a:normAutofit fontScale="85000" lnSpcReduction="10000"/>
          </a:bodyPr>
          <a:lstStyle/>
          <a:p>
            <a:r>
              <a:rPr lang="tr-TR" i="1" dirty="0" smtClean="0"/>
              <a:t>CPT – </a:t>
            </a:r>
            <a:r>
              <a:rPr lang="tr-TR" i="1" dirty="0" err="1" smtClean="0"/>
              <a:t>Carriage</a:t>
            </a:r>
            <a:r>
              <a:rPr lang="tr-TR" i="1" dirty="0" smtClean="0"/>
              <a:t> </a:t>
            </a:r>
            <a:r>
              <a:rPr lang="tr-TR" i="1" dirty="0" err="1" smtClean="0"/>
              <a:t>Paid</a:t>
            </a:r>
            <a:r>
              <a:rPr lang="tr-TR" i="1" dirty="0" smtClean="0"/>
              <a:t> </a:t>
            </a:r>
            <a:r>
              <a:rPr lang="tr-TR" i="1" dirty="0" err="1" smtClean="0"/>
              <a:t>To</a:t>
            </a:r>
            <a:r>
              <a:rPr lang="tr-TR" i="1" dirty="0" smtClean="0"/>
              <a:t> </a:t>
            </a:r>
            <a:r>
              <a:rPr lang="tr-TR" dirty="0" smtClean="0"/>
              <a:t>(bir teslimat limanı ismi ile beraber). Satıcı kargoyu istenilen teslimat noktasına kadar iletmenin masraflarıyla sorumludur. Taşıyıcıya teslim edilen noktada sorumluluk alıcıya geçer.  </a:t>
            </a:r>
          </a:p>
          <a:p>
            <a:r>
              <a:rPr lang="tr-TR" i="1" dirty="0" smtClean="0"/>
              <a:t>CIP – </a:t>
            </a:r>
            <a:r>
              <a:rPr lang="tr-TR" i="1" dirty="0" err="1" smtClean="0"/>
              <a:t>Carriage</a:t>
            </a:r>
            <a:r>
              <a:rPr lang="tr-TR" i="1" dirty="0" smtClean="0"/>
              <a:t> </a:t>
            </a:r>
            <a:r>
              <a:rPr lang="tr-TR" i="1" dirty="0" err="1" smtClean="0"/>
              <a:t>and</a:t>
            </a:r>
            <a:r>
              <a:rPr lang="tr-TR" i="1" dirty="0" smtClean="0"/>
              <a:t> </a:t>
            </a:r>
            <a:r>
              <a:rPr lang="tr-TR" i="1" dirty="0" err="1" smtClean="0"/>
              <a:t>Insurance</a:t>
            </a:r>
            <a:r>
              <a:rPr lang="tr-TR" i="1" dirty="0" smtClean="0"/>
              <a:t> </a:t>
            </a:r>
            <a:r>
              <a:rPr lang="tr-TR" i="1" dirty="0" err="1" smtClean="0"/>
              <a:t>Paid</a:t>
            </a:r>
            <a:r>
              <a:rPr lang="tr-TR" i="1" dirty="0" smtClean="0"/>
              <a:t> </a:t>
            </a:r>
            <a:r>
              <a:rPr lang="tr-TR" i="1" dirty="0" err="1" smtClean="0"/>
              <a:t>To</a:t>
            </a:r>
            <a:r>
              <a:rPr lang="tr-TR" i="1" dirty="0" smtClean="0"/>
              <a:t> </a:t>
            </a:r>
            <a:r>
              <a:rPr lang="tr-TR" dirty="0" smtClean="0"/>
              <a:t>(bir teslimat limanı ismi ile beraber). Hemen hemen yukarıdakiyle aynıdır, ancak şimdi satıcı sigorta </a:t>
            </a:r>
            <a:r>
              <a:rPr lang="tr-TR" dirty="0" err="1" smtClean="0"/>
              <a:t>masraflarınıda</a:t>
            </a:r>
            <a:r>
              <a:rPr lang="tr-TR" dirty="0" smtClean="0"/>
              <a:t> üstlenir. Alıcı, ithal gümrük işlemleri ve vergileri ve diğer masraflar ve riskleri üstlenir. Öncelikle </a:t>
            </a:r>
            <a:r>
              <a:rPr lang="tr-TR" dirty="0" err="1" smtClean="0"/>
              <a:t>multimodal</a:t>
            </a:r>
            <a:r>
              <a:rPr lang="tr-TR" dirty="0" smtClean="0"/>
              <a:t> lojistik için kullanılan bir terimdir.  </a:t>
            </a:r>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fontScale="90000"/>
          </a:bodyPr>
          <a:lstStyle/>
          <a:p>
            <a:r>
              <a:rPr lang="tr-TR" b="1" i="1" dirty="0" smtClean="0"/>
              <a:t>4) </a:t>
            </a:r>
            <a:r>
              <a:rPr lang="tr-TR" b="1" i="1" dirty="0" err="1" smtClean="0"/>
              <a:t>Group</a:t>
            </a:r>
            <a:r>
              <a:rPr lang="tr-TR" b="1" i="1" dirty="0" smtClean="0"/>
              <a:t> D – </a:t>
            </a:r>
            <a:r>
              <a:rPr lang="tr-TR" b="1" i="1" dirty="0" err="1" smtClean="0"/>
              <a:t>Arrival</a:t>
            </a:r>
            <a:r>
              <a:rPr lang="tr-TR" dirty="0" smtClean="0"/>
              <a:t/>
            </a:r>
            <a:br>
              <a:rPr lang="tr-TR" dirty="0" smtClean="0"/>
            </a:br>
            <a:endParaRPr lang="tr-TR" dirty="0"/>
          </a:p>
        </p:txBody>
      </p:sp>
      <p:sp>
        <p:nvSpPr>
          <p:cNvPr id="3" name="2 İçerik Yer Tutucusu"/>
          <p:cNvSpPr>
            <a:spLocks noGrp="1"/>
          </p:cNvSpPr>
          <p:nvPr>
            <p:ph idx="1"/>
          </p:nvPr>
        </p:nvSpPr>
        <p:spPr>
          <a:xfrm>
            <a:off x="323528" y="692696"/>
            <a:ext cx="8568952" cy="5832648"/>
          </a:xfrm>
        </p:spPr>
        <p:txBody>
          <a:bodyPr>
            <a:normAutofit fontScale="92500" lnSpcReduction="20000"/>
          </a:bodyPr>
          <a:lstStyle/>
          <a:p>
            <a:r>
              <a:rPr lang="tr-TR" i="1" dirty="0" smtClean="0"/>
              <a:t>DAF – </a:t>
            </a:r>
            <a:r>
              <a:rPr lang="tr-TR" i="1" dirty="0" err="1" smtClean="0"/>
              <a:t>Delivered</a:t>
            </a:r>
            <a:r>
              <a:rPr lang="tr-TR" i="1" dirty="0" smtClean="0"/>
              <a:t> at </a:t>
            </a:r>
            <a:r>
              <a:rPr lang="tr-TR" i="1" dirty="0" err="1" smtClean="0"/>
              <a:t>Frontier</a:t>
            </a:r>
            <a:r>
              <a:rPr lang="tr-TR" i="1" dirty="0" smtClean="0"/>
              <a:t> </a:t>
            </a:r>
            <a:r>
              <a:rPr lang="tr-TR" dirty="0" smtClean="0"/>
              <a:t>(Bir yer adıyla beraber).  Mallar sınıra vardığında satıcının  sorumluluğu (ithal gümrüğü, vergileri, diğer masraflar ve riskler) tamamlanmış olur. Alıcı gümrükleme için malların maliyetini öder. Demiryolu ve karayolu için kullanılır. </a:t>
            </a:r>
          </a:p>
          <a:p>
            <a:r>
              <a:rPr lang="tr-TR" i="1" dirty="0" smtClean="0"/>
              <a:t>DES – </a:t>
            </a:r>
            <a:r>
              <a:rPr lang="tr-TR" i="1" dirty="0" err="1" smtClean="0"/>
              <a:t>Delivered</a:t>
            </a:r>
            <a:r>
              <a:rPr lang="tr-TR" i="1" dirty="0" smtClean="0"/>
              <a:t> </a:t>
            </a:r>
            <a:r>
              <a:rPr lang="tr-TR" i="1" dirty="0" err="1" smtClean="0"/>
              <a:t>Ex</a:t>
            </a:r>
            <a:r>
              <a:rPr lang="tr-TR" i="1" dirty="0" smtClean="0"/>
              <a:t> </a:t>
            </a:r>
            <a:r>
              <a:rPr lang="tr-TR" i="1" dirty="0" err="1" smtClean="0"/>
              <a:t>Ship</a:t>
            </a:r>
            <a:r>
              <a:rPr lang="tr-TR" i="1" dirty="0" smtClean="0"/>
              <a:t> </a:t>
            </a:r>
            <a:r>
              <a:rPr lang="tr-TR" dirty="0" smtClean="0"/>
              <a:t>(bir teslimat limanı adıyla birlikte).</a:t>
            </a:r>
            <a:r>
              <a:rPr lang="tr-TR" i="1" dirty="0" smtClean="0"/>
              <a:t> </a:t>
            </a:r>
            <a:r>
              <a:rPr lang="tr-TR" dirty="0" smtClean="0"/>
              <a:t>Varış limanına mallar ulaştırıldığında veya ulaştıracak nakliyatçıya verildiğinde satıcı sorumluluğu biter.</a:t>
            </a:r>
            <a:r>
              <a:rPr lang="tr-TR" i="1" dirty="0" smtClean="0"/>
              <a:t> </a:t>
            </a:r>
            <a:endParaRPr lang="tr-TR" dirty="0" smtClean="0"/>
          </a:p>
          <a:p>
            <a:r>
              <a:rPr lang="tr-TR" i="1" dirty="0" smtClean="0"/>
              <a:t>DEQ – </a:t>
            </a:r>
            <a:r>
              <a:rPr lang="tr-TR" i="1" dirty="0" err="1" smtClean="0"/>
              <a:t>Delivered</a:t>
            </a:r>
            <a:r>
              <a:rPr lang="tr-TR" i="1" dirty="0" smtClean="0"/>
              <a:t> </a:t>
            </a:r>
            <a:r>
              <a:rPr lang="tr-TR" i="1" dirty="0" err="1" smtClean="0"/>
              <a:t>Ex</a:t>
            </a:r>
            <a:r>
              <a:rPr lang="tr-TR" i="1" dirty="0" smtClean="0"/>
              <a:t> </a:t>
            </a:r>
            <a:r>
              <a:rPr lang="tr-TR" i="1" dirty="0" err="1" smtClean="0"/>
              <a:t>Quay</a:t>
            </a:r>
            <a:r>
              <a:rPr lang="tr-TR" i="1" dirty="0" smtClean="0"/>
              <a:t> </a:t>
            </a:r>
            <a:r>
              <a:rPr lang="tr-TR" dirty="0" smtClean="0"/>
              <a:t>(bir teslimat limanı adıyla birlikte). Alıcı gümrük vergileri ve işlemlerinden, satıcı malları varış limanına ulaştırmaktan sorumludur. Alıcı sigorta ve diğer masraf ve riskleri de üstlenir. </a:t>
            </a:r>
          </a:p>
          <a:p>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i="1" dirty="0" smtClean="0"/>
              <a:t>4) </a:t>
            </a:r>
            <a:r>
              <a:rPr lang="tr-TR" b="1" i="1" dirty="0" err="1" smtClean="0"/>
              <a:t>Group</a:t>
            </a:r>
            <a:r>
              <a:rPr lang="tr-TR" b="1" i="1" dirty="0" smtClean="0"/>
              <a:t> D – </a:t>
            </a:r>
            <a:r>
              <a:rPr lang="tr-TR" b="1" i="1" dirty="0" err="1" smtClean="0"/>
              <a:t>Arrival</a:t>
            </a:r>
            <a:r>
              <a:rPr lang="tr-TR" dirty="0" smtClean="0"/>
              <a:t/>
            </a:r>
            <a:br>
              <a:rPr lang="tr-TR" dirty="0" smtClean="0"/>
            </a:br>
            <a:endParaRPr lang="tr-TR" dirty="0"/>
          </a:p>
        </p:txBody>
      </p:sp>
      <p:sp>
        <p:nvSpPr>
          <p:cNvPr id="3" name="2 İçerik Yer Tutucusu"/>
          <p:cNvSpPr>
            <a:spLocks noGrp="1"/>
          </p:cNvSpPr>
          <p:nvPr>
            <p:ph idx="1"/>
          </p:nvPr>
        </p:nvSpPr>
        <p:spPr>
          <a:xfrm>
            <a:off x="395536" y="764704"/>
            <a:ext cx="8568952" cy="5832648"/>
          </a:xfrm>
        </p:spPr>
        <p:txBody>
          <a:bodyPr>
            <a:normAutofit/>
          </a:bodyPr>
          <a:lstStyle/>
          <a:p>
            <a:r>
              <a:rPr lang="tr-TR" i="1" dirty="0" smtClean="0"/>
              <a:t>DDP – </a:t>
            </a:r>
            <a:r>
              <a:rPr lang="tr-TR" i="1" dirty="0" err="1" smtClean="0"/>
              <a:t>Delivered</a:t>
            </a:r>
            <a:r>
              <a:rPr lang="tr-TR" i="1" dirty="0" smtClean="0"/>
              <a:t> </a:t>
            </a:r>
            <a:r>
              <a:rPr lang="tr-TR" i="1" dirty="0" err="1" smtClean="0"/>
              <a:t>Duty</a:t>
            </a:r>
            <a:r>
              <a:rPr lang="tr-TR" i="1" dirty="0" smtClean="0"/>
              <a:t> </a:t>
            </a:r>
            <a:r>
              <a:rPr lang="tr-TR" i="1" dirty="0" err="1" smtClean="0"/>
              <a:t>Paid</a:t>
            </a:r>
            <a:r>
              <a:rPr lang="tr-TR" i="1" dirty="0" smtClean="0"/>
              <a:t> </a:t>
            </a:r>
            <a:r>
              <a:rPr lang="tr-TR" dirty="0" smtClean="0"/>
              <a:t>(Bir  varış yeri adıyla beraber). Kapıya teslim. Alıcı sadece malı zamanında teslim almadığında doğan masrafları üstlenir. </a:t>
            </a:r>
            <a:r>
              <a:rPr lang="tr-TR" dirty="0" err="1" smtClean="0"/>
              <a:t>Intermodal</a:t>
            </a:r>
            <a:r>
              <a:rPr lang="tr-TR" dirty="0" smtClean="0"/>
              <a:t> veya kurye tipi teslimlerde kullanılır. </a:t>
            </a:r>
          </a:p>
          <a:p>
            <a:r>
              <a:rPr lang="tr-TR" i="1" dirty="0" smtClean="0"/>
              <a:t>DDU – </a:t>
            </a:r>
            <a:r>
              <a:rPr lang="tr-TR" i="1" dirty="0" err="1" smtClean="0"/>
              <a:t>Delivered</a:t>
            </a:r>
            <a:r>
              <a:rPr lang="tr-TR" i="1" dirty="0" smtClean="0"/>
              <a:t> </a:t>
            </a:r>
            <a:r>
              <a:rPr lang="tr-TR" i="1" dirty="0" err="1" smtClean="0"/>
              <a:t>Duty</a:t>
            </a:r>
            <a:r>
              <a:rPr lang="tr-TR" i="1" dirty="0" smtClean="0"/>
              <a:t> </a:t>
            </a:r>
            <a:r>
              <a:rPr lang="tr-TR" i="1" dirty="0" err="1" smtClean="0"/>
              <a:t>Unpaid</a:t>
            </a:r>
            <a:r>
              <a:rPr lang="tr-TR" i="1" dirty="0" smtClean="0"/>
              <a:t> </a:t>
            </a:r>
            <a:r>
              <a:rPr lang="tr-TR" dirty="0" smtClean="0"/>
              <a:t>(Bir  varış yeri adıyla beraber). </a:t>
            </a:r>
          </a:p>
          <a:p>
            <a:endParaRPr lang="tr-T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sz="3600" b="1" i="1" dirty="0" err="1" smtClean="0"/>
              <a:t>Methods</a:t>
            </a:r>
            <a:r>
              <a:rPr lang="tr-TR" sz="3600" b="1" i="1" dirty="0" smtClean="0"/>
              <a:t> of </a:t>
            </a:r>
            <a:r>
              <a:rPr lang="tr-TR" sz="3600" b="1" i="1" dirty="0" err="1" smtClean="0"/>
              <a:t>Payment</a:t>
            </a:r>
            <a:r>
              <a:rPr lang="tr-TR" sz="3600" b="1" i="1" dirty="0" smtClean="0"/>
              <a:t>-Ödeme Yöntemleri</a:t>
            </a:r>
            <a:r>
              <a:rPr lang="tr-TR" dirty="0" smtClean="0"/>
              <a:t/>
            </a:r>
            <a:br>
              <a:rPr lang="tr-TR" dirty="0" smtClean="0"/>
            </a:br>
            <a:endParaRPr lang="tr-TR" dirty="0"/>
          </a:p>
        </p:txBody>
      </p:sp>
      <p:sp>
        <p:nvSpPr>
          <p:cNvPr id="3" name="2 İçerik Yer Tutucusu"/>
          <p:cNvSpPr>
            <a:spLocks noGrp="1"/>
          </p:cNvSpPr>
          <p:nvPr>
            <p:ph idx="1"/>
          </p:nvPr>
        </p:nvSpPr>
        <p:spPr>
          <a:xfrm>
            <a:off x="323528" y="764704"/>
            <a:ext cx="8363272" cy="5361459"/>
          </a:xfrm>
        </p:spPr>
        <p:txBody>
          <a:bodyPr>
            <a:normAutofit/>
          </a:bodyPr>
          <a:lstStyle/>
          <a:p>
            <a:r>
              <a:rPr lang="tr-TR" b="1" i="1" dirty="0" smtClean="0"/>
              <a:t>1. </a:t>
            </a:r>
            <a:r>
              <a:rPr lang="tr-TR" b="1" i="1" dirty="0" err="1" smtClean="0"/>
              <a:t>Cash</a:t>
            </a:r>
            <a:r>
              <a:rPr lang="tr-TR" b="1" i="1" dirty="0" smtClean="0"/>
              <a:t>-in-</a:t>
            </a:r>
            <a:r>
              <a:rPr lang="tr-TR" b="1" i="1" dirty="0" err="1" smtClean="0"/>
              <a:t>Advance</a:t>
            </a:r>
            <a:r>
              <a:rPr lang="tr-TR" b="1" i="1" dirty="0" smtClean="0"/>
              <a:t> (</a:t>
            </a:r>
            <a:r>
              <a:rPr lang="tr-TR" b="1" i="1" dirty="0" err="1" smtClean="0"/>
              <a:t>Pre</a:t>
            </a:r>
            <a:r>
              <a:rPr lang="tr-TR" b="1" i="1" dirty="0" smtClean="0"/>
              <a:t>-</a:t>
            </a:r>
            <a:r>
              <a:rPr lang="tr-TR" b="1" i="1" dirty="0" err="1" smtClean="0"/>
              <a:t>Payment</a:t>
            </a:r>
            <a:r>
              <a:rPr lang="tr-TR" b="1" i="1" dirty="0" smtClean="0"/>
              <a:t>)</a:t>
            </a:r>
            <a:endParaRPr lang="tr-TR" dirty="0" smtClean="0"/>
          </a:p>
          <a:p>
            <a:r>
              <a:rPr lang="tr-TR" b="1" i="1" dirty="0" smtClean="0"/>
              <a:t>2. </a:t>
            </a:r>
            <a:r>
              <a:rPr lang="tr-TR" b="1" i="1" dirty="0" err="1" smtClean="0"/>
              <a:t>Open</a:t>
            </a:r>
            <a:r>
              <a:rPr lang="tr-TR" b="1" i="1" dirty="0" smtClean="0"/>
              <a:t> </a:t>
            </a:r>
            <a:r>
              <a:rPr lang="tr-TR" b="1" i="1" dirty="0" err="1" smtClean="0"/>
              <a:t>Account</a:t>
            </a:r>
            <a:endParaRPr lang="tr-TR" dirty="0" smtClean="0"/>
          </a:p>
          <a:p>
            <a:r>
              <a:rPr lang="tr-TR" b="1" i="1" dirty="0" smtClean="0"/>
              <a:t>3. </a:t>
            </a:r>
            <a:r>
              <a:rPr lang="tr-TR" b="1" i="1" dirty="0" err="1" smtClean="0"/>
              <a:t>Letter</a:t>
            </a:r>
            <a:r>
              <a:rPr lang="tr-TR" b="1" i="1" dirty="0" smtClean="0"/>
              <a:t> of </a:t>
            </a:r>
            <a:r>
              <a:rPr lang="tr-TR" b="1" i="1" dirty="0" err="1" smtClean="0"/>
              <a:t>Credit</a:t>
            </a:r>
            <a:endParaRPr lang="tr-TR" dirty="0" smtClean="0"/>
          </a:p>
          <a:p>
            <a:r>
              <a:rPr lang="tr-TR" b="1" i="1" dirty="0" smtClean="0"/>
              <a:t>4. </a:t>
            </a:r>
            <a:r>
              <a:rPr lang="tr-TR" b="1" i="1" dirty="0" err="1" smtClean="0"/>
              <a:t>Documentary</a:t>
            </a:r>
            <a:r>
              <a:rPr lang="tr-TR" b="1" i="1" dirty="0" smtClean="0"/>
              <a:t> </a:t>
            </a:r>
            <a:r>
              <a:rPr lang="tr-TR" b="1" i="1" dirty="0" err="1" smtClean="0"/>
              <a:t>Collection</a:t>
            </a:r>
            <a:endParaRPr lang="tr-TR" dirty="0" smtClean="0"/>
          </a:p>
          <a:p>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91264" cy="5793507"/>
          </a:xfrm>
        </p:spPr>
        <p:txBody>
          <a:bodyPr/>
          <a:lstStyle/>
          <a:p>
            <a:pPr>
              <a:buNone/>
            </a:pPr>
            <a:endParaRPr lang="tr-TR" dirty="0" smtClean="0"/>
          </a:p>
          <a:p>
            <a:pPr>
              <a:buNone/>
            </a:pPr>
            <a:endParaRPr lang="tr-TR" dirty="0" smtClean="0"/>
          </a:p>
          <a:p>
            <a:pPr>
              <a:buNone/>
            </a:pPr>
            <a:endParaRPr lang="tr-TR" dirty="0" smtClean="0"/>
          </a:p>
          <a:p>
            <a:pPr>
              <a:buNone/>
            </a:pPr>
            <a:endParaRPr lang="tr-TR" dirty="0" smtClean="0"/>
          </a:p>
          <a:p>
            <a:pPr algn="ctr">
              <a:buNone/>
            </a:pPr>
            <a:r>
              <a:rPr lang="tr-TR" sz="4400" b="1" dirty="0" smtClean="0"/>
              <a:t>DÖRDÜNCÜ BÖLÜMÜN SONU</a:t>
            </a:r>
            <a:endParaRPr lang="tr-TR" sz="4400" b="1"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BÖLÜM 5</a:t>
            </a:r>
            <a:endParaRPr lang="tr-TR" b="1" dirty="0"/>
          </a:p>
        </p:txBody>
      </p:sp>
      <p:sp>
        <p:nvSpPr>
          <p:cNvPr id="3" name="2 İçerik Yer Tutucusu"/>
          <p:cNvSpPr>
            <a:spLocks noGrp="1"/>
          </p:cNvSpPr>
          <p:nvPr>
            <p:ph idx="1"/>
          </p:nvPr>
        </p:nvSpPr>
        <p:spPr/>
        <p:txBody>
          <a:bodyPr/>
          <a:lstStyle/>
          <a:p>
            <a:pPr>
              <a:buNone/>
            </a:pPr>
            <a:endParaRPr lang="tr-TR" b="1" dirty="0" smtClean="0"/>
          </a:p>
          <a:p>
            <a:pPr>
              <a:buNone/>
            </a:pPr>
            <a:endParaRPr lang="tr-TR" b="1" dirty="0" smtClean="0"/>
          </a:p>
          <a:p>
            <a:pPr algn="ctr">
              <a:buNone/>
            </a:pPr>
            <a:r>
              <a:rPr lang="tr-TR" sz="4000" b="1" dirty="0" smtClean="0"/>
              <a:t>WRITING EXPORT LETTERS</a:t>
            </a:r>
          </a:p>
          <a:p>
            <a:pPr algn="ctr">
              <a:buNone/>
            </a:pPr>
            <a:endParaRPr lang="tr-TR" sz="4000" dirty="0" smtClean="0"/>
          </a:p>
          <a:p>
            <a:pPr algn="ctr">
              <a:buNone/>
            </a:pPr>
            <a:r>
              <a:rPr lang="tr-TR" sz="4000" b="1" dirty="0" smtClean="0"/>
              <a:t>İHRACAT YAZIŞMALARI</a:t>
            </a:r>
            <a:endParaRPr lang="tr-TR" sz="4000" dirty="0" smtClean="0"/>
          </a:p>
          <a:p>
            <a:endParaRPr lang="tr-T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YAZIŞMA YAPARKEN</a:t>
            </a:r>
            <a:endParaRPr lang="tr-TR" dirty="0"/>
          </a:p>
        </p:txBody>
      </p:sp>
      <p:sp>
        <p:nvSpPr>
          <p:cNvPr id="3" name="2 İçerik Yer Tutucusu"/>
          <p:cNvSpPr>
            <a:spLocks noGrp="1"/>
          </p:cNvSpPr>
          <p:nvPr>
            <p:ph idx="1"/>
          </p:nvPr>
        </p:nvSpPr>
        <p:spPr/>
        <p:txBody>
          <a:bodyPr/>
          <a:lstStyle/>
          <a:p>
            <a:r>
              <a:rPr lang="en-US" dirty="0" err="1" smtClean="0"/>
              <a:t>Etkili</a:t>
            </a:r>
            <a:r>
              <a:rPr lang="en-US" dirty="0" smtClean="0"/>
              <a:t> </a:t>
            </a:r>
            <a:r>
              <a:rPr lang="en-US" dirty="0" err="1" smtClean="0"/>
              <a:t>bir</a:t>
            </a:r>
            <a:r>
              <a:rPr lang="en-US" dirty="0" smtClean="0"/>
              <a:t> </a:t>
            </a:r>
            <a:r>
              <a:rPr lang="en-US" dirty="0" err="1" smtClean="0"/>
              <a:t>iş</a:t>
            </a:r>
            <a:r>
              <a:rPr lang="en-US" dirty="0" smtClean="0"/>
              <a:t> </a:t>
            </a:r>
            <a:r>
              <a:rPr lang="en-US" dirty="0" err="1" smtClean="0"/>
              <a:t>mektubu</a:t>
            </a:r>
            <a:r>
              <a:rPr lang="en-US" dirty="0" smtClean="0"/>
              <a:t> </a:t>
            </a:r>
            <a:r>
              <a:rPr lang="en-US" dirty="0" err="1" smtClean="0"/>
              <a:t>yazmak</a:t>
            </a:r>
            <a:r>
              <a:rPr lang="en-US" dirty="0" smtClean="0"/>
              <a:t> </a:t>
            </a:r>
            <a:r>
              <a:rPr lang="en-US" dirty="0" err="1" smtClean="0"/>
              <a:t>için</a:t>
            </a:r>
            <a:r>
              <a:rPr lang="en-US" dirty="0" smtClean="0"/>
              <a:t> </a:t>
            </a:r>
            <a:r>
              <a:rPr lang="en-US" dirty="0" err="1" smtClean="0"/>
              <a:t>dört</a:t>
            </a:r>
            <a:r>
              <a:rPr lang="en-US" dirty="0" smtClean="0"/>
              <a:t> </a:t>
            </a:r>
            <a:r>
              <a:rPr lang="en-US" dirty="0" err="1" smtClean="0"/>
              <a:t>basit</a:t>
            </a:r>
            <a:r>
              <a:rPr lang="en-US" dirty="0" smtClean="0"/>
              <a:t> </a:t>
            </a:r>
            <a:r>
              <a:rPr lang="en-US" dirty="0" err="1" smtClean="0"/>
              <a:t>kural</a:t>
            </a:r>
            <a:r>
              <a:rPr lang="en-US" dirty="0" smtClean="0"/>
              <a:t> </a:t>
            </a:r>
            <a:r>
              <a:rPr lang="en-US" dirty="0" err="1" smtClean="0"/>
              <a:t>bulunmaktadır</a:t>
            </a:r>
            <a:r>
              <a:rPr lang="en-US" dirty="0" smtClean="0"/>
              <a:t>: </a:t>
            </a:r>
            <a:r>
              <a:rPr lang="en-US" dirty="0" err="1" smtClean="0"/>
              <a:t>Açıklık</a:t>
            </a:r>
            <a:r>
              <a:rPr lang="en-US" dirty="0" smtClean="0"/>
              <a:t>, </a:t>
            </a:r>
            <a:r>
              <a:rPr lang="en-US" dirty="0" err="1" smtClean="0"/>
              <a:t>az</a:t>
            </a:r>
            <a:r>
              <a:rPr lang="en-US" dirty="0" smtClean="0"/>
              <a:t> </a:t>
            </a:r>
            <a:r>
              <a:rPr lang="en-US" dirty="0" err="1" smtClean="0"/>
              <a:t>ve</a:t>
            </a:r>
            <a:r>
              <a:rPr lang="en-US" dirty="0" smtClean="0"/>
              <a:t> </a:t>
            </a:r>
            <a:r>
              <a:rPr lang="en-US" dirty="0" err="1" smtClean="0"/>
              <a:t>öz</a:t>
            </a:r>
            <a:r>
              <a:rPr lang="en-US" dirty="0" smtClean="0"/>
              <a:t> </a:t>
            </a:r>
            <a:r>
              <a:rPr lang="en-US" dirty="0" err="1" smtClean="0"/>
              <a:t>olma</a:t>
            </a:r>
            <a:r>
              <a:rPr lang="en-US" dirty="0" smtClean="0"/>
              <a:t>, </a:t>
            </a:r>
            <a:r>
              <a:rPr lang="en-US" dirty="0" err="1" smtClean="0"/>
              <a:t>bütünlük</a:t>
            </a:r>
            <a:r>
              <a:rPr lang="en-US" dirty="0" smtClean="0"/>
              <a:t> </a:t>
            </a:r>
            <a:r>
              <a:rPr lang="en-US" dirty="0" err="1" smtClean="0"/>
              <a:t>ve</a:t>
            </a:r>
            <a:r>
              <a:rPr lang="en-US" dirty="0" smtClean="0"/>
              <a:t> </a:t>
            </a:r>
            <a:r>
              <a:rPr lang="en-US" dirty="0" err="1" smtClean="0"/>
              <a:t>doğruluk</a:t>
            </a:r>
            <a:r>
              <a:rPr lang="en-US" dirty="0" smtClean="0"/>
              <a:t>.</a:t>
            </a:r>
            <a:endParaRPr lang="tr-TR" dirty="0" smtClean="0"/>
          </a:p>
          <a:p>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YAZIŞMA YAPARKEN</a:t>
            </a:r>
            <a:endParaRPr lang="tr-TR" dirty="0"/>
          </a:p>
        </p:txBody>
      </p:sp>
      <p:sp>
        <p:nvSpPr>
          <p:cNvPr id="3" name="2 İçerik Yer Tutucusu"/>
          <p:cNvSpPr>
            <a:spLocks noGrp="1"/>
          </p:cNvSpPr>
          <p:nvPr>
            <p:ph idx="1"/>
          </p:nvPr>
        </p:nvSpPr>
        <p:spPr>
          <a:xfrm>
            <a:off x="251520" y="1124744"/>
            <a:ext cx="8640960" cy="5400600"/>
          </a:xfrm>
        </p:spPr>
        <p:txBody>
          <a:bodyPr>
            <a:normAutofit fontScale="77500" lnSpcReduction="20000"/>
          </a:bodyPr>
          <a:lstStyle/>
          <a:p>
            <a:r>
              <a:rPr lang="en-US" b="1" u="sng" dirty="0" err="1" smtClean="0"/>
              <a:t>Açıklık</a:t>
            </a:r>
            <a:endParaRPr lang="tr-TR" dirty="0" smtClean="0"/>
          </a:p>
          <a:p>
            <a:r>
              <a:rPr lang="en-US" dirty="0" err="1" smtClean="0"/>
              <a:t>Mektup</a:t>
            </a:r>
            <a:r>
              <a:rPr lang="en-US" dirty="0" smtClean="0"/>
              <a:t> </a:t>
            </a:r>
            <a:r>
              <a:rPr lang="en-US" dirty="0" err="1" smtClean="0"/>
              <a:t>düzenli</a:t>
            </a:r>
            <a:r>
              <a:rPr lang="en-US" dirty="0" smtClean="0"/>
              <a:t> </a:t>
            </a:r>
            <a:r>
              <a:rPr lang="en-US" dirty="0" err="1" smtClean="0"/>
              <a:t>ve</a:t>
            </a:r>
            <a:r>
              <a:rPr lang="en-US" dirty="0" smtClean="0"/>
              <a:t> </a:t>
            </a:r>
            <a:r>
              <a:rPr lang="en-US" dirty="0" err="1" smtClean="0"/>
              <a:t>planlı</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yazılmalıdır</a:t>
            </a:r>
            <a:r>
              <a:rPr lang="en-US" dirty="0" smtClean="0"/>
              <a:t>. </a:t>
            </a:r>
            <a:r>
              <a:rPr lang="en-US" dirty="0" err="1" smtClean="0"/>
              <a:t>Paragraflar</a:t>
            </a:r>
            <a:r>
              <a:rPr lang="en-US" dirty="0" smtClean="0"/>
              <a:t> </a:t>
            </a:r>
            <a:r>
              <a:rPr lang="en-US" dirty="0" err="1" smtClean="0"/>
              <a:t>arasında</a:t>
            </a:r>
            <a:r>
              <a:rPr lang="en-US" dirty="0" smtClean="0"/>
              <a:t> </a:t>
            </a:r>
            <a:r>
              <a:rPr lang="en-US" dirty="0" err="1" smtClean="0"/>
              <a:t>boşluk</a:t>
            </a:r>
            <a:r>
              <a:rPr lang="en-US" dirty="0" smtClean="0"/>
              <a:t> </a:t>
            </a:r>
            <a:r>
              <a:rPr lang="en-US" dirty="0" err="1" smtClean="0"/>
              <a:t>bırakılmalı</a:t>
            </a:r>
            <a:r>
              <a:rPr lang="en-US" dirty="0" smtClean="0"/>
              <a:t>, </a:t>
            </a:r>
            <a:r>
              <a:rPr lang="en-US" dirty="0" err="1" smtClean="0"/>
              <a:t>mektup</a:t>
            </a:r>
            <a:r>
              <a:rPr lang="en-US" dirty="0" smtClean="0"/>
              <a:t> </a:t>
            </a:r>
            <a:r>
              <a:rPr lang="en-US" dirty="0" err="1" smtClean="0"/>
              <a:t>görünümü</a:t>
            </a:r>
            <a:r>
              <a:rPr lang="en-US" dirty="0" smtClean="0"/>
              <a:t> </a:t>
            </a:r>
            <a:r>
              <a:rPr lang="en-US" dirty="0" err="1" smtClean="0"/>
              <a:t>itibariyle</a:t>
            </a:r>
            <a:r>
              <a:rPr lang="en-US" dirty="0" smtClean="0"/>
              <a:t> </a:t>
            </a:r>
            <a:r>
              <a:rPr lang="en-US" dirty="0" err="1" smtClean="0"/>
              <a:t>düzgün</a:t>
            </a:r>
            <a:r>
              <a:rPr lang="en-US" dirty="0" smtClean="0"/>
              <a:t> </a:t>
            </a:r>
            <a:r>
              <a:rPr lang="en-US" dirty="0" err="1" smtClean="0"/>
              <a:t>olmalıdır</a:t>
            </a:r>
            <a:r>
              <a:rPr lang="en-US" dirty="0" smtClean="0"/>
              <a:t>. </a:t>
            </a:r>
            <a:r>
              <a:rPr lang="en-US" dirty="0" err="1" smtClean="0"/>
              <a:t>Paragraflar</a:t>
            </a:r>
            <a:r>
              <a:rPr lang="en-US" dirty="0" smtClean="0"/>
              <a:t> </a:t>
            </a:r>
            <a:r>
              <a:rPr lang="en-US" dirty="0" err="1" smtClean="0"/>
              <a:t>birbirine</a:t>
            </a:r>
            <a:r>
              <a:rPr lang="en-US" dirty="0" smtClean="0"/>
              <a:t> </a:t>
            </a:r>
            <a:r>
              <a:rPr lang="en-US" dirty="0" err="1" smtClean="0"/>
              <a:t>mantıklı</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bağlanmalıdır</a:t>
            </a:r>
            <a:r>
              <a:rPr lang="en-US" dirty="0" smtClean="0"/>
              <a:t>.</a:t>
            </a:r>
            <a:endParaRPr lang="tr-TR" dirty="0" smtClean="0"/>
          </a:p>
          <a:p>
            <a:endParaRPr lang="tr-TR" b="1" u="sng" dirty="0" smtClean="0"/>
          </a:p>
          <a:p>
            <a:r>
              <a:rPr lang="en-US" b="1" u="sng" dirty="0" err="1" smtClean="0"/>
              <a:t>Az</a:t>
            </a:r>
            <a:r>
              <a:rPr lang="en-US" b="1" u="sng" dirty="0" smtClean="0"/>
              <a:t> </a:t>
            </a:r>
            <a:r>
              <a:rPr lang="en-US" b="1" u="sng" dirty="0" err="1" smtClean="0"/>
              <a:t>ve</a:t>
            </a:r>
            <a:r>
              <a:rPr lang="en-US" b="1" u="sng" dirty="0" smtClean="0"/>
              <a:t> </a:t>
            </a:r>
            <a:r>
              <a:rPr lang="en-US" b="1" u="sng" dirty="0" err="1" smtClean="0"/>
              <a:t>Öz</a:t>
            </a:r>
            <a:r>
              <a:rPr lang="en-US" b="1" u="sng" dirty="0" smtClean="0"/>
              <a:t> </a:t>
            </a:r>
            <a:r>
              <a:rPr lang="en-US" b="1" u="sng" dirty="0" err="1" smtClean="0"/>
              <a:t>Olma</a:t>
            </a:r>
            <a:endParaRPr lang="tr-TR" dirty="0" smtClean="0"/>
          </a:p>
          <a:p>
            <a:r>
              <a:rPr lang="en-US" dirty="0" err="1" smtClean="0"/>
              <a:t>Mektup</a:t>
            </a:r>
            <a:r>
              <a:rPr lang="en-US" dirty="0" smtClean="0"/>
              <a:t> </a:t>
            </a:r>
            <a:r>
              <a:rPr lang="en-US" dirty="0" err="1" smtClean="0"/>
              <a:t>mümkün</a:t>
            </a:r>
            <a:r>
              <a:rPr lang="en-US" dirty="0" smtClean="0"/>
              <a:t> </a:t>
            </a:r>
            <a:r>
              <a:rPr lang="en-US" dirty="0" err="1" smtClean="0"/>
              <a:t>olduğunca</a:t>
            </a:r>
            <a:r>
              <a:rPr lang="en-US" dirty="0" smtClean="0"/>
              <a:t> </a:t>
            </a:r>
            <a:r>
              <a:rPr lang="en-US" dirty="0" err="1" smtClean="0"/>
              <a:t>kısa</a:t>
            </a:r>
            <a:r>
              <a:rPr lang="en-US" dirty="0" smtClean="0"/>
              <a:t> </a:t>
            </a:r>
            <a:r>
              <a:rPr lang="en-US" dirty="0" err="1" smtClean="0"/>
              <a:t>olmalı</a:t>
            </a:r>
            <a:r>
              <a:rPr lang="en-US" dirty="0" smtClean="0"/>
              <a:t> </a:t>
            </a:r>
            <a:r>
              <a:rPr lang="en-US" dirty="0" err="1" smtClean="0"/>
              <a:t>ve</a:t>
            </a:r>
            <a:r>
              <a:rPr lang="en-US" dirty="0" smtClean="0"/>
              <a:t> </a:t>
            </a:r>
            <a:r>
              <a:rPr lang="en-US" dirty="0" err="1" smtClean="0"/>
              <a:t>esas</a:t>
            </a:r>
            <a:r>
              <a:rPr lang="en-US" dirty="0" smtClean="0"/>
              <a:t> </a:t>
            </a:r>
            <a:r>
              <a:rPr lang="en-US" dirty="0" err="1" smtClean="0"/>
              <a:t>anlatılmak</a:t>
            </a:r>
            <a:r>
              <a:rPr lang="en-US" dirty="0" smtClean="0"/>
              <a:t> </a:t>
            </a:r>
            <a:r>
              <a:rPr lang="en-US" dirty="0" err="1" smtClean="0"/>
              <a:t>istenen</a:t>
            </a:r>
            <a:r>
              <a:rPr lang="en-US" dirty="0" smtClean="0"/>
              <a:t> </a:t>
            </a:r>
            <a:r>
              <a:rPr lang="en-US" dirty="0" err="1" smtClean="0"/>
              <a:t>konudan</a:t>
            </a:r>
            <a:r>
              <a:rPr lang="en-US" dirty="0" smtClean="0"/>
              <a:t> </a:t>
            </a:r>
            <a:r>
              <a:rPr lang="en-US" dirty="0" err="1" smtClean="0"/>
              <a:t>bahsedilmeli</a:t>
            </a:r>
            <a:r>
              <a:rPr lang="en-US" dirty="0" smtClean="0"/>
              <a:t>, </a:t>
            </a:r>
            <a:r>
              <a:rPr lang="en-US" dirty="0" err="1" smtClean="0"/>
              <a:t>gereksiz</a:t>
            </a:r>
            <a:r>
              <a:rPr lang="en-US" dirty="0" smtClean="0"/>
              <a:t> </a:t>
            </a:r>
            <a:r>
              <a:rPr lang="en-US" dirty="0" err="1" smtClean="0"/>
              <a:t>uzatmalara</a:t>
            </a:r>
            <a:r>
              <a:rPr lang="en-US" dirty="0" smtClean="0"/>
              <a:t> </a:t>
            </a:r>
            <a:r>
              <a:rPr lang="en-US" dirty="0" err="1" smtClean="0"/>
              <a:t>gidilmemelidir</a:t>
            </a:r>
            <a:r>
              <a:rPr lang="en-US" dirty="0" smtClean="0"/>
              <a:t>. </a:t>
            </a:r>
            <a:r>
              <a:rPr lang="en-US" dirty="0" err="1" smtClean="0"/>
              <a:t>İthalatçıya</a:t>
            </a:r>
            <a:r>
              <a:rPr lang="en-US" dirty="0" smtClean="0"/>
              <a:t> </a:t>
            </a:r>
            <a:r>
              <a:rPr lang="en-US" dirty="0" err="1" smtClean="0"/>
              <a:t>yalnızca</a:t>
            </a:r>
            <a:r>
              <a:rPr lang="en-US" dirty="0" smtClean="0"/>
              <a:t> </a:t>
            </a:r>
            <a:r>
              <a:rPr lang="en-US" dirty="0" err="1" smtClean="0"/>
              <a:t>bilmek</a:t>
            </a:r>
            <a:r>
              <a:rPr lang="en-US" dirty="0" smtClean="0"/>
              <a:t> </a:t>
            </a:r>
            <a:r>
              <a:rPr lang="en-US" dirty="0" err="1" smtClean="0"/>
              <a:t>isteyeceği</a:t>
            </a:r>
            <a:r>
              <a:rPr lang="en-US" dirty="0" smtClean="0"/>
              <a:t> </a:t>
            </a:r>
            <a:r>
              <a:rPr lang="en-US" dirty="0" err="1" smtClean="0"/>
              <a:t>konular</a:t>
            </a:r>
            <a:r>
              <a:rPr lang="en-US" dirty="0" smtClean="0"/>
              <a:t> </a:t>
            </a:r>
            <a:r>
              <a:rPr lang="en-US" dirty="0" err="1" smtClean="0"/>
              <a:t>söylenmeli</a:t>
            </a:r>
            <a:r>
              <a:rPr lang="en-US" dirty="0" smtClean="0"/>
              <a:t>, </a:t>
            </a:r>
            <a:r>
              <a:rPr lang="en-US" dirty="0" err="1" smtClean="0"/>
              <a:t>gereksiz</a:t>
            </a:r>
            <a:r>
              <a:rPr lang="en-US" dirty="0" smtClean="0"/>
              <a:t> </a:t>
            </a:r>
            <a:r>
              <a:rPr lang="en-US" dirty="0" err="1" smtClean="0"/>
              <a:t>bilgilerle</a:t>
            </a:r>
            <a:r>
              <a:rPr lang="en-US" dirty="0" smtClean="0"/>
              <a:t> </a:t>
            </a:r>
            <a:r>
              <a:rPr lang="en-US" dirty="0" err="1" smtClean="0"/>
              <a:t>mektup</a:t>
            </a:r>
            <a:r>
              <a:rPr lang="en-US" dirty="0" smtClean="0"/>
              <a:t> </a:t>
            </a:r>
            <a:r>
              <a:rPr lang="en-US" dirty="0" err="1" smtClean="0"/>
              <a:t>uzatılmamalıdır</a:t>
            </a:r>
            <a:r>
              <a:rPr lang="en-US" dirty="0" smtClean="0"/>
              <a:t>. </a:t>
            </a:r>
            <a:r>
              <a:rPr lang="en-US" dirty="0" err="1" smtClean="0"/>
              <a:t>Mektup</a:t>
            </a:r>
            <a:r>
              <a:rPr lang="en-US" dirty="0" smtClean="0"/>
              <a:t>, </a:t>
            </a:r>
            <a:r>
              <a:rPr lang="en-US" dirty="0" err="1" smtClean="0"/>
              <a:t>basit</a:t>
            </a:r>
            <a:r>
              <a:rPr lang="en-US" dirty="0" smtClean="0"/>
              <a:t> </a:t>
            </a:r>
            <a:r>
              <a:rPr lang="en-US" dirty="0" err="1" smtClean="0"/>
              <a:t>kelimelerle</a:t>
            </a:r>
            <a:r>
              <a:rPr lang="en-US" dirty="0" smtClean="0"/>
              <a:t> </a:t>
            </a:r>
            <a:r>
              <a:rPr lang="en-US" dirty="0" err="1" smtClean="0"/>
              <a:t>kurulmuş</a:t>
            </a:r>
            <a:r>
              <a:rPr lang="en-US" dirty="0" smtClean="0"/>
              <a:t>, </a:t>
            </a:r>
            <a:r>
              <a:rPr lang="en-US" dirty="0" err="1" smtClean="0"/>
              <a:t>kısa</a:t>
            </a:r>
            <a:r>
              <a:rPr lang="en-US" dirty="0" smtClean="0"/>
              <a:t> </a:t>
            </a:r>
            <a:r>
              <a:rPr lang="en-US" dirty="0" err="1" smtClean="0"/>
              <a:t>cümleler</a:t>
            </a:r>
            <a:r>
              <a:rPr lang="en-US" dirty="0" smtClean="0"/>
              <a:t> </a:t>
            </a:r>
            <a:r>
              <a:rPr lang="en-US" dirty="0" err="1" smtClean="0"/>
              <a:t>ve</a:t>
            </a:r>
            <a:r>
              <a:rPr lang="en-US" dirty="0" smtClean="0"/>
              <a:t> </a:t>
            </a:r>
            <a:r>
              <a:rPr lang="en-US" dirty="0" err="1" smtClean="0"/>
              <a:t>kısa</a:t>
            </a:r>
            <a:r>
              <a:rPr lang="en-US" dirty="0" smtClean="0"/>
              <a:t> </a:t>
            </a:r>
            <a:r>
              <a:rPr lang="en-US" dirty="0" err="1" smtClean="0"/>
              <a:t>paragraflar</a:t>
            </a:r>
            <a:r>
              <a:rPr lang="en-US" dirty="0" smtClean="0"/>
              <a:t> </a:t>
            </a:r>
            <a:r>
              <a:rPr lang="en-US" dirty="0" err="1" smtClean="0"/>
              <a:t>halinde</a:t>
            </a:r>
            <a:r>
              <a:rPr lang="en-US" dirty="0" smtClean="0"/>
              <a:t> </a:t>
            </a:r>
            <a:r>
              <a:rPr lang="en-US" dirty="0" err="1" smtClean="0"/>
              <a:t>oluşturulmalıdır</a:t>
            </a:r>
            <a:r>
              <a:rPr lang="en-US" dirty="0" smtClean="0"/>
              <a:t>. </a:t>
            </a:r>
            <a:r>
              <a:rPr lang="en-US" dirty="0" err="1" smtClean="0"/>
              <a:t>Karışık</a:t>
            </a:r>
            <a:r>
              <a:rPr lang="en-US" dirty="0" smtClean="0"/>
              <a:t> </a:t>
            </a:r>
            <a:r>
              <a:rPr lang="en-US" dirty="0" err="1" smtClean="0"/>
              <a:t>kelimeler</a:t>
            </a:r>
            <a:r>
              <a:rPr lang="en-US" dirty="0" smtClean="0"/>
              <a:t> </a:t>
            </a:r>
            <a:r>
              <a:rPr lang="en-US" dirty="0" err="1" smtClean="0"/>
              <a:t>ve</a:t>
            </a:r>
            <a:r>
              <a:rPr lang="en-US" dirty="0" smtClean="0"/>
              <a:t> </a:t>
            </a:r>
            <a:r>
              <a:rPr lang="en-US" dirty="0" err="1" smtClean="0"/>
              <a:t>uzun</a:t>
            </a:r>
            <a:r>
              <a:rPr lang="en-US" dirty="0" smtClean="0"/>
              <a:t> </a:t>
            </a:r>
            <a:r>
              <a:rPr lang="en-US" dirty="0" err="1" smtClean="0"/>
              <a:t>cümleler</a:t>
            </a:r>
            <a:r>
              <a:rPr lang="en-US" dirty="0" smtClean="0"/>
              <a:t> </a:t>
            </a:r>
            <a:r>
              <a:rPr lang="en-US" dirty="0" err="1" smtClean="0"/>
              <a:t>okuyanı</a:t>
            </a:r>
            <a:r>
              <a:rPr lang="en-US" dirty="0" smtClean="0"/>
              <a:t> </a:t>
            </a:r>
            <a:r>
              <a:rPr lang="en-US" dirty="0" err="1" smtClean="0"/>
              <a:t>bilgilendirmekten</a:t>
            </a:r>
            <a:r>
              <a:rPr lang="en-US" dirty="0" smtClean="0"/>
              <a:t> </a:t>
            </a:r>
            <a:r>
              <a:rPr lang="en-US" dirty="0" err="1" smtClean="0"/>
              <a:t>çok</a:t>
            </a:r>
            <a:r>
              <a:rPr lang="en-US" dirty="0" smtClean="0"/>
              <a:t> </a:t>
            </a:r>
            <a:r>
              <a:rPr lang="en-US" dirty="0" err="1" smtClean="0"/>
              <a:t>aklını</a:t>
            </a:r>
            <a:r>
              <a:rPr lang="en-US" dirty="0" smtClean="0"/>
              <a:t> </a:t>
            </a:r>
            <a:r>
              <a:rPr lang="en-US" dirty="0" err="1" smtClean="0"/>
              <a:t>karıştırmaktadır</a:t>
            </a:r>
            <a:r>
              <a:rPr lang="en-US" dirty="0" smtClean="0"/>
              <a:t>.</a:t>
            </a:r>
            <a:endParaRPr lang="tr-TR" dirty="0" smtClean="0"/>
          </a:p>
          <a:p>
            <a:pPr>
              <a:buNone/>
            </a:pPr>
            <a:r>
              <a:rPr lang="en-US" dirty="0" smtClean="0"/>
              <a:t> </a:t>
            </a:r>
            <a:endParaRPr lang="tr-T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YAZIŞMA YAPARKEN</a:t>
            </a:r>
            <a:endParaRPr lang="tr-TR" dirty="0"/>
          </a:p>
        </p:txBody>
      </p:sp>
      <p:sp>
        <p:nvSpPr>
          <p:cNvPr id="3" name="2 İçerik Yer Tutucusu"/>
          <p:cNvSpPr>
            <a:spLocks noGrp="1"/>
          </p:cNvSpPr>
          <p:nvPr>
            <p:ph idx="1"/>
          </p:nvPr>
        </p:nvSpPr>
        <p:spPr>
          <a:xfrm>
            <a:off x="457200" y="1600200"/>
            <a:ext cx="8435280" cy="4997152"/>
          </a:xfrm>
        </p:spPr>
        <p:txBody>
          <a:bodyPr>
            <a:normAutofit fontScale="70000" lnSpcReduction="20000"/>
          </a:bodyPr>
          <a:lstStyle/>
          <a:p>
            <a:pPr>
              <a:buNone/>
            </a:pPr>
            <a:endParaRPr lang="tr-TR" dirty="0" smtClean="0"/>
          </a:p>
          <a:p>
            <a:r>
              <a:rPr lang="en-US" b="1" u="sng" dirty="0" err="1" smtClean="0"/>
              <a:t>Bütünlük</a:t>
            </a:r>
            <a:endParaRPr lang="tr-TR" dirty="0" smtClean="0"/>
          </a:p>
          <a:p>
            <a:r>
              <a:rPr lang="en-US" dirty="0" err="1" smtClean="0"/>
              <a:t>İthalatçı</a:t>
            </a:r>
            <a:r>
              <a:rPr lang="en-US" dirty="0" smtClean="0"/>
              <a:t> </a:t>
            </a:r>
            <a:r>
              <a:rPr lang="en-US" dirty="0" err="1" smtClean="0"/>
              <a:t>açısından</a:t>
            </a:r>
            <a:r>
              <a:rPr lang="en-US" dirty="0" smtClean="0"/>
              <a:t> </a:t>
            </a:r>
            <a:r>
              <a:rPr lang="en-US" dirty="0" err="1" smtClean="0"/>
              <a:t>gerekli</a:t>
            </a:r>
            <a:r>
              <a:rPr lang="en-US" dirty="0" smtClean="0"/>
              <a:t> </a:t>
            </a:r>
            <a:r>
              <a:rPr lang="en-US" dirty="0" err="1" smtClean="0"/>
              <a:t>olabilecek</a:t>
            </a:r>
            <a:r>
              <a:rPr lang="en-US" dirty="0" smtClean="0"/>
              <a:t> </a:t>
            </a:r>
            <a:r>
              <a:rPr lang="en-US" dirty="0" err="1" smtClean="0"/>
              <a:t>tüm</a:t>
            </a:r>
            <a:r>
              <a:rPr lang="en-US" dirty="0" smtClean="0"/>
              <a:t> </a:t>
            </a:r>
            <a:r>
              <a:rPr lang="en-US" dirty="0" err="1" smtClean="0"/>
              <a:t>bilgiler</a:t>
            </a:r>
            <a:r>
              <a:rPr lang="en-US" dirty="0" smtClean="0"/>
              <a:t> </a:t>
            </a:r>
            <a:r>
              <a:rPr lang="en-US" dirty="0" err="1" smtClean="0"/>
              <a:t>mektupta</a:t>
            </a:r>
            <a:r>
              <a:rPr lang="en-US" dirty="0" smtClean="0"/>
              <a:t> </a:t>
            </a:r>
            <a:r>
              <a:rPr lang="en-US" dirty="0" err="1" smtClean="0"/>
              <a:t>bulunmalıdır</a:t>
            </a:r>
            <a:r>
              <a:rPr lang="en-US" dirty="0" smtClean="0"/>
              <a:t>. </a:t>
            </a:r>
            <a:r>
              <a:rPr lang="en-US" dirty="0" err="1" smtClean="0"/>
              <a:t>İhracatçı</a:t>
            </a:r>
            <a:r>
              <a:rPr lang="en-US" dirty="0" smtClean="0"/>
              <a:t>, </a:t>
            </a:r>
            <a:r>
              <a:rPr lang="en-US" dirty="0" err="1" smtClean="0"/>
              <a:t>mektubu</a:t>
            </a:r>
            <a:r>
              <a:rPr lang="en-US" dirty="0" smtClean="0"/>
              <a:t> </a:t>
            </a:r>
            <a:r>
              <a:rPr lang="en-US" dirty="0" err="1" smtClean="0"/>
              <a:t>yazmaya</a:t>
            </a:r>
            <a:r>
              <a:rPr lang="en-US" dirty="0" smtClean="0"/>
              <a:t> </a:t>
            </a:r>
            <a:r>
              <a:rPr lang="en-US" dirty="0" err="1" smtClean="0"/>
              <a:t>başlamadan</a:t>
            </a:r>
            <a:r>
              <a:rPr lang="en-US" dirty="0" smtClean="0"/>
              <a:t> </a:t>
            </a:r>
            <a:r>
              <a:rPr lang="en-US" dirty="0" err="1" smtClean="0"/>
              <a:t>önce</a:t>
            </a:r>
            <a:r>
              <a:rPr lang="en-US" dirty="0" smtClean="0"/>
              <a:t> </a:t>
            </a:r>
            <a:r>
              <a:rPr lang="en-US" dirty="0" err="1" smtClean="0"/>
              <a:t>ithalatçının</a:t>
            </a:r>
            <a:r>
              <a:rPr lang="en-US" dirty="0" smtClean="0"/>
              <a:t> ne </a:t>
            </a:r>
            <a:r>
              <a:rPr lang="en-US" dirty="0" err="1" smtClean="0"/>
              <a:t>tür</a:t>
            </a:r>
            <a:r>
              <a:rPr lang="en-US" dirty="0" smtClean="0"/>
              <a:t> </a:t>
            </a:r>
            <a:r>
              <a:rPr lang="en-US" dirty="0" err="1" smtClean="0"/>
              <a:t>bilgileri</a:t>
            </a:r>
            <a:r>
              <a:rPr lang="en-US" dirty="0" smtClean="0"/>
              <a:t> </a:t>
            </a:r>
            <a:r>
              <a:rPr lang="en-US" dirty="0" err="1" smtClean="0"/>
              <a:t>öğrenmek</a:t>
            </a:r>
            <a:r>
              <a:rPr lang="en-US" dirty="0" smtClean="0"/>
              <a:t> </a:t>
            </a:r>
            <a:r>
              <a:rPr lang="en-US" dirty="0" err="1" smtClean="0"/>
              <a:t>isteyebileceğini</a:t>
            </a:r>
            <a:r>
              <a:rPr lang="en-US" dirty="0" smtClean="0"/>
              <a:t> </a:t>
            </a:r>
            <a:r>
              <a:rPr lang="en-US" dirty="0" err="1" smtClean="0"/>
              <a:t>iyice</a:t>
            </a:r>
            <a:r>
              <a:rPr lang="en-US" dirty="0" smtClean="0"/>
              <a:t> </a:t>
            </a:r>
            <a:r>
              <a:rPr lang="en-US" dirty="0" err="1" smtClean="0"/>
              <a:t>düşünmeli</a:t>
            </a:r>
            <a:r>
              <a:rPr lang="en-US" dirty="0" smtClean="0"/>
              <a:t>, </a:t>
            </a:r>
            <a:r>
              <a:rPr lang="en-US" dirty="0" err="1" smtClean="0"/>
              <a:t>bunları</a:t>
            </a:r>
            <a:r>
              <a:rPr lang="en-US" dirty="0" smtClean="0"/>
              <a:t> </a:t>
            </a:r>
            <a:r>
              <a:rPr lang="en-US" dirty="0" err="1" smtClean="0"/>
              <a:t>önem</a:t>
            </a:r>
            <a:r>
              <a:rPr lang="en-US" dirty="0" smtClean="0"/>
              <a:t> </a:t>
            </a:r>
            <a:r>
              <a:rPr lang="en-US" dirty="0" err="1" smtClean="0"/>
              <a:t>ve</a:t>
            </a:r>
            <a:r>
              <a:rPr lang="en-US" dirty="0" smtClean="0"/>
              <a:t> </a:t>
            </a:r>
            <a:r>
              <a:rPr lang="en-US" dirty="0" err="1" smtClean="0"/>
              <a:t>mantık</a:t>
            </a:r>
            <a:r>
              <a:rPr lang="en-US" dirty="0" smtClean="0"/>
              <a:t> </a:t>
            </a:r>
            <a:r>
              <a:rPr lang="en-US" dirty="0" err="1" smtClean="0"/>
              <a:t>sıralamasına</a:t>
            </a:r>
            <a:r>
              <a:rPr lang="en-US" dirty="0" smtClean="0"/>
              <a:t> </a:t>
            </a:r>
            <a:r>
              <a:rPr lang="en-US" dirty="0" err="1" smtClean="0"/>
              <a:t>dizebilmelidir</a:t>
            </a:r>
            <a:r>
              <a:rPr lang="en-US" dirty="0" smtClean="0"/>
              <a:t>.</a:t>
            </a:r>
            <a:endParaRPr lang="tr-TR" dirty="0" smtClean="0"/>
          </a:p>
          <a:p>
            <a:pPr>
              <a:buNone/>
            </a:pPr>
            <a:endParaRPr lang="tr-TR" dirty="0" smtClean="0"/>
          </a:p>
          <a:p>
            <a:r>
              <a:rPr lang="en-US" b="1" u="sng" dirty="0" err="1" smtClean="0"/>
              <a:t>Doğruluk</a:t>
            </a:r>
            <a:endParaRPr lang="tr-TR" dirty="0" smtClean="0"/>
          </a:p>
          <a:p>
            <a:r>
              <a:rPr lang="en-US" dirty="0" err="1" smtClean="0"/>
              <a:t>İthalatçıya</a:t>
            </a:r>
            <a:r>
              <a:rPr lang="en-US" dirty="0" smtClean="0"/>
              <a:t> </a:t>
            </a:r>
            <a:r>
              <a:rPr lang="en-US" dirty="0" err="1" smtClean="0"/>
              <a:t>yazılan</a:t>
            </a:r>
            <a:r>
              <a:rPr lang="en-US" dirty="0" smtClean="0"/>
              <a:t> </a:t>
            </a:r>
            <a:r>
              <a:rPr lang="en-US" dirty="0" err="1" smtClean="0"/>
              <a:t>mektuptaki</a:t>
            </a:r>
            <a:r>
              <a:rPr lang="en-US" dirty="0" smtClean="0"/>
              <a:t> </a:t>
            </a:r>
            <a:r>
              <a:rPr lang="en-US" dirty="0" err="1" smtClean="0"/>
              <a:t>bilgilerin</a:t>
            </a:r>
            <a:r>
              <a:rPr lang="en-US" dirty="0" smtClean="0"/>
              <a:t> </a:t>
            </a:r>
            <a:r>
              <a:rPr lang="en-US" dirty="0" err="1" smtClean="0"/>
              <a:t>doğru</a:t>
            </a:r>
            <a:r>
              <a:rPr lang="en-US" dirty="0" smtClean="0"/>
              <a:t> </a:t>
            </a:r>
            <a:r>
              <a:rPr lang="en-US" dirty="0" err="1" smtClean="0"/>
              <a:t>olmasına</a:t>
            </a:r>
            <a:r>
              <a:rPr lang="en-US" dirty="0" smtClean="0"/>
              <a:t> </a:t>
            </a:r>
            <a:r>
              <a:rPr lang="en-US" dirty="0" err="1" smtClean="0"/>
              <a:t>dikkat</a:t>
            </a:r>
            <a:r>
              <a:rPr lang="en-US" dirty="0" smtClean="0"/>
              <a:t> </a:t>
            </a:r>
            <a:r>
              <a:rPr lang="en-US" dirty="0" err="1" smtClean="0"/>
              <a:t>edilmelidir</a:t>
            </a:r>
            <a:r>
              <a:rPr lang="en-US" dirty="0" smtClean="0"/>
              <a:t>. </a:t>
            </a:r>
            <a:r>
              <a:rPr lang="en-US" dirty="0" err="1" smtClean="0"/>
              <a:t>İthalatçıya</a:t>
            </a:r>
            <a:r>
              <a:rPr lang="en-US" dirty="0" smtClean="0"/>
              <a:t> </a:t>
            </a:r>
            <a:r>
              <a:rPr lang="en-US" dirty="0" err="1" smtClean="0"/>
              <a:t>şayet</a:t>
            </a:r>
            <a:r>
              <a:rPr lang="en-US" dirty="0" smtClean="0"/>
              <a:t> </a:t>
            </a:r>
            <a:r>
              <a:rPr lang="en-US" dirty="0" err="1" smtClean="0"/>
              <a:t>biliniyorsa</a:t>
            </a:r>
            <a:r>
              <a:rPr lang="en-US" dirty="0" smtClean="0"/>
              <a:t>, </a:t>
            </a:r>
            <a:r>
              <a:rPr lang="en-US" dirty="0" err="1" smtClean="0"/>
              <a:t>ismini</a:t>
            </a:r>
            <a:r>
              <a:rPr lang="en-US" dirty="0" smtClean="0"/>
              <a:t> de </a:t>
            </a:r>
            <a:r>
              <a:rPr lang="en-US" dirty="0" err="1" smtClean="0"/>
              <a:t>kullanarak</a:t>
            </a:r>
            <a:r>
              <a:rPr lang="en-US" dirty="0" smtClean="0"/>
              <a:t> </a:t>
            </a:r>
            <a:r>
              <a:rPr lang="en-US" dirty="0" err="1" smtClean="0"/>
              <a:t>doğru</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hitap</a:t>
            </a:r>
            <a:r>
              <a:rPr lang="en-US" dirty="0" smtClean="0"/>
              <a:t> </a:t>
            </a:r>
            <a:r>
              <a:rPr lang="en-US" dirty="0" err="1" smtClean="0"/>
              <a:t>edilmelidir</a:t>
            </a:r>
            <a:r>
              <a:rPr lang="en-US" dirty="0" smtClean="0"/>
              <a:t>. </a:t>
            </a:r>
            <a:r>
              <a:rPr lang="en-US" dirty="0" err="1" smtClean="0"/>
              <a:t>Mektup</a:t>
            </a:r>
            <a:r>
              <a:rPr lang="en-US" dirty="0" smtClean="0"/>
              <a:t> </a:t>
            </a:r>
            <a:r>
              <a:rPr lang="en-US" dirty="0" err="1" smtClean="0"/>
              <a:t>metni</a:t>
            </a:r>
            <a:r>
              <a:rPr lang="en-US" dirty="0" smtClean="0"/>
              <a:t> </a:t>
            </a:r>
            <a:r>
              <a:rPr lang="en-US" dirty="0" err="1" smtClean="0"/>
              <a:t>yazıldıktan</a:t>
            </a:r>
            <a:r>
              <a:rPr lang="en-US" dirty="0" smtClean="0"/>
              <a:t> </a:t>
            </a:r>
            <a:r>
              <a:rPr lang="en-US" dirty="0" err="1" smtClean="0"/>
              <a:t>sonra</a:t>
            </a:r>
            <a:r>
              <a:rPr lang="en-US" dirty="0" smtClean="0"/>
              <a:t> </a:t>
            </a:r>
            <a:r>
              <a:rPr lang="en-US" dirty="0" err="1" smtClean="0"/>
              <a:t>mutlaka</a:t>
            </a:r>
            <a:r>
              <a:rPr lang="en-US" dirty="0" smtClean="0"/>
              <a:t> </a:t>
            </a:r>
            <a:r>
              <a:rPr lang="en-US" dirty="0" err="1" smtClean="0"/>
              <a:t>dilbilgisi</a:t>
            </a:r>
            <a:r>
              <a:rPr lang="en-US" dirty="0" smtClean="0"/>
              <a:t>, </a:t>
            </a:r>
            <a:r>
              <a:rPr lang="en-US" dirty="0" err="1" smtClean="0"/>
              <a:t>noktalama</a:t>
            </a:r>
            <a:r>
              <a:rPr lang="en-US" dirty="0" smtClean="0"/>
              <a:t> </a:t>
            </a:r>
            <a:r>
              <a:rPr lang="en-US" dirty="0" err="1" smtClean="0"/>
              <a:t>işaretleri</a:t>
            </a:r>
            <a:r>
              <a:rPr lang="en-US" dirty="0" smtClean="0"/>
              <a:t> </a:t>
            </a:r>
            <a:r>
              <a:rPr lang="en-US" dirty="0" err="1" smtClean="0"/>
              <a:t>açısından</a:t>
            </a:r>
            <a:r>
              <a:rPr lang="en-US" dirty="0" smtClean="0"/>
              <a:t> </a:t>
            </a:r>
            <a:r>
              <a:rPr lang="en-US" dirty="0" err="1" smtClean="0"/>
              <a:t>kontrol</a:t>
            </a:r>
            <a:r>
              <a:rPr lang="en-US" dirty="0" smtClean="0"/>
              <a:t> </a:t>
            </a:r>
            <a:r>
              <a:rPr lang="en-US" dirty="0" err="1" smtClean="0"/>
              <a:t>edilmeli</a:t>
            </a:r>
            <a:r>
              <a:rPr lang="en-US" dirty="0" smtClean="0"/>
              <a:t>, </a:t>
            </a:r>
            <a:r>
              <a:rPr lang="en-US" dirty="0" err="1" smtClean="0"/>
              <a:t>yazım</a:t>
            </a:r>
            <a:r>
              <a:rPr lang="en-US" dirty="0" smtClean="0"/>
              <a:t> </a:t>
            </a:r>
            <a:r>
              <a:rPr lang="en-US" dirty="0" err="1" smtClean="0"/>
              <a:t>hataları</a:t>
            </a:r>
            <a:r>
              <a:rPr lang="en-US" dirty="0" smtClean="0"/>
              <a:t> </a:t>
            </a:r>
            <a:r>
              <a:rPr lang="en-US" dirty="0" err="1" smtClean="0"/>
              <a:t>düzeltilmelidir</a:t>
            </a:r>
            <a:r>
              <a:rPr lang="en-US" dirty="0" smtClean="0"/>
              <a:t>. </a:t>
            </a:r>
            <a:r>
              <a:rPr lang="en-US" dirty="0" err="1" smtClean="0"/>
              <a:t>İhracatçı</a:t>
            </a:r>
            <a:r>
              <a:rPr lang="en-US" dirty="0" smtClean="0"/>
              <a:t>, </a:t>
            </a:r>
            <a:r>
              <a:rPr lang="en-US" dirty="0" err="1" smtClean="0"/>
              <a:t>yazdığı</a:t>
            </a:r>
            <a:r>
              <a:rPr lang="en-US" dirty="0" smtClean="0"/>
              <a:t> </a:t>
            </a:r>
            <a:r>
              <a:rPr lang="en-US" dirty="0" err="1" smtClean="0"/>
              <a:t>mektubun</a:t>
            </a:r>
            <a:r>
              <a:rPr lang="en-US" dirty="0" smtClean="0"/>
              <a:t> </a:t>
            </a:r>
            <a:r>
              <a:rPr lang="en-US" dirty="0" err="1" smtClean="0"/>
              <a:t>ithalatçıya</a:t>
            </a:r>
            <a:r>
              <a:rPr lang="en-US" dirty="0" smtClean="0"/>
              <a:t> </a:t>
            </a:r>
            <a:r>
              <a:rPr lang="en-US" dirty="0" err="1" smtClean="0"/>
              <a:t>karşı</a:t>
            </a:r>
            <a:r>
              <a:rPr lang="en-US" dirty="0" smtClean="0"/>
              <a:t> </a:t>
            </a:r>
            <a:r>
              <a:rPr lang="en-US" dirty="0" err="1" smtClean="0"/>
              <a:t>kendisini</a:t>
            </a:r>
            <a:r>
              <a:rPr lang="en-US" dirty="0" smtClean="0"/>
              <a:t> </a:t>
            </a:r>
            <a:r>
              <a:rPr lang="en-US" dirty="0" err="1" smtClean="0"/>
              <a:t>temsil</a:t>
            </a:r>
            <a:r>
              <a:rPr lang="en-US" dirty="0" smtClean="0"/>
              <a:t> </a:t>
            </a:r>
            <a:r>
              <a:rPr lang="en-US" dirty="0" err="1" smtClean="0"/>
              <a:t>ettiğini</a:t>
            </a:r>
            <a:r>
              <a:rPr lang="en-US" dirty="0" smtClean="0"/>
              <a:t> </a:t>
            </a:r>
            <a:r>
              <a:rPr lang="en-US" dirty="0" err="1" smtClean="0"/>
              <a:t>unutmamalıdır</a:t>
            </a:r>
            <a:r>
              <a:rPr lang="en-US" dirty="0" smtClean="0"/>
              <a:t>. </a:t>
            </a:r>
            <a:r>
              <a:rPr lang="en-US" dirty="0" err="1" smtClean="0"/>
              <a:t>İhracatçı</a:t>
            </a:r>
            <a:r>
              <a:rPr lang="en-US" dirty="0" smtClean="0"/>
              <a:t> </a:t>
            </a:r>
            <a:r>
              <a:rPr lang="en-US" dirty="0" err="1" smtClean="0"/>
              <a:t>yazdığı</a:t>
            </a:r>
            <a:r>
              <a:rPr lang="en-US" dirty="0" smtClean="0"/>
              <a:t> </a:t>
            </a:r>
            <a:r>
              <a:rPr lang="en-US" dirty="0" err="1" smtClean="0"/>
              <a:t>mektupta</a:t>
            </a:r>
            <a:r>
              <a:rPr lang="en-US" dirty="0" smtClean="0"/>
              <a:t> </a:t>
            </a:r>
            <a:r>
              <a:rPr lang="en-US" dirty="0" err="1" smtClean="0"/>
              <a:t>ithalatçıya</a:t>
            </a:r>
            <a:r>
              <a:rPr lang="en-US" dirty="0" smtClean="0"/>
              <a:t> </a:t>
            </a:r>
            <a:r>
              <a:rPr lang="en-US" dirty="0" err="1" smtClean="0"/>
              <a:t>doğal</a:t>
            </a:r>
            <a:r>
              <a:rPr lang="en-US" dirty="0" smtClean="0"/>
              <a:t> </a:t>
            </a:r>
            <a:r>
              <a:rPr lang="en-US" dirty="0" err="1" smtClean="0"/>
              <a:t>bir</a:t>
            </a:r>
            <a:r>
              <a:rPr lang="en-US" dirty="0" smtClean="0"/>
              <a:t> </a:t>
            </a:r>
            <a:r>
              <a:rPr lang="en-US" dirty="0" err="1" smtClean="0"/>
              <a:t>dille</a:t>
            </a:r>
            <a:r>
              <a:rPr lang="en-US" dirty="0" smtClean="0"/>
              <a:t> </a:t>
            </a:r>
            <a:r>
              <a:rPr lang="en-US" dirty="0" err="1" smtClean="0"/>
              <a:t>ve</a:t>
            </a:r>
            <a:r>
              <a:rPr lang="en-US" dirty="0" smtClean="0"/>
              <a:t> </a:t>
            </a:r>
            <a:r>
              <a:rPr lang="en-US" dirty="0" err="1" smtClean="0"/>
              <a:t>fazla</a:t>
            </a:r>
            <a:r>
              <a:rPr lang="en-US" dirty="0" smtClean="0"/>
              <a:t> </a:t>
            </a:r>
            <a:r>
              <a:rPr lang="en-US" dirty="0" err="1" smtClean="0"/>
              <a:t>aşırıya</a:t>
            </a:r>
            <a:r>
              <a:rPr lang="en-US" dirty="0" smtClean="0"/>
              <a:t> </a:t>
            </a:r>
            <a:r>
              <a:rPr lang="en-US" dirty="0" err="1" smtClean="0"/>
              <a:t>kaçmamak</a:t>
            </a:r>
            <a:r>
              <a:rPr lang="en-US" dirty="0" smtClean="0"/>
              <a:t> </a:t>
            </a:r>
            <a:r>
              <a:rPr lang="en-US" dirty="0" err="1" smtClean="0"/>
              <a:t>şartı</a:t>
            </a:r>
            <a:r>
              <a:rPr lang="en-US" dirty="0" smtClean="0"/>
              <a:t> </a:t>
            </a:r>
            <a:r>
              <a:rPr lang="en-US" dirty="0" err="1" smtClean="0"/>
              <a:t>ile</a:t>
            </a:r>
            <a:r>
              <a:rPr lang="en-US" dirty="0" smtClean="0"/>
              <a:t> </a:t>
            </a:r>
            <a:r>
              <a:rPr lang="en-US" dirty="0" err="1" smtClean="0"/>
              <a:t>dostça</a:t>
            </a:r>
            <a:r>
              <a:rPr lang="en-US" dirty="0" smtClean="0"/>
              <a:t> </a:t>
            </a:r>
            <a:r>
              <a:rPr lang="en-US" dirty="0" err="1" smtClean="0"/>
              <a:t>hitap</a:t>
            </a:r>
            <a:r>
              <a:rPr lang="en-US" dirty="0" smtClean="0"/>
              <a:t> </a:t>
            </a:r>
            <a:r>
              <a:rPr lang="en-US" dirty="0" err="1" smtClean="0"/>
              <a:t>etmelidir</a:t>
            </a:r>
            <a:r>
              <a:rPr lang="en-US" dirty="0" smtClean="0"/>
              <a:t>.</a:t>
            </a:r>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fontScale="90000"/>
          </a:bodyPr>
          <a:lstStyle/>
          <a:p>
            <a:pPr lvl="0"/>
            <a:r>
              <a:rPr lang="tr-TR" b="1" u="sng" dirty="0"/>
              <a:t>ŞAHIS ZAMİRLERİ</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467544" y="980729"/>
          <a:ext cx="8208912" cy="5458245"/>
        </p:xfrm>
        <a:graphic>
          <a:graphicData uri="http://schemas.openxmlformats.org/drawingml/2006/table">
            <a:tbl>
              <a:tblPr firstRow="1" bandRow="1">
                <a:tableStyleId>{7DF18680-E054-41AD-8BC1-D1AEF772440D}</a:tableStyleId>
              </a:tblPr>
              <a:tblGrid>
                <a:gridCol w="2052228"/>
                <a:gridCol w="2052228"/>
                <a:gridCol w="2052228"/>
                <a:gridCol w="2052228"/>
              </a:tblGrid>
              <a:tr h="978167">
                <a:tc gridSpan="2">
                  <a:txBody>
                    <a:bodyPr/>
                    <a:lstStyle/>
                    <a:p>
                      <a:pPr algn="ctr"/>
                      <a:r>
                        <a:rPr lang="tr-TR" sz="2400" b="1" dirty="0" smtClean="0">
                          <a:solidFill>
                            <a:schemeClr val="tx1"/>
                          </a:solidFill>
                        </a:rPr>
                        <a:t>TEKİL</a:t>
                      </a:r>
                      <a:endParaRPr lang="tr-TR" sz="2400" b="1" dirty="0">
                        <a:solidFill>
                          <a:schemeClr val="tx1"/>
                        </a:solidFill>
                      </a:endParaRPr>
                    </a:p>
                  </a:txBody>
                  <a:tcPr/>
                </a:tc>
                <a:tc hMerge="1">
                  <a:txBody>
                    <a:bodyPr/>
                    <a:lstStyle/>
                    <a:p>
                      <a:endParaRPr lang="tr-TR" sz="2400" b="1" dirty="0"/>
                    </a:p>
                  </a:txBody>
                  <a:tcPr/>
                </a:tc>
                <a:tc gridSpan="2">
                  <a:txBody>
                    <a:bodyPr/>
                    <a:lstStyle/>
                    <a:p>
                      <a:pPr algn="ctr"/>
                      <a:r>
                        <a:rPr lang="tr-TR" sz="2400" b="1" dirty="0" smtClean="0">
                          <a:solidFill>
                            <a:schemeClr val="tx1"/>
                          </a:solidFill>
                        </a:rPr>
                        <a:t>ÇOĞUL</a:t>
                      </a:r>
                      <a:endParaRPr lang="tr-TR" sz="2400" b="1" dirty="0">
                        <a:solidFill>
                          <a:schemeClr val="tx1"/>
                        </a:solidFill>
                      </a:endParaRPr>
                    </a:p>
                  </a:txBody>
                  <a:tcPr/>
                </a:tc>
                <a:tc hMerge="1">
                  <a:txBody>
                    <a:bodyPr/>
                    <a:lstStyle/>
                    <a:p>
                      <a:endParaRPr lang="tr-TR" sz="2400" b="1" dirty="0">
                        <a:solidFill>
                          <a:schemeClr val="tx1"/>
                        </a:solidFill>
                      </a:endParaRPr>
                    </a:p>
                  </a:txBody>
                  <a:tcPr/>
                </a:tc>
              </a:tr>
              <a:tr h="978167">
                <a:tc>
                  <a:txBody>
                    <a:bodyPr/>
                    <a:lstStyle/>
                    <a:p>
                      <a:pPr>
                        <a:lnSpc>
                          <a:spcPct val="115000"/>
                        </a:lnSpc>
                        <a:spcAft>
                          <a:spcPts val="0"/>
                        </a:spcAft>
                      </a:pPr>
                      <a:r>
                        <a:rPr lang="tr-TR" sz="2400" b="1" dirty="0">
                          <a:solidFill>
                            <a:srgbClr val="FF0000"/>
                          </a:solidFill>
                        </a:rPr>
                        <a:t>Ben</a:t>
                      </a:r>
                      <a:endParaRPr lang="tr-TR" sz="2400" b="1" dirty="0">
                        <a:solidFill>
                          <a:srgbClr val="FF0000"/>
                        </a:solidFill>
                        <a:latin typeface="Calibri"/>
                        <a:ea typeface="Calibri"/>
                        <a:cs typeface="Times New Roman"/>
                      </a:endParaRPr>
                    </a:p>
                  </a:txBody>
                  <a:tcPr marL="68580" marR="68580" marT="0" marB="0"/>
                </a:tc>
                <a:tc>
                  <a:txBody>
                    <a:bodyPr/>
                    <a:lstStyle/>
                    <a:p>
                      <a:pPr>
                        <a:lnSpc>
                          <a:spcPct val="115000"/>
                        </a:lnSpc>
                        <a:spcAft>
                          <a:spcPts val="0"/>
                        </a:spcAft>
                      </a:pPr>
                      <a:r>
                        <a:rPr lang="en-US" sz="2400" b="1" dirty="0"/>
                        <a:t>I </a:t>
                      </a:r>
                      <a:endParaRPr lang="tr-TR" sz="2400" b="1" dirty="0">
                        <a:latin typeface="Calibri"/>
                        <a:ea typeface="Calibri"/>
                        <a:cs typeface="Times New Roman"/>
                      </a:endParaRPr>
                    </a:p>
                  </a:txBody>
                  <a:tcPr marL="68580" marR="68580" marT="0" marB="0"/>
                </a:tc>
                <a:tc>
                  <a:txBody>
                    <a:bodyPr/>
                    <a:lstStyle/>
                    <a:p>
                      <a:pPr>
                        <a:lnSpc>
                          <a:spcPct val="115000"/>
                        </a:lnSpc>
                        <a:spcAft>
                          <a:spcPts val="0"/>
                        </a:spcAft>
                      </a:pPr>
                      <a:r>
                        <a:rPr lang="tr-TR" sz="2400" b="1" dirty="0"/>
                        <a:t>Biz </a:t>
                      </a:r>
                      <a:endParaRPr lang="tr-TR" sz="2400" b="1" dirty="0">
                        <a:latin typeface="Calibri"/>
                        <a:ea typeface="Calibri"/>
                        <a:cs typeface="Times New Roman"/>
                      </a:endParaRPr>
                    </a:p>
                  </a:txBody>
                  <a:tcPr marL="68580" marR="68580" marT="0" marB="0"/>
                </a:tc>
                <a:tc>
                  <a:txBody>
                    <a:bodyPr/>
                    <a:lstStyle/>
                    <a:p>
                      <a:pPr>
                        <a:lnSpc>
                          <a:spcPct val="115000"/>
                        </a:lnSpc>
                        <a:spcAft>
                          <a:spcPts val="0"/>
                        </a:spcAft>
                      </a:pPr>
                      <a:r>
                        <a:rPr lang="en-US" sz="2400" b="1" dirty="0">
                          <a:solidFill>
                            <a:srgbClr val="FF0000"/>
                          </a:solidFill>
                        </a:rPr>
                        <a:t>We </a:t>
                      </a:r>
                      <a:endParaRPr lang="tr-TR" sz="2400" b="1" dirty="0">
                        <a:solidFill>
                          <a:srgbClr val="FF0000"/>
                        </a:solidFill>
                        <a:latin typeface="Calibri"/>
                        <a:ea typeface="Calibri"/>
                        <a:cs typeface="Times New Roman"/>
                      </a:endParaRPr>
                    </a:p>
                  </a:txBody>
                  <a:tcPr marL="68580" marR="68580" marT="0" marB="0"/>
                </a:tc>
              </a:tr>
              <a:tr h="978167">
                <a:tc>
                  <a:txBody>
                    <a:bodyPr/>
                    <a:lstStyle/>
                    <a:p>
                      <a:pPr>
                        <a:lnSpc>
                          <a:spcPct val="115000"/>
                        </a:lnSpc>
                        <a:spcAft>
                          <a:spcPts val="0"/>
                        </a:spcAft>
                      </a:pPr>
                      <a:r>
                        <a:rPr lang="tr-TR" sz="2400" b="1" dirty="0">
                          <a:solidFill>
                            <a:srgbClr val="FF0000"/>
                          </a:solidFill>
                        </a:rPr>
                        <a:t>Sen</a:t>
                      </a:r>
                      <a:endParaRPr lang="tr-TR" sz="2400" b="1" dirty="0">
                        <a:solidFill>
                          <a:srgbClr val="FF0000"/>
                        </a:solidFill>
                        <a:latin typeface="Calibri"/>
                        <a:ea typeface="Calibri"/>
                        <a:cs typeface="Times New Roman"/>
                      </a:endParaRPr>
                    </a:p>
                  </a:txBody>
                  <a:tcPr marL="68580" marR="68580" marT="0" marB="0"/>
                </a:tc>
                <a:tc>
                  <a:txBody>
                    <a:bodyPr/>
                    <a:lstStyle/>
                    <a:p>
                      <a:pPr>
                        <a:lnSpc>
                          <a:spcPct val="115000"/>
                        </a:lnSpc>
                        <a:spcAft>
                          <a:spcPts val="0"/>
                        </a:spcAft>
                      </a:pPr>
                      <a:r>
                        <a:rPr lang="en-US" sz="2400" b="1"/>
                        <a:t>You </a:t>
                      </a:r>
                      <a:endParaRPr lang="tr-TR" sz="2400" b="1">
                        <a:latin typeface="Calibri"/>
                        <a:ea typeface="Calibri"/>
                        <a:cs typeface="Times New Roman"/>
                      </a:endParaRPr>
                    </a:p>
                  </a:txBody>
                  <a:tcPr marL="68580" marR="68580" marT="0" marB="0"/>
                </a:tc>
                <a:tc>
                  <a:txBody>
                    <a:bodyPr/>
                    <a:lstStyle/>
                    <a:p>
                      <a:pPr>
                        <a:lnSpc>
                          <a:spcPct val="115000"/>
                        </a:lnSpc>
                        <a:spcAft>
                          <a:spcPts val="0"/>
                        </a:spcAft>
                      </a:pPr>
                      <a:r>
                        <a:rPr lang="tr-TR" sz="2400" b="1" dirty="0"/>
                        <a:t>Siz</a:t>
                      </a:r>
                      <a:endParaRPr lang="tr-TR" sz="2400" b="1" dirty="0">
                        <a:latin typeface="Calibri"/>
                        <a:ea typeface="Calibri"/>
                        <a:cs typeface="Times New Roman"/>
                      </a:endParaRPr>
                    </a:p>
                  </a:txBody>
                  <a:tcPr marL="68580" marR="68580" marT="0" marB="0"/>
                </a:tc>
                <a:tc>
                  <a:txBody>
                    <a:bodyPr/>
                    <a:lstStyle/>
                    <a:p>
                      <a:pPr>
                        <a:lnSpc>
                          <a:spcPct val="115000"/>
                        </a:lnSpc>
                        <a:spcAft>
                          <a:spcPts val="0"/>
                        </a:spcAft>
                      </a:pPr>
                      <a:r>
                        <a:rPr lang="en-US" sz="2400" b="1" dirty="0">
                          <a:solidFill>
                            <a:srgbClr val="FF0000"/>
                          </a:solidFill>
                        </a:rPr>
                        <a:t>You </a:t>
                      </a:r>
                      <a:endParaRPr lang="tr-TR" sz="2400" b="1" dirty="0">
                        <a:solidFill>
                          <a:srgbClr val="FF0000"/>
                        </a:solidFill>
                        <a:latin typeface="Calibri"/>
                        <a:ea typeface="Calibri"/>
                        <a:cs typeface="Times New Roman"/>
                      </a:endParaRPr>
                    </a:p>
                  </a:txBody>
                  <a:tcPr marL="68580" marR="68580" marT="0" marB="0"/>
                </a:tc>
              </a:tr>
              <a:tr h="2034051">
                <a:tc>
                  <a:txBody>
                    <a:bodyPr/>
                    <a:lstStyle/>
                    <a:p>
                      <a:pPr>
                        <a:lnSpc>
                          <a:spcPct val="115000"/>
                        </a:lnSpc>
                        <a:spcAft>
                          <a:spcPts val="0"/>
                        </a:spcAft>
                      </a:pPr>
                      <a:r>
                        <a:rPr lang="tr-TR" sz="2400" b="1" dirty="0">
                          <a:solidFill>
                            <a:srgbClr val="FF0000"/>
                          </a:solidFill>
                        </a:rPr>
                        <a:t>O</a:t>
                      </a:r>
                      <a:endParaRPr lang="tr-TR" sz="2400" b="1" dirty="0">
                        <a:solidFill>
                          <a:srgbClr val="FF0000"/>
                        </a:solidFill>
                        <a:latin typeface="Calibri"/>
                        <a:ea typeface="Calibri"/>
                        <a:cs typeface="Times New Roman"/>
                      </a:endParaRPr>
                    </a:p>
                  </a:txBody>
                  <a:tcPr marL="68580" marR="68580" marT="0" marB="0"/>
                </a:tc>
                <a:tc>
                  <a:txBody>
                    <a:bodyPr/>
                    <a:lstStyle/>
                    <a:p>
                      <a:pPr>
                        <a:lnSpc>
                          <a:spcPct val="115000"/>
                        </a:lnSpc>
                        <a:spcAft>
                          <a:spcPts val="0"/>
                        </a:spcAft>
                      </a:pPr>
                      <a:r>
                        <a:rPr lang="tr-TR" sz="2400" b="1"/>
                        <a:t>He (erkek için)</a:t>
                      </a:r>
                    </a:p>
                    <a:p>
                      <a:pPr>
                        <a:lnSpc>
                          <a:spcPct val="115000"/>
                        </a:lnSpc>
                        <a:spcAft>
                          <a:spcPts val="0"/>
                        </a:spcAft>
                      </a:pPr>
                      <a:r>
                        <a:rPr lang="en-US" sz="2400" b="1"/>
                        <a:t>She </a:t>
                      </a:r>
                      <a:r>
                        <a:rPr lang="tr-TR" sz="2400" b="1"/>
                        <a:t>(kadın için)</a:t>
                      </a:r>
                    </a:p>
                    <a:p>
                      <a:pPr>
                        <a:lnSpc>
                          <a:spcPct val="115000"/>
                        </a:lnSpc>
                        <a:spcAft>
                          <a:spcPts val="0"/>
                        </a:spcAft>
                      </a:pPr>
                      <a:r>
                        <a:rPr lang="en-US" sz="2400" b="1"/>
                        <a:t>It</a:t>
                      </a:r>
                      <a:r>
                        <a:rPr lang="tr-TR" sz="2400" b="1"/>
                        <a:t> (Hayvanlar ve cansız varlıklar için)</a:t>
                      </a:r>
                      <a:endParaRPr lang="tr-TR" sz="2400" b="1">
                        <a:latin typeface="Calibri"/>
                        <a:ea typeface="Calibri"/>
                        <a:cs typeface="Times New Roman"/>
                      </a:endParaRPr>
                    </a:p>
                  </a:txBody>
                  <a:tcPr marL="68580" marR="68580" marT="0" marB="0"/>
                </a:tc>
                <a:tc>
                  <a:txBody>
                    <a:bodyPr/>
                    <a:lstStyle/>
                    <a:p>
                      <a:pPr>
                        <a:lnSpc>
                          <a:spcPct val="115000"/>
                        </a:lnSpc>
                        <a:spcAft>
                          <a:spcPts val="0"/>
                        </a:spcAft>
                      </a:pPr>
                      <a:r>
                        <a:rPr lang="tr-TR" sz="2400" b="1" dirty="0"/>
                        <a:t>Onlar</a:t>
                      </a:r>
                      <a:endParaRPr lang="tr-TR" sz="2400" b="1" dirty="0">
                        <a:latin typeface="Calibri"/>
                        <a:ea typeface="Calibri"/>
                        <a:cs typeface="Times New Roman"/>
                      </a:endParaRPr>
                    </a:p>
                  </a:txBody>
                  <a:tcPr marL="68580" marR="68580" marT="0" marB="0"/>
                </a:tc>
                <a:tc>
                  <a:txBody>
                    <a:bodyPr/>
                    <a:lstStyle/>
                    <a:p>
                      <a:pPr>
                        <a:lnSpc>
                          <a:spcPct val="115000"/>
                        </a:lnSpc>
                        <a:spcAft>
                          <a:spcPts val="0"/>
                        </a:spcAft>
                      </a:pPr>
                      <a:r>
                        <a:rPr lang="en-US" sz="2400" b="1" dirty="0">
                          <a:solidFill>
                            <a:srgbClr val="FF0000"/>
                          </a:solidFill>
                        </a:rPr>
                        <a:t>They </a:t>
                      </a:r>
                      <a:endParaRPr lang="tr-TR" sz="2400" b="1" dirty="0">
                        <a:solidFill>
                          <a:srgbClr val="FF0000"/>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fontScale="90000"/>
          </a:bodyPr>
          <a:lstStyle/>
          <a:p>
            <a:r>
              <a:rPr lang="en-US" b="1" u="sng" dirty="0" smtClean="0"/>
              <a:t>ELEKTRONIK POSTA KULLANIMI</a:t>
            </a:r>
            <a:r>
              <a:rPr lang="tr-TR" dirty="0" smtClean="0"/>
              <a:t/>
            </a:r>
            <a:br>
              <a:rPr lang="tr-TR" dirty="0" smtClean="0"/>
            </a:br>
            <a:endParaRPr lang="tr-TR" dirty="0"/>
          </a:p>
        </p:txBody>
      </p:sp>
      <p:sp>
        <p:nvSpPr>
          <p:cNvPr id="3" name="2 İçerik Yer Tutucusu"/>
          <p:cNvSpPr>
            <a:spLocks noGrp="1"/>
          </p:cNvSpPr>
          <p:nvPr>
            <p:ph idx="1"/>
          </p:nvPr>
        </p:nvSpPr>
        <p:spPr>
          <a:xfrm>
            <a:off x="539552" y="980728"/>
            <a:ext cx="8352928" cy="5400600"/>
          </a:xfrm>
        </p:spPr>
        <p:txBody>
          <a:bodyPr>
            <a:normAutofit fontScale="92500" lnSpcReduction="10000"/>
          </a:bodyPr>
          <a:lstStyle/>
          <a:p>
            <a:r>
              <a:rPr lang="en-US" u="sng" dirty="0" err="1" smtClean="0"/>
              <a:t>Elektronik</a:t>
            </a:r>
            <a:r>
              <a:rPr lang="en-US" u="sng" dirty="0" smtClean="0"/>
              <a:t> </a:t>
            </a:r>
            <a:r>
              <a:rPr lang="en-US" u="sng" dirty="0" err="1" smtClean="0"/>
              <a:t>posta</a:t>
            </a:r>
            <a:r>
              <a:rPr lang="en-US" u="sng" dirty="0" smtClean="0"/>
              <a:t> </a:t>
            </a:r>
            <a:r>
              <a:rPr lang="en-US" u="sng" dirty="0" err="1" smtClean="0"/>
              <a:t>yazarken</a:t>
            </a:r>
            <a:r>
              <a:rPr lang="en-US" u="sng" dirty="0" smtClean="0"/>
              <a:t> </a:t>
            </a:r>
            <a:r>
              <a:rPr lang="en-US" u="sng" dirty="0" err="1" smtClean="0"/>
              <a:t>dikkat</a:t>
            </a:r>
            <a:r>
              <a:rPr lang="en-US" u="sng" dirty="0" smtClean="0"/>
              <a:t> </a:t>
            </a:r>
            <a:r>
              <a:rPr lang="en-US" u="sng" dirty="0" err="1" smtClean="0"/>
              <a:t>edilmesi</a:t>
            </a:r>
            <a:r>
              <a:rPr lang="en-US" u="sng" dirty="0" smtClean="0"/>
              <a:t> </a:t>
            </a:r>
            <a:r>
              <a:rPr lang="en-US" u="sng" dirty="0" err="1" smtClean="0"/>
              <a:t>gereken</a:t>
            </a:r>
            <a:r>
              <a:rPr lang="en-US" u="sng" dirty="0" smtClean="0"/>
              <a:t> </a:t>
            </a:r>
            <a:r>
              <a:rPr lang="en-US" u="sng" dirty="0" err="1" smtClean="0"/>
              <a:t>hususlar</a:t>
            </a:r>
            <a:r>
              <a:rPr lang="en-US" u="sng" dirty="0" smtClean="0"/>
              <a:t> </a:t>
            </a:r>
            <a:r>
              <a:rPr lang="en-US" u="sng" dirty="0" err="1" smtClean="0"/>
              <a:t>şu</a:t>
            </a:r>
            <a:r>
              <a:rPr lang="en-US" u="sng" dirty="0" smtClean="0"/>
              <a:t> </a:t>
            </a:r>
            <a:r>
              <a:rPr lang="en-US" u="sng" dirty="0" err="1" smtClean="0"/>
              <a:t>şekilde</a:t>
            </a:r>
            <a:r>
              <a:rPr lang="en-US" u="sng" dirty="0" smtClean="0"/>
              <a:t> </a:t>
            </a:r>
            <a:r>
              <a:rPr lang="en-US" u="sng" dirty="0" err="1" smtClean="0"/>
              <a:t>sıralanabilir</a:t>
            </a:r>
            <a:r>
              <a:rPr lang="en-US" u="sng" dirty="0" smtClean="0"/>
              <a:t>:</a:t>
            </a:r>
            <a:endParaRPr lang="tr-TR" u="sng" dirty="0" smtClean="0"/>
          </a:p>
          <a:p>
            <a:pPr lvl="0"/>
            <a:r>
              <a:rPr lang="en-US" dirty="0" err="1" smtClean="0"/>
              <a:t>Konu</a:t>
            </a:r>
            <a:r>
              <a:rPr lang="en-US" dirty="0" smtClean="0"/>
              <a:t> </a:t>
            </a:r>
            <a:r>
              <a:rPr lang="en-US" dirty="0" err="1" smtClean="0"/>
              <a:t>cümlesi</a:t>
            </a:r>
            <a:r>
              <a:rPr lang="en-US" dirty="0" smtClean="0"/>
              <a:t> </a:t>
            </a:r>
            <a:r>
              <a:rPr lang="en-US" dirty="0" err="1" smtClean="0"/>
              <a:t>çarpıcı</a:t>
            </a:r>
            <a:r>
              <a:rPr lang="en-US" dirty="0" smtClean="0"/>
              <a:t> </a:t>
            </a:r>
            <a:r>
              <a:rPr lang="en-US" dirty="0" err="1" smtClean="0"/>
              <a:t>olmalıdır</a:t>
            </a:r>
            <a:r>
              <a:rPr lang="en-US" dirty="0" smtClean="0"/>
              <a:t>. </a:t>
            </a:r>
            <a:endParaRPr lang="tr-TR" dirty="0" smtClean="0"/>
          </a:p>
          <a:p>
            <a:pPr lvl="0"/>
            <a:r>
              <a:rPr lang="en-US" dirty="0" err="1" smtClean="0"/>
              <a:t>Cümleler</a:t>
            </a:r>
            <a:r>
              <a:rPr lang="en-US" dirty="0" smtClean="0"/>
              <a:t> </a:t>
            </a:r>
            <a:r>
              <a:rPr lang="en-US" dirty="0" err="1" smtClean="0"/>
              <a:t>kısa</a:t>
            </a:r>
            <a:r>
              <a:rPr lang="en-US" dirty="0" smtClean="0"/>
              <a:t> </a:t>
            </a:r>
            <a:r>
              <a:rPr lang="en-US" dirty="0" err="1" smtClean="0"/>
              <a:t>tutulmalıdır</a:t>
            </a:r>
            <a:r>
              <a:rPr lang="en-US" dirty="0" smtClean="0"/>
              <a:t>. </a:t>
            </a:r>
            <a:endParaRPr lang="tr-TR" dirty="0" smtClean="0"/>
          </a:p>
          <a:p>
            <a:pPr lvl="0"/>
            <a:r>
              <a:rPr lang="en-US" dirty="0" err="1" smtClean="0"/>
              <a:t>Paragraflar</a:t>
            </a:r>
            <a:r>
              <a:rPr lang="en-US" dirty="0" smtClean="0"/>
              <a:t> </a:t>
            </a:r>
            <a:r>
              <a:rPr lang="en-US" dirty="0" err="1" smtClean="0"/>
              <a:t>kısa</a:t>
            </a:r>
            <a:r>
              <a:rPr lang="en-US" dirty="0" smtClean="0"/>
              <a:t> </a:t>
            </a:r>
            <a:r>
              <a:rPr lang="en-US" dirty="0" err="1" smtClean="0"/>
              <a:t>olmalıdır</a:t>
            </a:r>
            <a:r>
              <a:rPr lang="en-US" dirty="0" smtClean="0"/>
              <a:t>. </a:t>
            </a:r>
            <a:endParaRPr lang="tr-TR" dirty="0" smtClean="0"/>
          </a:p>
          <a:p>
            <a:pPr lvl="0"/>
            <a:r>
              <a:rPr lang="en-US" dirty="0" err="1" smtClean="0"/>
              <a:t>Bilgisayar</a:t>
            </a:r>
            <a:r>
              <a:rPr lang="en-US" dirty="0" smtClean="0"/>
              <a:t> </a:t>
            </a:r>
            <a:r>
              <a:rPr lang="en-US" dirty="0" err="1" smtClean="0"/>
              <a:t>tarafından</a:t>
            </a:r>
            <a:r>
              <a:rPr lang="en-US" dirty="0" smtClean="0"/>
              <a:t> </a:t>
            </a:r>
            <a:r>
              <a:rPr lang="en-US" dirty="0" err="1" smtClean="0"/>
              <a:t>otomatik</a:t>
            </a:r>
            <a:r>
              <a:rPr lang="en-US" dirty="0" smtClean="0"/>
              <a:t> </a:t>
            </a:r>
            <a:r>
              <a:rPr lang="en-US" dirty="0" err="1" smtClean="0"/>
              <a:t>olarak</a:t>
            </a:r>
            <a:r>
              <a:rPr lang="en-US" dirty="0" smtClean="0"/>
              <a:t> </a:t>
            </a:r>
            <a:r>
              <a:rPr lang="en-US" dirty="0" err="1" smtClean="0"/>
              <a:t>gerçekleştirilen</a:t>
            </a:r>
            <a:r>
              <a:rPr lang="en-US" dirty="0" smtClean="0"/>
              <a:t> </a:t>
            </a:r>
            <a:r>
              <a:rPr lang="en-US" dirty="0" err="1" smtClean="0"/>
              <a:t>imla</a:t>
            </a:r>
            <a:r>
              <a:rPr lang="en-US" dirty="0" smtClean="0"/>
              <a:t> </a:t>
            </a:r>
            <a:r>
              <a:rPr lang="en-US" dirty="0" err="1" smtClean="0"/>
              <a:t>kontrolüne</a:t>
            </a:r>
            <a:r>
              <a:rPr lang="en-US" dirty="0" smtClean="0"/>
              <a:t> </a:t>
            </a:r>
            <a:r>
              <a:rPr lang="en-US" dirty="0" err="1" smtClean="0"/>
              <a:t>fazla</a:t>
            </a:r>
            <a:r>
              <a:rPr lang="en-US" dirty="0" smtClean="0"/>
              <a:t> </a:t>
            </a:r>
            <a:r>
              <a:rPr lang="en-US" dirty="0" err="1" smtClean="0"/>
              <a:t>güvenilmemeli</a:t>
            </a:r>
            <a:r>
              <a:rPr lang="en-US" dirty="0" smtClean="0"/>
              <a:t>, </a:t>
            </a:r>
            <a:r>
              <a:rPr lang="en-US" dirty="0" err="1" smtClean="0"/>
              <a:t>yazılanlar</a:t>
            </a:r>
            <a:r>
              <a:rPr lang="en-US" dirty="0" smtClean="0"/>
              <a:t> </a:t>
            </a:r>
            <a:r>
              <a:rPr lang="en-US" dirty="0" err="1" smtClean="0"/>
              <a:t>bir</a:t>
            </a:r>
            <a:r>
              <a:rPr lang="en-US" dirty="0" smtClean="0"/>
              <a:t> </a:t>
            </a:r>
            <a:r>
              <a:rPr lang="en-US" dirty="0" err="1" smtClean="0"/>
              <a:t>kez</a:t>
            </a:r>
            <a:r>
              <a:rPr lang="en-US" dirty="0" smtClean="0"/>
              <a:t> </a:t>
            </a:r>
            <a:r>
              <a:rPr lang="en-US" dirty="0" err="1" smtClean="0"/>
              <a:t>daha</a:t>
            </a:r>
            <a:r>
              <a:rPr lang="en-US" dirty="0" smtClean="0"/>
              <a:t> </a:t>
            </a:r>
            <a:r>
              <a:rPr lang="en-US" dirty="0" err="1" smtClean="0"/>
              <a:t>okunmalıdır</a:t>
            </a:r>
            <a:r>
              <a:rPr lang="en-US" dirty="0" smtClean="0"/>
              <a:t>. </a:t>
            </a:r>
            <a:endParaRPr lang="tr-TR" dirty="0" smtClean="0"/>
          </a:p>
          <a:p>
            <a:pPr lvl="0"/>
            <a:r>
              <a:rPr lang="en-US" dirty="0" err="1" smtClean="0"/>
              <a:t>Mesaja</a:t>
            </a:r>
            <a:r>
              <a:rPr lang="en-US" dirty="0" smtClean="0"/>
              <a:t> </a:t>
            </a:r>
            <a:r>
              <a:rPr lang="en-US" dirty="0" err="1" smtClean="0"/>
              <a:t>mümkünse</a:t>
            </a:r>
            <a:r>
              <a:rPr lang="en-US" dirty="0" smtClean="0"/>
              <a:t> </a:t>
            </a:r>
            <a:r>
              <a:rPr lang="en-US" dirty="0" err="1" smtClean="0"/>
              <a:t>elektronik</a:t>
            </a:r>
            <a:r>
              <a:rPr lang="en-US" dirty="0" smtClean="0"/>
              <a:t> </a:t>
            </a:r>
            <a:r>
              <a:rPr lang="en-US" dirty="0" err="1" smtClean="0"/>
              <a:t>imza</a:t>
            </a:r>
            <a:r>
              <a:rPr lang="en-US" dirty="0" smtClean="0"/>
              <a:t> </a:t>
            </a:r>
            <a:r>
              <a:rPr lang="en-US" dirty="0" err="1" smtClean="0"/>
              <a:t>atılmalıdır</a:t>
            </a:r>
            <a:r>
              <a:rPr lang="en-US" dirty="0" smtClean="0"/>
              <a:t>. </a:t>
            </a:r>
            <a:endParaRPr lang="tr-TR" dirty="0" smtClean="0"/>
          </a:p>
          <a:p>
            <a:r>
              <a:rPr lang="en-US" dirty="0" err="1" smtClean="0"/>
              <a:t>Başlıklar</a:t>
            </a:r>
            <a:r>
              <a:rPr lang="en-US" dirty="0" smtClean="0"/>
              <a:t> </a:t>
            </a:r>
            <a:r>
              <a:rPr lang="en-US" dirty="0" err="1" smtClean="0"/>
              <a:t>ve</a:t>
            </a:r>
            <a:r>
              <a:rPr lang="en-US" dirty="0" smtClean="0"/>
              <a:t> </a:t>
            </a:r>
            <a:r>
              <a:rPr lang="en-US" dirty="0" err="1" smtClean="0"/>
              <a:t>numaralandırma</a:t>
            </a:r>
            <a:r>
              <a:rPr lang="en-US" dirty="0" smtClean="0"/>
              <a:t> </a:t>
            </a:r>
            <a:r>
              <a:rPr lang="en-US" dirty="0" err="1" smtClean="0"/>
              <a:t>kullanılmalıdır</a:t>
            </a:r>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u="sng" dirty="0" err="1" smtClean="0"/>
              <a:t>Bilgi</a:t>
            </a:r>
            <a:r>
              <a:rPr lang="en-US" b="1" u="sng" dirty="0" smtClean="0"/>
              <a:t> </a:t>
            </a:r>
            <a:r>
              <a:rPr lang="en-US" b="1" u="sng" dirty="0" err="1" smtClean="0"/>
              <a:t>Talebine</a:t>
            </a:r>
            <a:r>
              <a:rPr lang="en-US" b="1" u="sng" dirty="0" smtClean="0"/>
              <a:t> </a:t>
            </a:r>
            <a:r>
              <a:rPr lang="en-US" b="1" u="sng" dirty="0" err="1" smtClean="0"/>
              <a:t>Cevap</a:t>
            </a:r>
            <a:r>
              <a:rPr lang="tr-TR" dirty="0" smtClean="0"/>
              <a:t/>
            </a:r>
            <a:br>
              <a:rPr lang="tr-TR" dirty="0" smtClean="0"/>
            </a:br>
            <a:endParaRPr lang="tr-TR" dirty="0"/>
          </a:p>
        </p:txBody>
      </p:sp>
      <p:sp>
        <p:nvSpPr>
          <p:cNvPr id="3" name="2 İçerik Yer Tutucusu"/>
          <p:cNvSpPr>
            <a:spLocks noGrp="1"/>
          </p:cNvSpPr>
          <p:nvPr>
            <p:ph idx="1"/>
          </p:nvPr>
        </p:nvSpPr>
        <p:spPr>
          <a:xfrm>
            <a:off x="395536" y="1052736"/>
            <a:ext cx="8291264" cy="5073427"/>
          </a:xfrm>
        </p:spPr>
        <p:txBody>
          <a:bodyPr>
            <a:normAutofit lnSpcReduction="10000"/>
          </a:bodyPr>
          <a:lstStyle/>
          <a:p>
            <a:pPr>
              <a:buNone/>
            </a:pPr>
            <a:r>
              <a:rPr lang="en-US" dirty="0" smtClean="0"/>
              <a:t>Dear Mr./Mrs.......</a:t>
            </a:r>
            <a:endParaRPr lang="tr-TR" dirty="0" smtClean="0"/>
          </a:p>
          <a:p>
            <a:pPr>
              <a:buNone/>
            </a:pPr>
            <a:r>
              <a:rPr lang="tr-TR" dirty="0" smtClean="0"/>
              <a:t>	</a:t>
            </a:r>
            <a:r>
              <a:rPr lang="en-US" dirty="0" smtClean="0"/>
              <a:t>Thank you for your inquiry concerning our product (</a:t>
            </a:r>
            <a:r>
              <a:rPr lang="en-US" dirty="0" err="1" smtClean="0"/>
              <a:t>ya</a:t>
            </a:r>
            <a:r>
              <a:rPr lang="en-US" dirty="0" smtClean="0"/>
              <a:t> </a:t>
            </a:r>
            <a:r>
              <a:rPr lang="en-US" dirty="0" err="1" smtClean="0"/>
              <a:t>da</a:t>
            </a:r>
            <a:r>
              <a:rPr lang="en-US" dirty="0" smtClean="0"/>
              <a:t> </a:t>
            </a:r>
            <a:r>
              <a:rPr lang="en-US" dirty="0" err="1" smtClean="0"/>
              <a:t>ürünün</a:t>
            </a:r>
            <a:r>
              <a:rPr lang="en-US" dirty="0" smtClean="0"/>
              <a:t> </a:t>
            </a:r>
            <a:r>
              <a:rPr lang="en-US" dirty="0" err="1" smtClean="0"/>
              <a:t>ismi</a:t>
            </a:r>
            <a:r>
              <a:rPr lang="en-US" dirty="0" smtClean="0"/>
              <a:t>). Our brochure including the products in which you are interested, and our price list and the terms are enclosed.</a:t>
            </a:r>
            <a:endParaRPr lang="tr-TR" dirty="0" smtClean="0"/>
          </a:p>
          <a:p>
            <a:pPr>
              <a:buNone/>
            </a:pPr>
            <a:r>
              <a:rPr lang="en-US" dirty="0" smtClean="0"/>
              <a:t> </a:t>
            </a:r>
            <a:r>
              <a:rPr lang="tr-TR" dirty="0" smtClean="0"/>
              <a:t>	</a:t>
            </a:r>
            <a:r>
              <a:rPr lang="en-US" dirty="0" smtClean="0"/>
              <a:t>Please let us know if there is any other way in which, we can be of help. Thanking you for your kind interest, we remain,</a:t>
            </a:r>
            <a:endParaRPr lang="tr-TR" dirty="0" smtClean="0"/>
          </a:p>
          <a:p>
            <a:pPr>
              <a:buNone/>
            </a:pPr>
            <a:r>
              <a:rPr lang="tr-TR" dirty="0" smtClean="0"/>
              <a:t>	</a:t>
            </a:r>
            <a:r>
              <a:rPr lang="en-US" dirty="0" smtClean="0"/>
              <a:t>Yours sincerely,</a:t>
            </a:r>
            <a:endParaRPr lang="tr-TR" dirty="0" smtClean="0"/>
          </a:p>
          <a:p>
            <a:pPr>
              <a:buNone/>
            </a:pPr>
            <a:endParaRPr lang="tr-T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rmAutofit fontScale="90000"/>
          </a:bodyPr>
          <a:lstStyle/>
          <a:p>
            <a:r>
              <a:rPr lang="en-US" b="1" u="sng" dirty="0" err="1" smtClean="0"/>
              <a:t>Siparişin</a:t>
            </a:r>
            <a:r>
              <a:rPr lang="en-US" b="1" u="sng" dirty="0" smtClean="0"/>
              <a:t> </a:t>
            </a:r>
            <a:r>
              <a:rPr lang="en-US" b="1" u="sng" dirty="0" err="1" smtClean="0"/>
              <a:t>Kabulü</a:t>
            </a:r>
            <a:r>
              <a:rPr lang="tr-TR" dirty="0" smtClean="0"/>
              <a:t/>
            </a:r>
            <a:br>
              <a:rPr lang="tr-TR" dirty="0" smtClean="0"/>
            </a:br>
            <a:endParaRPr lang="tr-TR" dirty="0"/>
          </a:p>
        </p:txBody>
      </p:sp>
      <p:sp>
        <p:nvSpPr>
          <p:cNvPr id="3" name="2 İçerik Yer Tutucusu"/>
          <p:cNvSpPr>
            <a:spLocks noGrp="1"/>
          </p:cNvSpPr>
          <p:nvPr>
            <p:ph idx="1"/>
          </p:nvPr>
        </p:nvSpPr>
        <p:spPr>
          <a:xfrm>
            <a:off x="395536" y="836712"/>
            <a:ext cx="8291264" cy="5289451"/>
          </a:xfrm>
        </p:spPr>
        <p:txBody>
          <a:bodyPr>
            <a:normAutofit lnSpcReduction="10000"/>
          </a:bodyPr>
          <a:lstStyle/>
          <a:p>
            <a:pPr marL="0" indent="0">
              <a:buNone/>
            </a:pPr>
            <a:r>
              <a:rPr lang="en-US" dirty="0" smtClean="0"/>
              <a:t>Dear........</a:t>
            </a:r>
            <a:endParaRPr lang="tr-TR" dirty="0" smtClean="0"/>
          </a:p>
          <a:p>
            <a:pPr marL="0" indent="0">
              <a:buNone/>
            </a:pPr>
            <a:endParaRPr lang="tr-TR" dirty="0" smtClean="0"/>
          </a:p>
          <a:p>
            <a:pPr marL="0" indent="0">
              <a:buNone/>
            </a:pPr>
            <a:r>
              <a:rPr lang="en-US" dirty="0" smtClean="0"/>
              <a:t>We wish to confirm the receipt of your order of</a:t>
            </a:r>
            <a:r>
              <a:rPr lang="tr-TR" dirty="0" smtClean="0"/>
              <a:t> </a:t>
            </a:r>
            <a:r>
              <a:rPr lang="en-US" dirty="0" smtClean="0"/>
              <a:t>(</a:t>
            </a:r>
            <a:r>
              <a:rPr lang="en-US" dirty="0" err="1" smtClean="0"/>
              <a:t>tarih</a:t>
            </a:r>
            <a:r>
              <a:rPr lang="en-US" dirty="0" smtClean="0"/>
              <a:t>) for the shipment of (</a:t>
            </a:r>
            <a:r>
              <a:rPr lang="en-US" dirty="0" err="1" smtClean="0"/>
              <a:t>ürün</a:t>
            </a:r>
            <a:r>
              <a:rPr lang="en-US" dirty="0" smtClean="0"/>
              <a:t> </a:t>
            </a:r>
            <a:r>
              <a:rPr lang="en-US" dirty="0" err="1" smtClean="0"/>
              <a:t>ismi</a:t>
            </a:r>
            <a:r>
              <a:rPr lang="en-US" dirty="0" smtClean="0"/>
              <a:t>). </a:t>
            </a:r>
            <a:endParaRPr lang="tr-TR" dirty="0" smtClean="0"/>
          </a:p>
          <a:p>
            <a:pPr marL="0" indent="0">
              <a:buNone/>
            </a:pPr>
            <a:r>
              <a:rPr lang="en-US" dirty="0" smtClean="0"/>
              <a:t>Shipment will be made in accordance with the conditions of our offer dated (</a:t>
            </a:r>
            <a:r>
              <a:rPr lang="en-US" dirty="0" err="1" smtClean="0"/>
              <a:t>tarih</a:t>
            </a:r>
            <a:r>
              <a:rPr lang="en-US" dirty="0" smtClean="0"/>
              <a:t>).</a:t>
            </a:r>
            <a:endParaRPr lang="tr-TR" dirty="0" smtClean="0"/>
          </a:p>
          <a:p>
            <a:pPr marL="0" indent="0">
              <a:buNone/>
            </a:pPr>
            <a:r>
              <a:rPr lang="en-US" dirty="0" smtClean="0"/>
              <a:t>We will have your order ready for delivery on (</a:t>
            </a:r>
            <a:r>
              <a:rPr lang="en-US" dirty="0" err="1" smtClean="0"/>
              <a:t>tarih</a:t>
            </a:r>
            <a:r>
              <a:rPr lang="en-US" dirty="0" smtClean="0"/>
              <a:t>).</a:t>
            </a:r>
            <a:endParaRPr lang="tr-TR" dirty="0" smtClean="0"/>
          </a:p>
          <a:p>
            <a:pPr marL="0" indent="0">
              <a:buNone/>
            </a:pPr>
            <a:endParaRPr lang="tr-TR" dirty="0" smtClean="0"/>
          </a:p>
          <a:p>
            <a:pPr marL="0" indent="0">
              <a:buNone/>
            </a:pPr>
            <a:r>
              <a:rPr lang="en-US" dirty="0" smtClean="0"/>
              <a:t>Yours sincerely,</a:t>
            </a:r>
            <a:endParaRPr lang="tr-TR" dirty="0" smtClean="0"/>
          </a:p>
          <a:p>
            <a:pPr>
              <a:buNone/>
            </a:pPr>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en-US" b="1" u="sng" dirty="0" err="1" smtClean="0"/>
              <a:t>Siparişin</a:t>
            </a:r>
            <a:r>
              <a:rPr lang="en-US" b="1" u="sng" dirty="0" smtClean="0"/>
              <a:t> </a:t>
            </a:r>
            <a:r>
              <a:rPr lang="en-US" b="1" u="sng" dirty="0" err="1" smtClean="0"/>
              <a:t>Reddi</a:t>
            </a:r>
            <a:r>
              <a:rPr lang="tr-TR" dirty="0" smtClean="0"/>
              <a:t/>
            </a:r>
            <a:br>
              <a:rPr lang="tr-TR" dirty="0" smtClean="0"/>
            </a:br>
            <a:endParaRPr lang="tr-TR" dirty="0"/>
          </a:p>
        </p:txBody>
      </p:sp>
      <p:sp>
        <p:nvSpPr>
          <p:cNvPr id="3" name="2 İçerik Yer Tutucusu"/>
          <p:cNvSpPr>
            <a:spLocks noGrp="1"/>
          </p:cNvSpPr>
          <p:nvPr>
            <p:ph idx="1"/>
          </p:nvPr>
        </p:nvSpPr>
        <p:spPr>
          <a:xfrm>
            <a:off x="395536" y="692696"/>
            <a:ext cx="8496944" cy="5832648"/>
          </a:xfrm>
        </p:spPr>
        <p:txBody>
          <a:bodyPr>
            <a:normAutofit fontScale="92500" lnSpcReduction="20000"/>
          </a:bodyPr>
          <a:lstStyle/>
          <a:p>
            <a:pPr marL="0" indent="0">
              <a:buNone/>
            </a:pPr>
            <a:r>
              <a:rPr lang="en-US" dirty="0" smtClean="0"/>
              <a:t> Dear..... </a:t>
            </a:r>
            <a:endParaRPr lang="tr-TR" dirty="0" smtClean="0"/>
          </a:p>
          <a:p>
            <a:pPr marL="0" indent="0">
              <a:buNone/>
            </a:pPr>
            <a:r>
              <a:rPr lang="en-US" dirty="0" smtClean="0"/>
              <a:t>We have received your order for shipment dated (</a:t>
            </a:r>
            <a:r>
              <a:rPr lang="en-US" dirty="0" err="1" smtClean="0"/>
              <a:t>tarih</a:t>
            </a:r>
            <a:r>
              <a:rPr lang="en-US" dirty="0" smtClean="0"/>
              <a:t>).</a:t>
            </a:r>
            <a:endParaRPr lang="tr-TR" dirty="0" smtClean="0"/>
          </a:p>
          <a:p>
            <a:pPr marL="0" indent="0">
              <a:buNone/>
            </a:pPr>
            <a:r>
              <a:rPr lang="en-US" dirty="0" smtClean="0"/>
              <a:t> </a:t>
            </a:r>
            <a:endParaRPr lang="tr-TR" dirty="0" smtClean="0"/>
          </a:p>
          <a:p>
            <a:pPr marL="0" indent="0">
              <a:buNone/>
            </a:pPr>
            <a:r>
              <a:rPr lang="en-US" dirty="0" smtClean="0"/>
              <a:t>Unfortunately, we are not in a position to deliver your order since our entire production is sold out for the next (....) months.</a:t>
            </a:r>
            <a:endParaRPr lang="tr-TR" dirty="0" smtClean="0"/>
          </a:p>
          <a:p>
            <a:pPr marL="0" indent="0">
              <a:buNone/>
            </a:pPr>
            <a:endParaRPr lang="tr-TR" dirty="0" smtClean="0"/>
          </a:p>
          <a:p>
            <a:pPr marL="0" indent="0">
              <a:buNone/>
            </a:pPr>
            <a:r>
              <a:rPr lang="en-US" dirty="0" smtClean="0"/>
              <a:t>We much regret not being able to meet your order, but we will be in touch with you as soon as our stocks are available.</a:t>
            </a:r>
            <a:endParaRPr lang="tr-TR" dirty="0" smtClean="0"/>
          </a:p>
          <a:p>
            <a:pPr marL="0" indent="0">
              <a:buNone/>
            </a:pPr>
            <a:r>
              <a:rPr lang="en-US" dirty="0" smtClean="0"/>
              <a:t> </a:t>
            </a:r>
            <a:endParaRPr lang="tr-TR" dirty="0" smtClean="0"/>
          </a:p>
          <a:p>
            <a:pPr marL="0" indent="0">
              <a:buNone/>
            </a:pPr>
            <a:r>
              <a:rPr lang="en-US" dirty="0" smtClean="0"/>
              <a:t>Yours sincerely,</a:t>
            </a:r>
            <a:endParaRPr lang="tr-TR" dirty="0" smtClean="0"/>
          </a:p>
          <a:p>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fontScale="90000"/>
          </a:bodyPr>
          <a:lstStyle/>
          <a:p>
            <a:r>
              <a:rPr lang="tr-TR" b="1" u="sng" dirty="0" err="1" smtClean="0"/>
              <a:t>Sevkıyatın</a:t>
            </a:r>
            <a:r>
              <a:rPr lang="tr-TR" b="1" u="sng" dirty="0" smtClean="0"/>
              <a:t> bildirilmesi</a:t>
            </a:r>
            <a:r>
              <a:rPr lang="tr-TR" dirty="0" smtClean="0"/>
              <a:t/>
            </a:r>
            <a:br>
              <a:rPr lang="tr-TR" dirty="0" smtClean="0"/>
            </a:br>
            <a:endParaRPr lang="tr-TR" dirty="0"/>
          </a:p>
        </p:txBody>
      </p:sp>
      <p:sp>
        <p:nvSpPr>
          <p:cNvPr id="3" name="2 İçerik Yer Tutucusu"/>
          <p:cNvSpPr>
            <a:spLocks noGrp="1"/>
          </p:cNvSpPr>
          <p:nvPr>
            <p:ph idx="1"/>
          </p:nvPr>
        </p:nvSpPr>
        <p:spPr>
          <a:xfrm>
            <a:off x="323528" y="836712"/>
            <a:ext cx="8363272" cy="5289451"/>
          </a:xfrm>
        </p:spPr>
        <p:txBody>
          <a:bodyPr>
            <a:normAutofit fontScale="92500"/>
          </a:bodyPr>
          <a:lstStyle/>
          <a:p>
            <a:pPr marL="0" indent="0">
              <a:buNone/>
            </a:pPr>
            <a:r>
              <a:rPr lang="tr-TR" dirty="0" err="1" smtClean="0"/>
              <a:t>Dear</a:t>
            </a:r>
            <a:r>
              <a:rPr lang="tr-TR" dirty="0" smtClean="0"/>
              <a:t>….,</a:t>
            </a:r>
          </a:p>
          <a:p>
            <a:pPr marL="0" indent="0" hangingPunct="0">
              <a:buNone/>
            </a:pPr>
            <a:r>
              <a:rPr lang="tr-TR" dirty="0" err="1" smtClean="0"/>
              <a:t>We</a:t>
            </a:r>
            <a:r>
              <a:rPr lang="tr-TR" dirty="0" smtClean="0"/>
              <a:t> </a:t>
            </a:r>
            <a:r>
              <a:rPr lang="tr-TR" dirty="0" err="1" smtClean="0"/>
              <a:t>wish</a:t>
            </a:r>
            <a:r>
              <a:rPr lang="tr-TR" dirty="0" smtClean="0"/>
              <a:t> </a:t>
            </a:r>
            <a:r>
              <a:rPr lang="tr-TR" dirty="0" err="1" smtClean="0"/>
              <a:t>to</a:t>
            </a:r>
            <a:r>
              <a:rPr lang="tr-TR" dirty="0" smtClean="0"/>
              <a:t> </a:t>
            </a:r>
            <a:r>
              <a:rPr lang="tr-TR" dirty="0" err="1" smtClean="0"/>
              <a:t>inform</a:t>
            </a:r>
            <a:r>
              <a:rPr lang="tr-TR" dirty="0" smtClean="0"/>
              <a:t> </a:t>
            </a:r>
            <a:r>
              <a:rPr lang="tr-TR" dirty="0" err="1" smtClean="0"/>
              <a:t>you</a:t>
            </a:r>
            <a:r>
              <a:rPr lang="tr-TR" dirty="0" smtClean="0"/>
              <a:t> </a:t>
            </a:r>
            <a:r>
              <a:rPr lang="tr-TR" dirty="0" err="1" smtClean="0"/>
              <a:t>that</a:t>
            </a:r>
            <a:r>
              <a:rPr lang="tr-TR" dirty="0" smtClean="0"/>
              <a:t> </a:t>
            </a:r>
            <a:r>
              <a:rPr lang="tr-TR" dirty="0" err="1" smtClean="0"/>
              <a:t>your</a:t>
            </a:r>
            <a:r>
              <a:rPr lang="tr-TR" dirty="0" smtClean="0"/>
              <a:t> </a:t>
            </a:r>
            <a:r>
              <a:rPr lang="tr-TR" dirty="0" err="1" smtClean="0"/>
              <a:t>order</a:t>
            </a:r>
            <a:r>
              <a:rPr lang="tr-TR" dirty="0" smtClean="0"/>
              <a:t> No ..(sipariş numarası) </a:t>
            </a:r>
            <a:r>
              <a:rPr lang="tr-TR" dirty="0" err="1" smtClean="0"/>
              <a:t>dated</a:t>
            </a:r>
            <a:r>
              <a:rPr lang="tr-TR" dirty="0" smtClean="0"/>
              <a:t> (tarih) </a:t>
            </a:r>
            <a:r>
              <a:rPr lang="tr-TR" dirty="0" err="1" smtClean="0"/>
              <a:t>was</a:t>
            </a:r>
            <a:r>
              <a:rPr lang="tr-TR" dirty="0" smtClean="0"/>
              <a:t> </a:t>
            </a:r>
            <a:r>
              <a:rPr lang="tr-TR" dirty="0" err="1" smtClean="0"/>
              <a:t>shipped</a:t>
            </a:r>
            <a:r>
              <a:rPr lang="tr-TR" dirty="0" smtClean="0"/>
              <a:t> </a:t>
            </a:r>
            <a:r>
              <a:rPr lang="tr-TR" dirty="0" err="1" smtClean="0"/>
              <a:t>today</a:t>
            </a:r>
            <a:r>
              <a:rPr lang="tr-TR" dirty="0" smtClean="0"/>
              <a:t>. </a:t>
            </a:r>
          </a:p>
          <a:p>
            <a:pPr marL="0" indent="0">
              <a:buNone/>
            </a:pPr>
            <a:r>
              <a:rPr lang="tr-TR" dirty="0" err="1" smtClean="0"/>
              <a:t>The</a:t>
            </a:r>
            <a:r>
              <a:rPr lang="tr-TR" dirty="0" smtClean="0"/>
              <a:t> </a:t>
            </a:r>
            <a:r>
              <a:rPr lang="tr-TR" dirty="0" err="1" smtClean="0"/>
              <a:t>goods</a:t>
            </a:r>
            <a:r>
              <a:rPr lang="tr-TR" dirty="0" smtClean="0"/>
              <a:t> </a:t>
            </a:r>
            <a:r>
              <a:rPr lang="tr-TR" dirty="0" err="1" smtClean="0"/>
              <a:t>were</a:t>
            </a:r>
            <a:r>
              <a:rPr lang="tr-TR" dirty="0" smtClean="0"/>
              <a:t> </a:t>
            </a:r>
            <a:r>
              <a:rPr lang="tr-TR" dirty="0" err="1" smtClean="0"/>
              <a:t>shipped</a:t>
            </a:r>
            <a:r>
              <a:rPr lang="tr-TR" dirty="0" smtClean="0"/>
              <a:t> </a:t>
            </a:r>
            <a:r>
              <a:rPr lang="tr-TR" dirty="0" err="1" smtClean="0"/>
              <a:t>by</a:t>
            </a:r>
            <a:r>
              <a:rPr lang="tr-TR" dirty="0" smtClean="0"/>
              <a:t> </a:t>
            </a:r>
            <a:r>
              <a:rPr lang="tr-TR" dirty="0" err="1" smtClean="0"/>
              <a:t>truck</a:t>
            </a:r>
            <a:r>
              <a:rPr lang="tr-TR" dirty="0" smtClean="0"/>
              <a:t> </a:t>
            </a:r>
            <a:r>
              <a:rPr lang="tr-TR" dirty="0" err="1" smtClean="0"/>
              <a:t>through</a:t>
            </a:r>
            <a:r>
              <a:rPr lang="tr-TR" dirty="0" smtClean="0"/>
              <a:t>(şirket ismi), fob (fiyat). </a:t>
            </a:r>
          </a:p>
          <a:p>
            <a:pPr marL="0" indent="0" hangingPunct="0">
              <a:buNone/>
            </a:pPr>
            <a:r>
              <a:rPr lang="tr-TR" dirty="0" err="1" smtClean="0"/>
              <a:t>We</a:t>
            </a:r>
            <a:r>
              <a:rPr lang="tr-TR" dirty="0" smtClean="0"/>
              <a:t> </a:t>
            </a:r>
            <a:r>
              <a:rPr lang="tr-TR" dirty="0" err="1" smtClean="0"/>
              <a:t>hope</a:t>
            </a:r>
            <a:r>
              <a:rPr lang="tr-TR" dirty="0" smtClean="0"/>
              <a:t> </a:t>
            </a:r>
            <a:r>
              <a:rPr lang="tr-TR" dirty="0" err="1" smtClean="0"/>
              <a:t>you</a:t>
            </a:r>
            <a:r>
              <a:rPr lang="tr-TR" dirty="0" smtClean="0"/>
              <a:t> </a:t>
            </a:r>
            <a:r>
              <a:rPr lang="tr-TR" dirty="0" err="1" smtClean="0"/>
              <a:t>will</a:t>
            </a:r>
            <a:r>
              <a:rPr lang="tr-TR" dirty="0" smtClean="0"/>
              <a:t> </a:t>
            </a:r>
            <a:r>
              <a:rPr lang="tr-TR" dirty="0" err="1" smtClean="0"/>
              <a:t>find</a:t>
            </a:r>
            <a:r>
              <a:rPr lang="tr-TR" dirty="0" smtClean="0"/>
              <a:t> </a:t>
            </a:r>
            <a:r>
              <a:rPr lang="tr-TR" dirty="0" err="1" smtClean="0"/>
              <a:t>this</a:t>
            </a:r>
            <a:r>
              <a:rPr lang="tr-TR" dirty="0" smtClean="0"/>
              <a:t> </a:t>
            </a:r>
            <a:r>
              <a:rPr lang="tr-TR" dirty="0" err="1" smtClean="0"/>
              <a:t>shipment</a:t>
            </a:r>
            <a:r>
              <a:rPr lang="tr-TR" dirty="0" smtClean="0"/>
              <a:t> </a:t>
            </a:r>
            <a:r>
              <a:rPr lang="tr-TR" dirty="0" err="1" smtClean="0"/>
              <a:t>satisfactory</a:t>
            </a:r>
            <a:r>
              <a:rPr lang="tr-TR" dirty="0" smtClean="0"/>
              <a:t> </a:t>
            </a:r>
            <a:r>
              <a:rPr lang="tr-TR" dirty="0" err="1" smtClean="0"/>
              <a:t>and</a:t>
            </a:r>
            <a:r>
              <a:rPr lang="tr-TR" dirty="0" smtClean="0"/>
              <a:t> </a:t>
            </a:r>
            <a:r>
              <a:rPr lang="tr-TR" dirty="0" err="1" smtClean="0"/>
              <a:t>we</a:t>
            </a:r>
            <a:r>
              <a:rPr lang="tr-TR" dirty="0" smtClean="0"/>
              <a:t> </a:t>
            </a:r>
            <a:r>
              <a:rPr lang="tr-TR" dirty="0" err="1" smtClean="0"/>
              <a:t>look</a:t>
            </a:r>
            <a:r>
              <a:rPr lang="tr-TR" dirty="0" smtClean="0"/>
              <a:t> </a:t>
            </a:r>
            <a:r>
              <a:rPr lang="tr-TR" dirty="0" err="1" smtClean="0"/>
              <a:t>forward</a:t>
            </a:r>
            <a:r>
              <a:rPr lang="tr-TR" dirty="0" smtClean="0"/>
              <a:t> </a:t>
            </a:r>
            <a:r>
              <a:rPr lang="tr-TR" dirty="0" err="1" smtClean="0"/>
              <a:t>to</a:t>
            </a:r>
            <a:r>
              <a:rPr lang="tr-TR" dirty="0" smtClean="0"/>
              <a:t> </a:t>
            </a:r>
            <a:r>
              <a:rPr lang="tr-TR" dirty="0" err="1" smtClean="0"/>
              <a:t>receiving</a:t>
            </a:r>
            <a:r>
              <a:rPr lang="tr-TR" dirty="0" smtClean="0"/>
              <a:t> </a:t>
            </a:r>
            <a:r>
              <a:rPr lang="tr-TR" dirty="0" err="1" smtClean="0"/>
              <a:t>your</a:t>
            </a:r>
            <a:r>
              <a:rPr lang="tr-TR" dirty="0" smtClean="0"/>
              <a:t> </a:t>
            </a:r>
            <a:r>
              <a:rPr lang="tr-TR" dirty="0" err="1" smtClean="0"/>
              <a:t>additional</a:t>
            </a:r>
            <a:r>
              <a:rPr lang="tr-TR" dirty="0" smtClean="0"/>
              <a:t> </a:t>
            </a:r>
            <a:r>
              <a:rPr lang="tr-TR" dirty="0" err="1" smtClean="0"/>
              <a:t>orders</a:t>
            </a:r>
            <a:r>
              <a:rPr lang="tr-TR" dirty="0" smtClean="0"/>
              <a:t>.</a:t>
            </a:r>
          </a:p>
          <a:p>
            <a:pPr marL="0" indent="0">
              <a:buNone/>
            </a:pPr>
            <a:endParaRPr lang="tr-TR" dirty="0" smtClean="0"/>
          </a:p>
          <a:p>
            <a:pPr marL="0" indent="0">
              <a:buNone/>
            </a:pPr>
            <a:r>
              <a:rPr lang="tr-TR" dirty="0" err="1" smtClean="0"/>
              <a:t>Yours</a:t>
            </a:r>
            <a:r>
              <a:rPr lang="tr-TR" dirty="0" smtClean="0"/>
              <a:t> </a:t>
            </a:r>
            <a:r>
              <a:rPr lang="tr-TR" dirty="0" err="1" smtClean="0"/>
              <a:t>sincerely</a:t>
            </a:r>
            <a:r>
              <a:rPr lang="tr-TR" dirty="0" smtClean="0"/>
              <a:t>,</a:t>
            </a:r>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08912" cy="836712"/>
          </a:xfrm>
        </p:spPr>
        <p:txBody>
          <a:bodyPr/>
          <a:lstStyle/>
          <a:p>
            <a:r>
              <a:rPr lang="tr-TR" dirty="0" smtClean="0"/>
              <a:t>ÇEŞİTLİ CÜMLE KALIPLARI</a:t>
            </a:r>
            <a:endParaRPr lang="tr-TR" dirty="0"/>
          </a:p>
        </p:txBody>
      </p:sp>
      <p:sp>
        <p:nvSpPr>
          <p:cNvPr id="3" name="2 İçerik Yer Tutucusu"/>
          <p:cNvSpPr>
            <a:spLocks noGrp="1"/>
          </p:cNvSpPr>
          <p:nvPr>
            <p:ph idx="1"/>
          </p:nvPr>
        </p:nvSpPr>
        <p:spPr>
          <a:xfrm>
            <a:off x="323528" y="908720"/>
            <a:ext cx="8424936" cy="5544616"/>
          </a:xfrm>
        </p:spPr>
        <p:txBody>
          <a:bodyPr>
            <a:normAutofit/>
          </a:bodyPr>
          <a:lstStyle/>
          <a:p>
            <a:r>
              <a:rPr lang="tr-TR" b="1" u="sng" dirty="0" smtClean="0"/>
              <a:t>BİLGİ İSTEĞİNE KARŞILIK TEKLİFTE BULUNMA</a:t>
            </a:r>
            <a:endParaRPr lang="tr-TR" dirty="0" smtClean="0"/>
          </a:p>
          <a:p>
            <a:pPr>
              <a:buNone/>
            </a:pPr>
            <a:endParaRPr lang="tr-TR" dirty="0" smtClean="0"/>
          </a:p>
          <a:p>
            <a:r>
              <a:rPr lang="tr-TR" b="1" dirty="0" smtClean="0"/>
              <a:t>Size aşağıdaki teklifi yapmak istiyoruz.</a:t>
            </a:r>
            <a:endParaRPr lang="tr-TR" dirty="0" smtClean="0"/>
          </a:p>
          <a:p>
            <a:r>
              <a:rPr lang="tr-TR" dirty="0" err="1" smtClean="0"/>
              <a:t>We</a:t>
            </a:r>
            <a:r>
              <a:rPr lang="tr-TR" dirty="0" smtClean="0"/>
              <a:t> </a:t>
            </a:r>
            <a:r>
              <a:rPr lang="tr-TR" dirty="0" err="1" smtClean="0"/>
              <a:t>would</a:t>
            </a:r>
            <a:r>
              <a:rPr lang="tr-TR" dirty="0" smtClean="0"/>
              <a:t> </a:t>
            </a:r>
            <a:r>
              <a:rPr lang="tr-TR" dirty="0" err="1" smtClean="0"/>
              <a:t>like</a:t>
            </a:r>
            <a:r>
              <a:rPr lang="tr-TR" dirty="0" smtClean="0"/>
              <a:t> </a:t>
            </a:r>
            <a:r>
              <a:rPr lang="tr-TR" dirty="0" err="1" smtClean="0"/>
              <a:t>to</a:t>
            </a:r>
            <a:r>
              <a:rPr lang="tr-TR" dirty="0" smtClean="0"/>
              <a:t> </a:t>
            </a:r>
            <a:r>
              <a:rPr lang="tr-TR" dirty="0" err="1" smtClean="0"/>
              <a:t>make</a:t>
            </a:r>
            <a:r>
              <a:rPr lang="tr-TR" dirty="0" smtClean="0"/>
              <a:t> </a:t>
            </a:r>
            <a:r>
              <a:rPr lang="tr-TR" dirty="0" err="1" smtClean="0"/>
              <a:t>you</a:t>
            </a:r>
            <a:r>
              <a:rPr lang="tr-TR" dirty="0" smtClean="0"/>
              <a:t> </a:t>
            </a:r>
            <a:r>
              <a:rPr lang="tr-TR" dirty="0" err="1" smtClean="0"/>
              <a:t>the</a:t>
            </a:r>
            <a:r>
              <a:rPr lang="tr-TR" dirty="0" smtClean="0"/>
              <a:t> </a:t>
            </a:r>
            <a:r>
              <a:rPr lang="tr-TR" dirty="0" err="1" smtClean="0"/>
              <a:t>following</a:t>
            </a:r>
            <a:r>
              <a:rPr lang="tr-TR" dirty="0" smtClean="0"/>
              <a:t> </a:t>
            </a:r>
            <a:r>
              <a:rPr lang="tr-TR" dirty="0" err="1" smtClean="0"/>
              <a:t>offer</a:t>
            </a:r>
            <a:r>
              <a:rPr lang="tr-TR" dirty="0" smtClean="0"/>
              <a:t>.</a:t>
            </a:r>
          </a:p>
          <a:p>
            <a:pPr>
              <a:buNone/>
            </a:pPr>
            <a:r>
              <a:rPr lang="tr-TR" dirty="0" smtClean="0"/>
              <a:t> </a:t>
            </a:r>
          </a:p>
          <a:p>
            <a:pPr hangingPunct="0"/>
            <a:r>
              <a:rPr lang="tr-TR" b="1" dirty="0" smtClean="0"/>
              <a:t>Bilgi isteyen mektubunuza teşekkür eder, size aşağıdaki teklifi yapmak isteriz. </a:t>
            </a:r>
            <a:endParaRPr lang="tr-TR" dirty="0" smtClean="0"/>
          </a:p>
          <a:p>
            <a:pPr hangingPunct="0"/>
            <a:r>
              <a:rPr lang="tr-TR" dirty="0" err="1" smtClean="0"/>
              <a:t>We</a:t>
            </a:r>
            <a:r>
              <a:rPr lang="tr-TR" dirty="0" smtClean="0"/>
              <a:t> </a:t>
            </a:r>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your</a:t>
            </a:r>
            <a:r>
              <a:rPr lang="tr-TR" dirty="0" smtClean="0"/>
              <a:t> </a:t>
            </a:r>
            <a:r>
              <a:rPr lang="tr-TR" dirty="0" err="1" smtClean="0"/>
              <a:t>inquiry</a:t>
            </a:r>
            <a:r>
              <a:rPr lang="tr-TR" dirty="0" smtClean="0"/>
              <a:t> </a:t>
            </a:r>
            <a:r>
              <a:rPr lang="tr-TR" dirty="0" err="1" smtClean="0"/>
              <a:t>and</a:t>
            </a:r>
            <a:r>
              <a:rPr lang="tr-TR" dirty="0" smtClean="0"/>
              <a:t> </a:t>
            </a:r>
            <a:r>
              <a:rPr lang="tr-TR" dirty="0" err="1" smtClean="0"/>
              <a:t>would</a:t>
            </a:r>
            <a:r>
              <a:rPr lang="tr-TR" dirty="0" smtClean="0"/>
              <a:t> </a:t>
            </a:r>
            <a:r>
              <a:rPr lang="tr-TR" dirty="0" err="1" smtClean="0"/>
              <a:t>like</a:t>
            </a:r>
            <a:r>
              <a:rPr lang="tr-TR" dirty="0" smtClean="0"/>
              <a:t> </a:t>
            </a:r>
            <a:r>
              <a:rPr lang="tr-TR" dirty="0" err="1" smtClean="0"/>
              <a:t>to</a:t>
            </a:r>
            <a:r>
              <a:rPr lang="tr-TR" dirty="0" smtClean="0"/>
              <a:t> </a:t>
            </a:r>
            <a:r>
              <a:rPr lang="tr-TR" dirty="0" err="1" smtClean="0"/>
              <a:t>make</a:t>
            </a:r>
            <a:r>
              <a:rPr lang="tr-TR" dirty="0" smtClean="0"/>
              <a:t> </a:t>
            </a:r>
            <a:r>
              <a:rPr lang="tr-TR" dirty="0" err="1" smtClean="0"/>
              <a:t>you</a:t>
            </a:r>
            <a:r>
              <a:rPr lang="tr-TR" dirty="0" smtClean="0"/>
              <a:t> </a:t>
            </a:r>
            <a:r>
              <a:rPr lang="tr-TR" dirty="0" err="1" smtClean="0"/>
              <a:t>the</a:t>
            </a:r>
            <a:r>
              <a:rPr lang="tr-TR" dirty="0" smtClean="0"/>
              <a:t> </a:t>
            </a:r>
            <a:r>
              <a:rPr lang="tr-TR" dirty="0" err="1" smtClean="0"/>
              <a:t>following</a:t>
            </a:r>
            <a:r>
              <a:rPr lang="tr-TR" dirty="0" smtClean="0"/>
              <a:t> </a:t>
            </a:r>
            <a:r>
              <a:rPr lang="tr-TR" dirty="0" err="1" smtClean="0"/>
              <a:t>offer</a:t>
            </a:r>
            <a:r>
              <a:rPr lang="tr-TR" dirty="0" smtClean="0"/>
              <a:t>.</a:t>
            </a:r>
          </a:p>
          <a:p>
            <a:endParaRPr lang="tr-T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b="1" u="sng" dirty="0" smtClean="0"/>
              <a:t>FİYAT BİLDİRME</a:t>
            </a:r>
            <a:r>
              <a:rPr lang="tr-TR" dirty="0" smtClean="0"/>
              <a:t/>
            </a:r>
            <a:br>
              <a:rPr lang="tr-TR" dirty="0" smtClean="0"/>
            </a:br>
            <a:endParaRPr lang="tr-TR" dirty="0"/>
          </a:p>
        </p:txBody>
      </p:sp>
      <p:sp>
        <p:nvSpPr>
          <p:cNvPr id="3" name="2 İçerik Yer Tutucusu"/>
          <p:cNvSpPr>
            <a:spLocks noGrp="1"/>
          </p:cNvSpPr>
          <p:nvPr>
            <p:ph idx="1"/>
          </p:nvPr>
        </p:nvSpPr>
        <p:spPr>
          <a:xfrm>
            <a:off x="395536" y="692696"/>
            <a:ext cx="8496944" cy="5832648"/>
          </a:xfrm>
        </p:spPr>
        <p:txBody>
          <a:bodyPr>
            <a:normAutofit fontScale="77500" lnSpcReduction="20000"/>
          </a:bodyPr>
          <a:lstStyle/>
          <a:p>
            <a:r>
              <a:rPr lang="tr-TR" b="1" dirty="0" smtClean="0"/>
              <a:t>Fiyatlarımızın tümü ilişikteki fiyat listesinde belirtilmiştir.</a:t>
            </a:r>
            <a:r>
              <a:rPr lang="tr-TR" dirty="0" smtClean="0"/>
              <a:t> </a:t>
            </a:r>
          </a:p>
          <a:p>
            <a:r>
              <a:rPr lang="tr-TR" dirty="0" err="1" smtClean="0"/>
              <a:t>Our</a:t>
            </a:r>
            <a:r>
              <a:rPr lang="tr-TR" dirty="0" smtClean="0"/>
              <a:t> </a:t>
            </a:r>
            <a:r>
              <a:rPr lang="tr-TR" dirty="0" err="1" smtClean="0"/>
              <a:t>prices</a:t>
            </a:r>
            <a:r>
              <a:rPr lang="tr-TR" dirty="0" smtClean="0"/>
              <a:t> </a:t>
            </a:r>
            <a:r>
              <a:rPr lang="tr-TR" dirty="0" err="1" smtClean="0"/>
              <a:t>are</a:t>
            </a:r>
            <a:r>
              <a:rPr lang="tr-TR" dirty="0" smtClean="0"/>
              <a:t> </a:t>
            </a:r>
            <a:r>
              <a:rPr lang="tr-TR" dirty="0" err="1" smtClean="0"/>
              <a:t>all</a:t>
            </a:r>
            <a:r>
              <a:rPr lang="tr-TR" dirty="0" smtClean="0"/>
              <a:t> </a:t>
            </a:r>
            <a:r>
              <a:rPr lang="tr-TR" dirty="0" err="1" smtClean="0"/>
              <a:t>quoted</a:t>
            </a:r>
            <a:r>
              <a:rPr lang="tr-TR" dirty="0" smtClean="0"/>
              <a:t> in </a:t>
            </a:r>
            <a:r>
              <a:rPr lang="tr-TR" dirty="0" err="1" smtClean="0"/>
              <a:t>the</a:t>
            </a:r>
            <a:r>
              <a:rPr lang="tr-TR" dirty="0" smtClean="0"/>
              <a:t> </a:t>
            </a:r>
            <a:r>
              <a:rPr lang="tr-TR" dirty="0" err="1" smtClean="0"/>
              <a:t>enclosed</a:t>
            </a:r>
            <a:r>
              <a:rPr lang="tr-TR" dirty="0" smtClean="0"/>
              <a:t> </a:t>
            </a:r>
            <a:r>
              <a:rPr lang="tr-TR" dirty="0" err="1" smtClean="0"/>
              <a:t>price</a:t>
            </a:r>
            <a:r>
              <a:rPr lang="tr-TR" dirty="0" smtClean="0"/>
              <a:t> </a:t>
            </a:r>
            <a:r>
              <a:rPr lang="tr-TR" dirty="0" err="1" smtClean="0"/>
              <a:t>list</a:t>
            </a:r>
            <a:r>
              <a:rPr lang="tr-TR" dirty="0" smtClean="0"/>
              <a:t>. </a:t>
            </a:r>
          </a:p>
          <a:p>
            <a:pPr>
              <a:buNone/>
            </a:pPr>
            <a:endParaRPr lang="tr-TR" dirty="0" smtClean="0"/>
          </a:p>
          <a:p>
            <a:pPr hangingPunct="0"/>
            <a:r>
              <a:rPr lang="tr-TR" b="1" dirty="0" smtClean="0"/>
              <a:t>…... tarihli bilgi isteyen mektubunuza cevap olarak aşağıdaki fiyatları</a:t>
            </a:r>
            <a:r>
              <a:rPr lang="tr-TR" dirty="0" smtClean="0"/>
              <a:t> </a:t>
            </a:r>
            <a:r>
              <a:rPr lang="tr-TR" b="1" dirty="0" smtClean="0"/>
              <a:t>veriyoruz </a:t>
            </a:r>
          </a:p>
          <a:p>
            <a:pPr hangingPunct="0"/>
            <a:r>
              <a:rPr lang="tr-TR" dirty="0" err="1" smtClean="0"/>
              <a:t>In</a:t>
            </a:r>
            <a:r>
              <a:rPr lang="tr-TR" dirty="0" smtClean="0"/>
              <a:t> </a:t>
            </a:r>
            <a:r>
              <a:rPr lang="tr-TR" dirty="0" err="1" smtClean="0"/>
              <a:t>reply</a:t>
            </a:r>
            <a:r>
              <a:rPr lang="tr-TR" dirty="0" smtClean="0"/>
              <a:t> </a:t>
            </a:r>
            <a:r>
              <a:rPr lang="tr-TR" dirty="0" err="1" smtClean="0"/>
              <a:t>to</a:t>
            </a:r>
            <a:r>
              <a:rPr lang="tr-TR" dirty="0" smtClean="0"/>
              <a:t> </a:t>
            </a:r>
            <a:r>
              <a:rPr lang="tr-TR" dirty="0" err="1" smtClean="0"/>
              <a:t>your</a:t>
            </a:r>
            <a:r>
              <a:rPr lang="tr-TR" dirty="0" smtClean="0"/>
              <a:t> </a:t>
            </a:r>
            <a:r>
              <a:rPr lang="tr-TR" dirty="0" err="1" smtClean="0"/>
              <a:t>inquiry</a:t>
            </a:r>
            <a:r>
              <a:rPr lang="tr-TR" dirty="0" smtClean="0"/>
              <a:t> of.... , </a:t>
            </a:r>
            <a:r>
              <a:rPr lang="tr-TR" dirty="0" err="1" smtClean="0"/>
              <a:t>we</a:t>
            </a:r>
            <a:r>
              <a:rPr lang="tr-TR" dirty="0" smtClean="0"/>
              <a:t> </a:t>
            </a:r>
            <a:r>
              <a:rPr lang="tr-TR" dirty="0" err="1" smtClean="0"/>
              <a:t>quote</a:t>
            </a:r>
            <a:r>
              <a:rPr lang="tr-TR" dirty="0" smtClean="0"/>
              <a:t> </a:t>
            </a:r>
            <a:r>
              <a:rPr lang="tr-TR" dirty="0" err="1" smtClean="0"/>
              <a:t>the</a:t>
            </a:r>
            <a:r>
              <a:rPr lang="tr-TR" dirty="0" smtClean="0"/>
              <a:t> </a:t>
            </a:r>
            <a:r>
              <a:rPr lang="tr-TR" dirty="0" err="1" smtClean="0"/>
              <a:t>following</a:t>
            </a:r>
            <a:r>
              <a:rPr lang="tr-TR" dirty="0" smtClean="0"/>
              <a:t> </a:t>
            </a:r>
            <a:r>
              <a:rPr lang="tr-TR" dirty="0" err="1" smtClean="0"/>
              <a:t>prices</a:t>
            </a:r>
            <a:r>
              <a:rPr lang="tr-TR" dirty="0" smtClean="0"/>
              <a:t>.</a:t>
            </a:r>
          </a:p>
          <a:p>
            <a:pPr>
              <a:buNone/>
            </a:pPr>
            <a:endParaRPr lang="tr-TR" dirty="0" smtClean="0"/>
          </a:p>
          <a:p>
            <a:r>
              <a:rPr lang="tr-TR" b="1" dirty="0" smtClean="0"/>
              <a:t>Fiyatlarımıza ambalajlama dâhildir. (dâhil değildir.)</a:t>
            </a:r>
            <a:endParaRPr lang="tr-TR" dirty="0" smtClean="0"/>
          </a:p>
          <a:p>
            <a:r>
              <a:rPr lang="tr-TR" dirty="0" err="1" smtClean="0"/>
              <a:t>Our</a:t>
            </a:r>
            <a:r>
              <a:rPr lang="tr-TR" dirty="0" smtClean="0"/>
              <a:t> </a:t>
            </a:r>
            <a:r>
              <a:rPr lang="tr-TR" dirty="0" err="1" smtClean="0"/>
              <a:t>prices</a:t>
            </a:r>
            <a:r>
              <a:rPr lang="tr-TR" dirty="0" smtClean="0"/>
              <a:t> (do not) </a:t>
            </a:r>
            <a:r>
              <a:rPr lang="tr-TR" dirty="0" err="1" smtClean="0"/>
              <a:t>include</a:t>
            </a:r>
            <a:r>
              <a:rPr lang="tr-TR" dirty="0" smtClean="0"/>
              <a:t> </a:t>
            </a:r>
            <a:r>
              <a:rPr lang="tr-TR" dirty="0" err="1" smtClean="0"/>
              <a:t>packing</a:t>
            </a:r>
            <a:r>
              <a:rPr lang="tr-TR" dirty="0" smtClean="0"/>
              <a:t>.</a:t>
            </a:r>
          </a:p>
          <a:p>
            <a:pPr>
              <a:buNone/>
            </a:pPr>
            <a:endParaRPr lang="tr-TR" dirty="0" smtClean="0"/>
          </a:p>
          <a:p>
            <a:r>
              <a:rPr lang="tr-TR" b="1" dirty="0" smtClean="0"/>
              <a:t>Fiyatlarımıza sigorta dâhildir. (dâhil değildir.)</a:t>
            </a:r>
            <a:r>
              <a:rPr lang="tr-TR" dirty="0" smtClean="0"/>
              <a:t> </a:t>
            </a:r>
          </a:p>
          <a:p>
            <a:r>
              <a:rPr lang="tr-TR" dirty="0" err="1" smtClean="0"/>
              <a:t>Our</a:t>
            </a:r>
            <a:r>
              <a:rPr lang="tr-TR" dirty="0" smtClean="0"/>
              <a:t> </a:t>
            </a:r>
            <a:r>
              <a:rPr lang="tr-TR" dirty="0" err="1" smtClean="0"/>
              <a:t>prices</a:t>
            </a:r>
            <a:r>
              <a:rPr lang="tr-TR" dirty="0" smtClean="0"/>
              <a:t> (do not) </a:t>
            </a:r>
            <a:r>
              <a:rPr lang="tr-TR" dirty="0" err="1" smtClean="0"/>
              <a:t>include</a:t>
            </a:r>
            <a:r>
              <a:rPr lang="tr-TR" dirty="0" smtClean="0"/>
              <a:t> </a:t>
            </a:r>
            <a:r>
              <a:rPr lang="tr-TR" dirty="0" err="1" smtClean="0"/>
              <a:t>insurance</a:t>
            </a:r>
            <a:r>
              <a:rPr lang="tr-TR" dirty="0" smtClean="0"/>
              <a:t>.</a:t>
            </a:r>
          </a:p>
          <a:p>
            <a:pPr>
              <a:buNone/>
            </a:pPr>
            <a:endParaRPr lang="tr-TR" dirty="0" smtClean="0"/>
          </a:p>
          <a:p>
            <a:r>
              <a:rPr lang="tr-TR" b="1" dirty="0" smtClean="0"/>
              <a:t>Fiyatlarımıza ambalajlama, sigorta ve navlun dâhildir.</a:t>
            </a:r>
            <a:endParaRPr lang="tr-TR" dirty="0" smtClean="0"/>
          </a:p>
          <a:p>
            <a:r>
              <a:rPr lang="tr-TR" dirty="0" err="1" smtClean="0"/>
              <a:t>Our</a:t>
            </a:r>
            <a:r>
              <a:rPr lang="tr-TR" dirty="0" smtClean="0"/>
              <a:t> </a:t>
            </a:r>
            <a:r>
              <a:rPr lang="tr-TR" dirty="0" err="1" smtClean="0"/>
              <a:t>prices</a:t>
            </a:r>
            <a:r>
              <a:rPr lang="tr-TR" dirty="0" smtClean="0"/>
              <a:t> </a:t>
            </a:r>
            <a:r>
              <a:rPr lang="tr-TR" dirty="0" err="1" smtClean="0"/>
              <a:t>include</a:t>
            </a:r>
            <a:r>
              <a:rPr lang="tr-TR" dirty="0" smtClean="0"/>
              <a:t> </a:t>
            </a:r>
            <a:r>
              <a:rPr lang="tr-TR" dirty="0" err="1" smtClean="0"/>
              <a:t>packing</a:t>
            </a:r>
            <a:r>
              <a:rPr lang="tr-TR" dirty="0" smtClean="0"/>
              <a:t>, </a:t>
            </a:r>
            <a:r>
              <a:rPr lang="tr-TR" dirty="0" err="1" smtClean="0"/>
              <a:t>insurance</a:t>
            </a:r>
            <a:r>
              <a:rPr lang="tr-TR" dirty="0" smtClean="0"/>
              <a:t> </a:t>
            </a:r>
            <a:r>
              <a:rPr lang="tr-TR" dirty="0" err="1" smtClean="0"/>
              <a:t>and</a:t>
            </a:r>
            <a:r>
              <a:rPr lang="tr-TR" dirty="0" smtClean="0"/>
              <a:t> </a:t>
            </a:r>
            <a:r>
              <a:rPr lang="tr-TR" dirty="0" err="1" smtClean="0"/>
              <a:t>freight</a:t>
            </a:r>
            <a:r>
              <a:rPr lang="tr-TR" dirty="0" smtClean="0"/>
              <a:t>.</a:t>
            </a:r>
          </a:p>
          <a:p>
            <a:endParaRPr lang="tr-T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562074"/>
          </a:xfrm>
        </p:spPr>
        <p:txBody>
          <a:bodyPr>
            <a:normAutofit fontScale="90000"/>
          </a:bodyPr>
          <a:lstStyle/>
          <a:p>
            <a:r>
              <a:rPr lang="tr-TR" b="1" u="sng" dirty="0" smtClean="0"/>
              <a:t>FİYAT BİLDİRME</a:t>
            </a:r>
            <a:endParaRPr lang="tr-TR" b="1" u="sng" dirty="0"/>
          </a:p>
        </p:txBody>
      </p:sp>
      <p:sp>
        <p:nvSpPr>
          <p:cNvPr id="3" name="2 İçerik Yer Tutucusu"/>
          <p:cNvSpPr>
            <a:spLocks noGrp="1"/>
          </p:cNvSpPr>
          <p:nvPr>
            <p:ph idx="1"/>
          </p:nvPr>
        </p:nvSpPr>
        <p:spPr>
          <a:xfrm>
            <a:off x="251520" y="764704"/>
            <a:ext cx="8568952" cy="5544616"/>
          </a:xfrm>
        </p:spPr>
        <p:txBody>
          <a:bodyPr>
            <a:normAutofit fontScale="25000" lnSpcReduction="20000"/>
          </a:bodyPr>
          <a:lstStyle/>
          <a:p>
            <a:r>
              <a:rPr lang="tr-TR" sz="6200" b="1" dirty="0" smtClean="0"/>
              <a:t>Fiyatlarımız aşağıdadır:</a:t>
            </a:r>
            <a:r>
              <a:rPr lang="tr-TR" sz="6200" dirty="0" smtClean="0"/>
              <a:t> </a:t>
            </a:r>
          </a:p>
          <a:p>
            <a:r>
              <a:rPr lang="tr-TR" sz="6200" dirty="0" err="1" smtClean="0"/>
              <a:t>Our</a:t>
            </a:r>
            <a:r>
              <a:rPr lang="tr-TR" sz="6200" dirty="0" smtClean="0"/>
              <a:t> </a:t>
            </a:r>
            <a:r>
              <a:rPr lang="tr-TR" sz="6200" dirty="0" err="1" smtClean="0"/>
              <a:t>prices</a:t>
            </a:r>
            <a:r>
              <a:rPr lang="tr-TR" sz="6200" dirty="0" smtClean="0"/>
              <a:t> </a:t>
            </a:r>
            <a:r>
              <a:rPr lang="tr-TR" sz="6200" dirty="0" err="1" smtClean="0"/>
              <a:t>are</a:t>
            </a:r>
            <a:r>
              <a:rPr lang="tr-TR" sz="6200" dirty="0" smtClean="0"/>
              <a:t> as </a:t>
            </a:r>
            <a:r>
              <a:rPr lang="tr-TR" sz="6200" dirty="0" err="1" smtClean="0"/>
              <a:t>follows</a:t>
            </a:r>
            <a:r>
              <a:rPr lang="tr-TR" sz="6200" dirty="0" smtClean="0"/>
              <a:t>:</a:t>
            </a:r>
          </a:p>
          <a:p>
            <a:pPr>
              <a:buNone/>
            </a:pPr>
            <a:r>
              <a:rPr lang="tr-TR" sz="6200" dirty="0" smtClean="0"/>
              <a:t> </a:t>
            </a:r>
          </a:p>
          <a:p>
            <a:r>
              <a:rPr lang="tr-TR" sz="6200" b="1" dirty="0" smtClean="0"/>
              <a:t>Fabrikadan teslim (fiyatı)</a:t>
            </a:r>
            <a:endParaRPr lang="tr-TR" sz="6200" dirty="0" smtClean="0"/>
          </a:p>
          <a:p>
            <a:r>
              <a:rPr lang="tr-TR" sz="6200" dirty="0" err="1" smtClean="0"/>
              <a:t>from</a:t>
            </a:r>
            <a:r>
              <a:rPr lang="tr-TR" sz="6200" dirty="0" smtClean="0"/>
              <a:t> </a:t>
            </a:r>
            <a:r>
              <a:rPr lang="tr-TR" sz="6200" dirty="0" err="1" smtClean="0"/>
              <a:t>factory</a:t>
            </a:r>
            <a:r>
              <a:rPr lang="tr-TR" sz="6200" dirty="0" smtClean="0"/>
              <a:t>, </a:t>
            </a:r>
            <a:r>
              <a:rPr lang="tr-TR" sz="6200" dirty="0" err="1" smtClean="0"/>
              <a:t>ex­factory</a:t>
            </a:r>
            <a:r>
              <a:rPr lang="tr-TR" sz="6200" dirty="0" smtClean="0"/>
              <a:t>, </a:t>
            </a:r>
            <a:r>
              <a:rPr lang="tr-TR" sz="6200" dirty="0" err="1" smtClean="0"/>
              <a:t>ex­works</a:t>
            </a:r>
            <a:r>
              <a:rPr lang="tr-TR" sz="6200" dirty="0" smtClean="0"/>
              <a:t>, </a:t>
            </a:r>
            <a:r>
              <a:rPr lang="tr-TR" sz="6200" dirty="0" err="1" smtClean="0"/>
              <a:t>ex­mill</a:t>
            </a:r>
            <a:endParaRPr lang="tr-TR" sz="6200" dirty="0" smtClean="0"/>
          </a:p>
          <a:p>
            <a:pPr>
              <a:buNone/>
            </a:pPr>
            <a:endParaRPr lang="tr-TR" sz="6200" dirty="0" smtClean="0"/>
          </a:p>
          <a:p>
            <a:r>
              <a:rPr lang="tr-TR" sz="6200" b="1" dirty="0" smtClean="0"/>
              <a:t>Fabrika teslimi ambalajlama dâhil</a:t>
            </a:r>
            <a:endParaRPr lang="tr-TR" sz="6200" dirty="0" smtClean="0"/>
          </a:p>
          <a:p>
            <a:r>
              <a:rPr lang="tr-TR" sz="6200" dirty="0" err="1" smtClean="0"/>
              <a:t>from</a:t>
            </a:r>
            <a:r>
              <a:rPr lang="tr-TR" sz="6200" dirty="0" smtClean="0"/>
              <a:t> </a:t>
            </a:r>
            <a:r>
              <a:rPr lang="tr-TR" sz="6200" dirty="0" err="1" smtClean="0"/>
              <a:t>factory</a:t>
            </a:r>
            <a:r>
              <a:rPr lang="tr-TR" sz="6200" dirty="0" smtClean="0"/>
              <a:t> </a:t>
            </a:r>
            <a:r>
              <a:rPr lang="tr-TR" sz="6200" dirty="0" err="1" smtClean="0"/>
              <a:t>inclusive</a:t>
            </a:r>
            <a:r>
              <a:rPr lang="tr-TR" sz="6200" dirty="0" smtClean="0"/>
              <a:t> </a:t>
            </a:r>
            <a:r>
              <a:rPr lang="tr-TR" sz="6200" dirty="0" err="1" smtClean="0"/>
              <a:t>packing</a:t>
            </a:r>
            <a:r>
              <a:rPr lang="tr-TR" sz="6200" dirty="0" smtClean="0"/>
              <a:t> (</a:t>
            </a:r>
            <a:r>
              <a:rPr lang="tr-TR" sz="6200" dirty="0" err="1" smtClean="0"/>
              <a:t>container</a:t>
            </a:r>
            <a:r>
              <a:rPr lang="tr-TR" sz="6200" dirty="0" smtClean="0"/>
              <a:t>, </a:t>
            </a:r>
            <a:r>
              <a:rPr lang="tr-TR" sz="6200" dirty="0" err="1" smtClean="0"/>
              <a:t>sea­worthy</a:t>
            </a:r>
            <a:r>
              <a:rPr lang="tr-TR" sz="6200" dirty="0" smtClean="0"/>
              <a:t>, </a:t>
            </a:r>
            <a:r>
              <a:rPr lang="tr-TR" sz="6200" dirty="0" err="1" smtClean="0"/>
              <a:t>etc</a:t>
            </a:r>
            <a:r>
              <a:rPr lang="tr-TR" sz="6200" dirty="0" smtClean="0"/>
              <a:t>.)</a:t>
            </a:r>
          </a:p>
          <a:p>
            <a:pPr>
              <a:buNone/>
            </a:pPr>
            <a:endParaRPr lang="tr-TR" sz="6200" dirty="0" smtClean="0"/>
          </a:p>
          <a:p>
            <a:r>
              <a:rPr lang="tr-TR" sz="6200" b="1" dirty="0" smtClean="0"/>
              <a:t>Vagonda teslim </a:t>
            </a:r>
            <a:endParaRPr lang="tr-TR" sz="6200" dirty="0" smtClean="0"/>
          </a:p>
          <a:p>
            <a:r>
              <a:rPr lang="tr-TR" sz="6200" dirty="0" smtClean="0"/>
              <a:t>f.o.r. (</a:t>
            </a:r>
            <a:r>
              <a:rPr lang="tr-TR" sz="6200" dirty="0" err="1" smtClean="0"/>
              <a:t>free</a:t>
            </a:r>
            <a:r>
              <a:rPr lang="tr-TR" sz="6200" dirty="0" smtClean="0"/>
              <a:t> on </a:t>
            </a:r>
            <a:r>
              <a:rPr lang="tr-TR" sz="6200" dirty="0" err="1" smtClean="0"/>
              <a:t>rails</a:t>
            </a:r>
            <a:r>
              <a:rPr lang="tr-TR" sz="6200" dirty="0" smtClean="0"/>
              <a:t>)</a:t>
            </a:r>
          </a:p>
          <a:p>
            <a:pPr>
              <a:buNone/>
            </a:pPr>
            <a:endParaRPr lang="tr-TR" sz="6200" dirty="0" smtClean="0"/>
          </a:p>
          <a:p>
            <a:r>
              <a:rPr lang="en-US" sz="6200" b="1" dirty="0" err="1" smtClean="0"/>
              <a:t>Geminin</a:t>
            </a:r>
            <a:r>
              <a:rPr lang="en-US" sz="6200" b="1" dirty="0" smtClean="0"/>
              <a:t> </a:t>
            </a:r>
            <a:r>
              <a:rPr lang="en-US" sz="6200" b="1" dirty="0" err="1" smtClean="0"/>
              <a:t>doğrultusunda</a:t>
            </a:r>
            <a:r>
              <a:rPr lang="en-US" sz="6200" b="1" dirty="0" smtClean="0"/>
              <a:t> </a:t>
            </a:r>
            <a:r>
              <a:rPr lang="en-US" sz="6200" b="1" dirty="0" err="1" smtClean="0"/>
              <a:t>teslim</a:t>
            </a:r>
            <a:r>
              <a:rPr lang="en-US" sz="6200" b="1" dirty="0" smtClean="0"/>
              <a:t> </a:t>
            </a:r>
            <a:endParaRPr lang="tr-TR" sz="6200" dirty="0" smtClean="0"/>
          </a:p>
          <a:p>
            <a:r>
              <a:rPr lang="en-US" sz="6200" dirty="0" smtClean="0"/>
              <a:t>f.a.s. (free alongside ship)</a:t>
            </a:r>
            <a:endParaRPr lang="tr-TR" sz="6200" dirty="0" smtClean="0"/>
          </a:p>
          <a:p>
            <a:pPr>
              <a:buNone/>
            </a:pPr>
            <a:endParaRPr lang="tr-TR" sz="6200" dirty="0" smtClean="0"/>
          </a:p>
          <a:p>
            <a:r>
              <a:rPr lang="en-US" sz="6200" b="1" dirty="0" err="1" smtClean="0"/>
              <a:t>Kamyonda</a:t>
            </a:r>
            <a:r>
              <a:rPr lang="en-US" sz="6200" b="1" dirty="0" smtClean="0"/>
              <a:t> </a:t>
            </a:r>
            <a:r>
              <a:rPr lang="en-US" sz="6200" b="1" dirty="0" err="1" smtClean="0"/>
              <a:t>teslim</a:t>
            </a:r>
            <a:endParaRPr lang="tr-TR" sz="6200" dirty="0" smtClean="0"/>
          </a:p>
          <a:p>
            <a:r>
              <a:rPr lang="en-US" sz="6200" dirty="0" smtClean="0"/>
              <a:t> </a:t>
            </a:r>
            <a:r>
              <a:rPr lang="en-US" sz="6200" dirty="0" err="1" smtClean="0"/>
              <a:t>f.o.t</a:t>
            </a:r>
            <a:r>
              <a:rPr lang="en-US" sz="6200" dirty="0" smtClean="0"/>
              <a:t>. (free on truck)</a:t>
            </a:r>
            <a:endParaRPr lang="tr-TR" sz="6200" dirty="0" smtClean="0"/>
          </a:p>
          <a:p>
            <a:pPr>
              <a:buNone/>
            </a:pPr>
            <a:endParaRPr lang="tr-TR" sz="6200" dirty="0" smtClean="0"/>
          </a:p>
          <a:p>
            <a:r>
              <a:rPr lang="en-US" sz="6200" b="1" dirty="0" smtClean="0"/>
              <a:t>Eve/</a:t>
            </a:r>
            <a:r>
              <a:rPr lang="en-US" sz="6200" b="1" dirty="0" err="1" smtClean="0"/>
              <a:t>işyerine</a:t>
            </a:r>
            <a:r>
              <a:rPr lang="en-US" sz="6200" b="1" dirty="0" smtClean="0"/>
              <a:t> </a:t>
            </a:r>
            <a:r>
              <a:rPr lang="en-US" sz="6200" b="1" dirty="0" err="1" smtClean="0"/>
              <a:t>teslim</a:t>
            </a:r>
            <a:r>
              <a:rPr lang="en-US" sz="6200" b="1" dirty="0" smtClean="0"/>
              <a:t> </a:t>
            </a:r>
            <a:endParaRPr lang="tr-TR" sz="6200" dirty="0" smtClean="0"/>
          </a:p>
          <a:p>
            <a:r>
              <a:rPr lang="en-US" sz="6200" dirty="0" smtClean="0"/>
              <a:t>free house/office</a:t>
            </a:r>
            <a:endParaRPr lang="tr-TR" sz="6200" dirty="0" smtClean="0"/>
          </a:p>
          <a:p>
            <a:pPr>
              <a:buNone/>
            </a:pPr>
            <a:endParaRPr lang="tr-TR" sz="5000" dirty="0" smtClean="0"/>
          </a:p>
          <a:p>
            <a:endParaRPr lang="tr-T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06090"/>
          </a:xfrm>
        </p:spPr>
        <p:txBody>
          <a:bodyPr>
            <a:normAutofit fontScale="90000"/>
          </a:bodyPr>
          <a:lstStyle/>
          <a:p>
            <a:r>
              <a:rPr lang="tr-TR" b="1" u="sng" dirty="0" smtClean="0"/>
              <a:t>FİYAT BİLDİRME</a:t>
            </a:r>
            <a:endParaRPr lang="tr-TR" dirty="0"/>
          </a:p>
        </p:txBody>
      </p:sp>
      <p:sp>
        <p:nvSpPr>
          <p:cNvPr id="3" name="2 İçerik Yer Tutucusu"/>
          <p:cNvSpPr>
            <a:spLocks noGrp="1"/>
          </p:cNvSpPr>
          <p:nvPr>
            <p:ph idx="1"/>
          </p:nvPr>
        </p:nvSpPr>
        <p:spPr>
          <a:xfrm>
            <a:off x="395536" y="764704"/>
            <a:ext cx="8496944" cy="5760640"/>
          </a:xfrm>
        </p:spPr>
        <p:txBody>
          <a:bodyPr>
            <a:normAutofit fontScale="70000" lnSpcReduction="20000"/>
          </a:bodyPr>
          <a:lstStyle/>
          <a:p>
            <a:pPr>
              <a:buNone/>
            </a:pPr>
            <a:endParaRPr lang="tr-TR" dirty="0" smtClean="0"/>
          </a:p>
          <a:p>
            <a:r>
              <a:rPr lang="en-US" b="1" dirty="0" smtClean="0"/>
              <a:t>... (</a:t>
            </a:r>
            <a:r>
              <a:rPr lang="en-US" b="1" dirty="0" err="1" smtClean="0"/>
              <a:t>tren</a:t>
            </a:r>
            <a:r>
              <a:rPr lang="en-US" b="1" dirty="0" smtClean="0"/>
              <a:t>) </a:t>
            </a:r>
            <a:r>
              <a:rPr lang="en-US" b="1" dirty="0" err="1" smtClean="0"/>
              <a:t>istasyonunda</a:t>
            </a:r>
            <a:r>
              <a:rPr lang="en-US" b="1" dirty="0" smtClean="0"/>
              <a:t> </a:t>
            </a:r>
            <a:r>
              <a:rPr lang="en-US" b="1" dirty="0" err="1" smtClean="0"/>
              <a:t>teslim</a:t>
            </a:r>
            <a:endParaRPr lang="tr-TR" dirty="0" smtClean="0"/>
          </a:p>
          <a:p>
            <a:r>
              <a:rPr lang="en-US" dirty="0" smtClean="0"/>
              <a:t>free (railroad) station...</a:t>
            </a:r>
            <a:endParaRPr lang="tr-TR" dirty="0" smtClean="0"/>
          </a:p>
          <a:p>
            <a:pPr>
              <a:buNone/>
            </a:pPr>
            <a:endParaRPr lang="tr-TR" dirty="0" smtClean="0"/>
          </a:p>
          <a:p>
            <a:r>
              <a:rPr lang="en-US" b="1" dirty="0" smtClean="0"/>
              <a:t>.. </a:t>
            </a:r>
            <a:r>
              <a:rPr lang="en-US" b="1" dirty="0" err="1" smtClean="0"/>
              <a:t>limanda</a:t>
            </a:r>
            <a:r>
              <a:rPr lang="en-US" b="1" dirty="0" smtClean="0"/>
              <a:t> </a:t>
            </a:r>
            <a:r>
              <a:rPr lang="en-US" b="1" dirty="0" err="1" smtClean="0"/>
              <a:t>teslim</a:t>
            </a:r>
            <a:endParaRPr lang="tr-TR" dirty="0" smtClean="0"/>
          </a:p>
          <a:p>
            <a:r>
              <a:rPr lang="en-US" dirty="0" smtClean="0"/>
              <a:t>free harbor...</a:t>
            </a:r>
            <a:endParaRPr lang="tr-TR" dirty="0" smtClean="0"/>
          </a:p>
          <a:p>
            <a:endParaRPr lang="tr-TR" b="1" dirty="0" smtClean="0"/>
          </a:p>
          <a:p>
            <a:r>
              <a:rPr lang="en-US" b="1" dirty="0" err="1" smtClean="0"/>
              <a:t>Fiyat</a:t>
            </a:r>
            <a:r>
              <a:rPr lang="en-US" b="1" dirty="0" smtClean="0"/>
              <a:t> </a:t>
            </a:r>
            <a:r>
              <a:rPr lang="en-US" b="1" dirty="0" err="1" smtClean="0"/>
              <a:t>ve</a:t>
            </a:r>
            <a:r>
              <a:rPr lang="en-US" b="1" dirty="0" smtClean="0"/>
              <a:t> </a:t>
            </a:r>
            <a:r>
              <a:rPr lang="en-US" b="1" dirty="0" err="1" smtClean="0"/>
              <a:t>navlun</a:t>
            </a:r>
            <a:endParaRPr lang="tr-TR" dirty="0" smtClean="0"/>
          </a:p>
          <a:p>
            <a:r>
              <a:rPr lang="en-US" dirty="0" smtClean="0"/>
              <a:t>c. &amp; f. (cost and freight)</a:t>
            </a:r>
            <a:endParaRPr lang="tr-TR" dirty="0" smtClean="0"/>
          </a:p>
          <a:p>
            <a:pPr>
              <a:buNone/>
            </a:pPr>
            <a:endParaRPr lang="tr-TR" dirty="0" smtClean="0"/>
          </a:p>
          <a:p>
            <a:r>
              <a:rPr lang="en-US" b="1" dirty="0" err="1" smtClean="0"/>
              <a:t>Fiyat</a:t>
            </a:r>
            <a:r>
              <a:rPr lang="en-US" b="1" dirty="0" smtClean="0"/>
              <a:t>, </a:t>
            </a:r>
            <a:r>
              <a:rPr lang="en-US" b="1" dirty="0" err="1" smtClean="0"/>
              <a:t>sigorta</a:t>
            </a:r>
            <a:r>
              <a:rPr lang="en-US" b="1" dirty="0" smtClean="0"/>
              <a:t> </a:t>
            </a:r>
            <a:r>
              <a:rPr lang="en-US" b="1" dirty="0" err="1" smtClean="0"/>
              <a:t>ve</a:t>
            </a:r>
            <a:r>
              <a:rPr lang="en-US" b="1" dirty="0" smtClean="0"/>
              <a:t> </a:t>
            </a:r>
            <a:r>
              <a:rPr lang="en-US" b="1" dirty="0" err="1" smtClean="0"/>
              <a:t>navlun</a:t>
            </a:r>
            <a:r>
              <a:rPr lang="en-US" b="1" dirty="0" smtClean="0"/>
              <a:t> </a:t>
            </a:r>
            <a:endParaRPr lang="tr-TR" dirty="0" smtClean="0"/>
          </a:p>
          <a:p>
            <a:r>
              <a:rPr lang="en-US" dirty="0" smtClean="0"/>
              <a:t>c.i.f. (cost, insurance, freight)</a:t>
            </a:r>
            <a:endParaRPr lang="tr-TR" dirty="0" smtClean="0"/>
          </a:p>
          <a:p>
            <a:pPr>
              <a:buNone/>
            </a:pPr>
            <a:endParaRPr lang="tr-TR" dirty="0" smtClean="0"/>
          </a:p>
          <a:p>
            <a:r>
              <a:rPr lang="en-US" b="1" dirty="0" err="1" smtClean="0"/>
              <a:t>Fiyat</a:t>
            </a:r>
            <a:r>
              <a:rPr lang="en-US" b="1" dirty="0" smtClean="0"/>
              <a:t>, </a:t>
            </a:r>
            <a:r>
              <a:rPr lang="en-US" b="1" dirty="0" err="1" smtClean="0"/>
              <a:t>sigorta</a:t>
            </a:r>
            <a:r>
              <a:rPr lang="en-US" b="1" dirty="0" smtClean="0"/>
              <a:t> </a:t>
            </a:r>
            <a:r>
              <a:rPr lang="en-US" b="1" dirty="0" err="1" smtClean="0"/>
              <a:t>ve</a:t>
            </a:r>
            <a:r>
              <a:rPr lang="en-US" b="1" dirty="0" smtClean="0"/>
              <a:t> </a:t>
            </a:r>
            <a:r>
              <a:rPr lang="en-US" b="1" dirty="0" err="1" smtClean="0"/>
              <a:t>navlun</a:t>
            </a:r>
            <a:r>
              <a:rPr lang="en-US" b="1" dirty="0" smtClean="0"/>
              <a:t>, </a:t>
            </a:r>
            <a:r>
              <a:rPr lang="en-US" b="1" dirty="0" err="1" smtClean="0"/>
              <a:t>gümrük</a:t>
            </a:r>
            <a:r>
              <a:rPr lang="en-US" b="1" dirty="0" smtClean="0"/>
              <a:t> </a:t>
            </a:r>
            <a:r>
              <a:rPr lang="en-US" b="1" dirty="0" err="1" smtClean="0"/>
              <a:t>masrafları</a:t>
            </a:r>
            <a:r>
              <a:rPr lang="en-US" b="1" dirty="0" smtClean="0"/>
              <a:t> </a:t>
            </a:r>
            <a:r>
              <a:rPr lang="en-US" b="1" dirty="0" err="1" smtClean="0"/>
              <a:t>hariç</a:t>
            </a:r>
            <a:endParaRPr lang="tr-TR" dirty="0" smtClean="0"/>
          </a:p>
          <a:p>
            <a:r>
              <a:rPr lang="en-US" dirty="0" smtClean="0"/>
              <a:t>c.i.f. without customs charges (cost, insurance, freight without customs charges)</a:t>
            </a:r>
            <a:endParaRPr lang="tr-TR" dirty="0" smtClean="0"/>
          </a:p>
          <a:p>
            <a:pPr>
              <a:buNone/>
            </a:pPr>
            <a:endParaRPr lang="tr-TR" dirty="0" smtClean="0"/>
          </a:p>
          <a:p>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FİYAT BİLDİRME</a:t>
            </a:r>
            <a:endParaRPr lang="tr-TR" dirty="0"/>
          </a:p>
        </p:txBody>
      </p:sp>
      <p:sp>
        <p:nvSpPr>
          <p:cNvPr id="3" name="2 İçerik Yer Tutucusu"/>
          <p:cNvSpPr>
            <a:spLocks noGrp="1"/>
          </p:cNvSpPr>
          <p:nvPr>
            <p:ph idx="1"/>
          </p:nvPr>
        </p:nvSpPr>
        <p:spPr/>
        <p:txBody>
          <a:bodyPr>
            <a:normAutofit fontScale="62500" lnSpcReduction="20000"/>
          </a:bodyPr>
          <a:lstStyle/>
          <a:p>
            <a:r>
              <a:rPr lang="en-US" b="1" dirty="0" err="1" smtClean="0"/>
              <a:t>Fiyat</a:t>
            </a:r>
            <a:r>
              <a:rPr lang="en-US" b="1" dirty="0" smtClean="0"/>
              <a:t>, </a:t>
            </a:r>
            <a:r>
              <a:rPr lang="en-US" b="1" dirty="0" err="1" smtClean="0"/>
              <a:t>sigorta</a:t>
            </a:r>
            <a:r>
              <a:rPr lang="en-US" b="1" dirty="0" smtClean="0"/>
              <a:t> </a:t>
            </a:r>
            <a:r>
              <a:rPr lang="en-US" b="1" dirty="0" err="1" smtClean="0"/>
              <a:t>ve</a:t>
            </a:r>
            <a:r>
              <a:rPr lang="en-US" b="1" dirty="0" smtClean="0"/>
              <a:t> </a:t>
            </a:r>
            <a:r>
              <a:rPr lang="en-US" b="1" dirty="0" err="1" smtClean="0"/>
              <a:t>navlun</a:t>
            </a:r>
            <a:r>
              <a:rPr lang="en-US" b="1" dirty="0" smtClean="0"/>
              <a:t>, </a:t>
            </a:r>
            <a:r>
              <a:rPr lang="en-US" b="1" dirty="0" err="1" smtClean="0"/>
              <a:t>gümrük</a:t>
            </a:r>
            <a:r>
              <a:rPr lang="en-US" b="1" dirty="0" smtClean="0"/>
              <a:t> </a:t>
            </a:r>
            <a:r>
              <a:rPr lang="en-US" b="1" dirty="0" err="1" smtClean="0"/>
              <a:t>masraflarıdahil</a:t>
            </a:r>
            <a:endParaRPr lang="tr-TR" dirty="0" smtClean="0"/>
          </a:p>
          <a:p>
            <a:r>
              <a:rPr lang="en-US" dirty="0" smtClean="0"/>
              <a:t> c.i.f. with customs charges</a:t>
            </a:r>
            <a:endParaRPr lang="tr-TR" dirty="0" smtClean="0"/>
          </a:p>
          <a:p>
            <a:pPr>
              <a:buNone/>
            </a:pPr>
            <a:endParaRPr lang="tr-TR" dirty="0" smtClean="0"/>
          </a:p>
          <a:p>
            <a:r>
              <a:rPr lang="en-US" b="1" dirty="0" err="1" smtClean="0"/>
              <a:t>Fiyat</a:t>
            </a:r>
            <a:r>
              <a:rPr lang="en-US" b="1" dirty="0" smtClean="0"/>
              <a:t>, </a:t>
            </a:r>
            <a:r>
              <a:rPr lang="en-US" b="1" dirty="0" err="1" smtClean="0"/>
              <a:t>sigorta</a:t>
            </a:r>
            <a:r>
              <a:rPr lang="en-US" b="1" dirty="0" smtClean="0"/>
              <a:t>, </a:t>
            </a:r>
            <a:r>
              <a:rPr lang="en-US" b="1" dirty="0" err="1" smtClean="0"/>
              <a:t>havayolu</a:t>
            </a:r>
            <a:r>
              <a:rPr lang="en-US" b="1" dirty="0" smtClean="0"/>
              <a:t> </a:t>
            </a:r>
            <a:r>
              <a:rPr lang="en-US" b="1" dirty="0" err="1" smtClean="0"/>
              <a:t>taşıma</a:t>
            </a:r>
            <a:r>
              <a:rPr lang="en-US" b="1" dirty="0" smtClean="0"/>
              <a:t> </a:t>
            </a:r>
            <a:r>
              <a:rPr lang="en-US" b="1" dirty="0" err="1" smtClean="0"/>
              <a:t>ücreti</a:t>
            </a:r>
            <a:r>
              <a:rPr lang="en-US" b="1" dirty="0" smtClean="0"/>
              <a:t> </a:t>
            </a:r>
            <a:endParaRPr lang="tr-TR" dirty="0" smtClean="0"/>
          </a:p>
          <a:p>
            <a:r>
              <a:rPr lang="en-US" dirty="0" err="1" smtClean="0"/>
              <a:t>c.i.f</a:t>
            </a:r>
            <a:r>
              <a:rPr lang="en-US" dirty="0" smtClean="0"/>
              <a:t> air freight</a:t>
            </a:r>
            <a:endParaRPr lang="tr-TR" dirty="0" smtClean="0"/>
          </a:p>
          <a:p>
            <a:pPr>
              <a:buNone/>
            </a:pPr>
            <a:endParaRPr lang="tr-TR" dirty="0" smtClean="0"/>
          </a:p>
          <a:p>
            <a:r>
              <a:rPr lang="en-US" b="1" dirty="0" err="1" smtClean="0"/>
              <a:t>Fiyat</a:t>
            </a:r>
            <a:r>
              <a:rPr lang="en-US" b="1" dirty="0" smtClean="0"/>
              <a:t>, </a:t>
            </a:r>
            <a:r>
              <a:rPr lang="en-US" b="1" dirty="0" err="1" smtClean="0"/>
              <a:t>sigorta</a:t>
            </a:r>
            <a:r>
              <a:rPr lang="en-US" b="1" dirty="0" smtClean="0"/>
              <a:t>, </a:t>
            </a:r>
            <a:r>
              <a:rPr lang="en-US" b="1" dirty="0" err="1" smtClean="0"/>
              <a:t>navlun</a:t>
            </a:r>
            <a:r>
              <a:rPr lang="en-US" b="1" dirty="0" smtClean="0"/>
              <a:t> </a:t>
            </a:r>
            <a:r>
              <a:rPr lang="en-US" b="1" dirty="0" err="1" smtClean="0"/>
              <a:t>ve</a:t>
            </a:r>
            <a:r>
              <a:rPr lang="en-US" b="1" dirty="0" smtClean="0"/>
              <a:t> </a:t>
            </a:r>
            <a:r>
              <a:rPr lang="en-US" b="1" dirty="0" err="1" smtClean="0"/>
              <a:t>komisyon</a:t>
            </a:r>
            <a:endParaRPr lang="tr-TR" dirty="0" smtClean="0"/>
          </a:p>
          <a:p>
            <a:r>
              <a:rPr lang="en-US" dirty="0" smtClean="0"/>
              <a:t>c.i.f. (cost, insurance, freight and commission)</a:t>
            </a:r>
            <a:endParaRPr lang="tr-TR" dirty="0" smtClean="0"/>
          </a:p>
          <a:p>
            <a:pPr>
              <a:buNone/>
            </a:pPr>
            <a:endParaRPr lang="tr-TR" dirty="0" smtClean="0"/>
          </a:p>
          <a:p>
            <a:r>
              <a:rPr lang="en-US" b="1" dirty="0" err="1" smtClean="0"/>
              <a:t>Paketlenmiş</a:t>
            </a:r>
            <a:endParaRPr lang="tr-TR" dirty="0" smtClean="0"/>
          </a:p>
          <a:p>
            <a:r>
              <a:rPr lang="en-US" dirty="0" smtClean="0"/>
              <a:t>Packed (crated)</a:t>
            </a:r>
            <a:endParaRPr lang="tr-TR" dirty="0" smtClean="0"/>
          </a:p>
          <a:p>
            <a:pPr>
              <a:buNone/>
            </a:pPr>
            <a:endParaRPr lang="tr-TR" dirty="0" smtClean="0"/>
          </a:p>
          <a:p>
            <a:r>
              <a:rPr lang="en-US" b="1" dirty="0" err="1" smtClean="0"/>
              <a:t>Depoda</a:t>
            </a:r>
            <a:r>
              <a:rPr lang="en-US" b="1" dirty="0" smtClean="0"/>
              <a:t> </a:t>
            </a:r>
            <a:r>
              <a:rPr lang="en-US" b="1" dirty="0" err="1" smtClean="0"/>
              <a:t>teslim</a:t>
            </a:r>
            <a:endParaRPr lang="tr-TR" dirty="0" smtClean="0"/>
          </a:p>
          <a:p>
            <a:r>
              <a:rPr lang="en-US" dirty="0" smtClean="0"/>
              <a:t>Free warehouse</a:t>
            </a:r>
            <a:endParaRPr lang="tr-TR" dirty="0" smtClean="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064896" cy="764704"/>
          </a:xfrm>
        </p:spPr>
        <p:txBody>
          <a:bodyPr/>
          <a:lstStyle/>
          <a:p>
            <a:r>
              <a:rPr lang="tr-TR" b="1" u="sng" dirty="0" smtClean="0"/>
              <a:t>TEMEL SORU KELİMELERİ</a:t>
            </a:r>
            <a:endParaRPr lang="tr-TR" b="1" u="sng" dirty="0"/>
          </a:p>
        </p:txBody>
      </p:sp>
      <p:graphicFrame>
        <p:nvGraphicFramePr>
          <p:cNvPr id="4" name="3 İçerik Yer Tutucusu"/>
          <p:cNvGraphicFramePr>
            <a:graphicFrameLocks noGrp="1"/>
          </p:cNvGraphicFramePr>
          <p:nvPr>
            <p:ph idx="1"/>
          </p:nvPr>
        </p:nvGraphicFramePr>
        <p:xfrm>
          <a:off x="467544" y="764704"/>
          <a:ext cx="8219256" cy="5683833"/>
        </p:xfrm>
        <a:graphic>
          <a:graphicData uri="http://schemas.openxmlformats.org/drawingml/2006/table">
            <a:tbl>
              <a:tblPr firstRow="1" bandRow="1">
                <a:tableStyleId>{5C22544A-7EE6-4342-B048-85BDC9FD1C3A}</a:tableStyleId>
              </a:tblPr>
              <a:tblGrid>
                <a:gridCol w="4109628"/>
                <a:gridCol w="4109628"/>
              </a:tblGrid>
              <a:tr h="440235">
                <a:tc>
                  <a:txBody>
                    <a:bodyPr/>
                    <a:lstStyle/>
                    <a:p>
                      <a:pPr>
                        <a:lnSpc>
                          <a:spcPct val="115000"/>
                        </a:lnSpc>
                        <a:spcAft>
                          <a:spcPts val="0"/>
                        </a:spcAft>
                      </a:pPr>
                      <a:r>
                        <a:rPr lang="en-US" sz="2400" b="1" dirty="0">
                          <a:solidFill>
                            <a:schemeClr val="tx1"/>
                          </a:solidFill>
                          <a:latin typeface="Arial Black" pitchFamily="34" charset="0"/>
                          <a:ea typeface="Times New Roman"/>
                          <a:cs typeface="Times New Roman"/>
                        </a:rPr>
                        <a:t>What?</a:t>
                      </a:r>
                      <a:endParaRPr lang="tr-TR" sz="2400" dirty="0">
                        <a:solidFill>
                          <a:schemeClr val="tx1"/>
                        </a:solidFill>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solidFill>
                            <a:schemeClr val="tx1"/>
                          </a:solidFill>
                          <a:latin typeface="Arial Black" pitchFamily="34" charset="0"/>
                          <a:ea typeface="Times New Roman"/>
                          <a:cs typeface="Times New Roman"/>
                        </a:rPr>
                        <a:t>Ne?</a:t>
                      </a:r>
                      <a:endParaRPr lang="tr-TR" sz="2400" dirty="0">
                        <a:solidFill>
                          <a:schemeClr val="tx1"/>
                        </a:solidFill>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dirty="0">
                          <a:latin typeface="Arial Black" pitchFamily="34" charset="0"/>
                          <a:ea typeface="Times New Roman"/>
                          <a:cs typeface="Times New Roman"/>
                        </a:rPr>
                        <a:t>Where?</a:t>
                      </a:r>
                      <a:endParaRPr lang="tr-TR" sz="24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a:latin typeface="Arial Black" pitchFamily="34" charset="0"/>
                          <a:ea typeface="Times New Roman"/>
                          <a:cs typeface="Times New Roman"/>
                        </a:rPr>
                        <a:t>Nerede?</a:t>
                      </a:r>
                      <a:endParaRPr lang="tr-TR" sz="240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dirty="0">
                          <a:latin typeface="Arial Black" pitchFamily="34" charset="0"/>
                          <a:ea typeface="Times New Roman"/>
                          <a:cs typeface="Times New Roman"/>
                        </a:rPr>
                        <a:t>When?</a:t>
                      </a:r>
                      <a:endParaRPr lang="tr-TR" sz="24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Ne zaman?</a:t>
                      </a:r>
                      <a:endParaRPr lang="tr-TR" sz="2400" dirty="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dirty="0">
                          <a:latin typeface="Arial Black" pitchFamily="34" charset="0"/>
                          <a:ea typeface="Times New Roman"/>
                          <a:cs typeface="Times New Roman"/>
                        </a:rPr>
                        <a:t>Who?</a:t>
                      </a:r>
                      <a:endParaRPr lang="tr-TR" sz="24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a:latin typeface="Arial Black" pitchFamily="34" charset="0"/>
                          <a:ea typeface="Times New Roman"/>
                          <a:cs typeface="Times New Roman"/>
                        </a:rPr>
                        <a:t>Kim?</a:t>
                      </a:r>
                      <a:endParaRPr lang="tr-TR" sz="240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dirty="0">
                          <a:latin typeface="Arial Black" pitchFamily="34" charset="0"/>
                          <a:ea typeface="Times New Roman"/>
                          <a:cs typeface="Times New Roman"/>
                        </a:rPr>
                        <a:t>Why?</a:t>
                      </a:r>
                      <a:endParaRPr lang="tr-TR" sz="24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a:latin typeface="Arial Black" pitchFamily="34" charset="0"/>
                          <a:ea typeface="Times New Roman"/>
                          <a:cs typeface="Times New Roman"/>
                        </a:rPr>
                        <a:t>Neden?</a:t>
                      </a:r>
                      <a:endParaRPr lang="tr-TR" sz="240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dirty="0">
                          <a:latin typeface="Arial Black" pitchFamily="34" charset="0"/>
                          <a:ea typeface="Times New Roman"/>
                          <a:cs typeface="Times New Roman"/>
                        </a:rPr>
                        <a:t>How?</a:t>
                      </a:r>
                      <a:endParaRPr lang="tr-TR" sz="2400"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a:latin typeface="Arial Black" pitchFamily="34" charset="0"/>
                          <a:ea typeface="Times New Roman"/>
                          <a:cs typeface="Times New Roman"/>
                        </a:rPr>
                        <a:t>Nasıl?</a:t>
                      </a:r>
                      <a:endParaRPr lang="tr-TR" sz="240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a:latin typeface="Arial Black" pitchFamily="34" charset="0"/>
                          <a:ea typeface="Times New Roman"/>
                          <a:cs typeface="Times New Roman"/>
                        </a:rPr>
                        <a:t>How many?</a:t>
                      </a:r>
                      <a:endParaRPr lang="tr-TR" sz="24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Kaç tane?</a:t>
                      </a:r>
                      <a:endParaRPr lang="tr-TR" sz="2400" dirty="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a:latin typeface="Arial Black" pitchFamily="34" charset="0"/>
                          <a:ea typeface="Times New Roman"/>
                          <a:cs typeface="Times New Roman"/>
                        </a:rPr>
                        <a:t>How much?</a:t>
                      </a:r>
                      <a:endParaRPr lang="tr-TR" sz="24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Ne kadar?</a:t>
                      </a:r>
                      <a:endParaRPr lang="tr-TR" sz="2400" dirty="0">
                        <a:latin typeface="Arial Black" pitchFamily="34" charset="0"/>
                        <a:ea typeface="Calibri"/>
                        <a:cs typeface="Times New Roman"/>
                      </a:endParaRPr>
                    </a:p>
                  </a:txBody>
                  <a:tcPr marL="68580" marR="68580" marT="0" marB="0"/>
                </a:tc>
              </a:tr>
              <a:tr h="457724">
                <a:tc>
                  <a:txBody>
                    <a:bodyPr/>
                    <a:lstStyle/>
                    <a:p>
                      <a:pPr>
                        <a:lnSpc>
                          <a:spcPct val="115000"/>
                        </a:lnSpc>
                        <a:spcAft>
                          <a:spcPts val="0"/>
                        </a:spcAft>
                      </a:pPr>
                      <a:r>
                        <a:rPr lang="en-US" sz="2400" b="1">
                          <a:latin typeface="Arial Black" pitchFamily="34" charset="0"/>
                          <a:ea typeface="Times New Roman"/>
                          <a:cs typeface="Times New Roman"/>
                        </a:rPr>
                        <a:t>How long?</a:t>
                      </a:r>
                      <a:endParaRPr lang="tr-TR" sz="24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Ne kadar zamandır?</a:t>
                      </a:r>
                      <a:endParaRPr lang="tr-TR" sz="2400" dirty="0">
                        <a:latin typeface="Arial Black" pitchFamily="34" charset="0"/>
                        <a:ea typeface="Calibri"/>
                        <a:cs typeface="Times New Roman"/>
                      </a:endParaRPr>
                    </a:p>
                    <a:p>
                      <a:pPr>
                        <a:lnSpc>
                          <a:spcPct val="115000"/>
                        </a:lnSpc>
                        <a:spcAft>
                          <a:spcPts val="0"/>
                        </a:spcAft>
                      </a:pPr>
                      <a:r>
                        <a:rPr lang="tr-TR" sz="2400" dirty="0">
                          <a:latin typeface="Arial Black" pitchFamily="34" charset="0"/>
                          <a:ea typeface="Times New Roman"/>
                          <a:cs typeface="Times New Roman"/>
                        </a:rPr>
                        <a:t>Ne kadar uzun?</a:t>
                      </a:r>
                      <a:endParaRPr lang="tr-TR" sz="2400" dirty="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a:latin typeface="Arial Black" pitchFamily="34" charset="0"/>
                          <a:ea typeface="Times New Roman"/>
                          <a:cs typeface="Times New Roman"/>
                        </a:rPr>
                        <a:t>Whom?</a:t>
                      </a:r>
                      <a:endParaRPr lang="tr-TR" sz="24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Kimi? Kime?</a:t>
                      </a:r>
                      <a:endParaRPr lang="tr-TR" sz="2400" dirty="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a:latin typeface="Arial Black" pitchFamily="34" charset="0"/>
                          <a:ea typeface="Times New Roman"/>
                          <a:cs typeface="Times New Roman"/>
                        </a:rPr>
                        <a:t>To whom?</a:t>
                      </a:r>
                      <a:endParaRPr lang="tr-TR" sz="24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Kime?</a:t>
                      </a:r>
                      <a:endParaRPr lang="tr-TR" sz="2400" dirty="0">
                        <a:latin typeface="Arial Black" pitchFamily="34" charset="0"/>
                        <a:ea typeface="Calibri"/>
                        <a:cs typeface="Times New Roman"/>
                      </a:endParaRPr>
                    </a:p>
                  </a:txBody>
                  <a:tcPr marL="68580" marR="68580" marT="0" marB="0"/>
                </a:tc>
              </a:tr>
              <a:tr h="440235">
                <a:tc>
                  <a:txBody>
                    <a:bodyPr/>
                    <a:lstStyle/>
                    <a:p>
                      <a:pPr>
                        <a:lnSpc>
                          <a:spcPct val="115000"/>
                        </a:lnSpc>
                        <a:spcAft>
                          <a:spcPts val="0"/>
                        </a:spcAft>
                      </a:pPr>
                      <a:r>
                        <a:rPr lang="en-US" sz="2400" b="1">
                          <a:latin typeface="Arial Black" pitchFamily="34" charset="0"/>
                          <a:ea typeface="Times New Roman"/>
                          <a:cs typeface="Times New Roman"/>
                        </a:rPr>
                        <a:t>From whom?</a:t>
                      </a:r>
                      <a:endParaRPr lang="tr-TR" sz="240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tr-TR" sz="2400" dirty="0">
                          <a:latin typeface="Arial Black" pitchFamily="34" charset="0"/>
                          <a:ea typeface="Times New Roman"/>
                          <a:cs typeface="Times New Roman"/>
                        </a:rPr>
                        <a:t>Kimden?</a:t>
                      </a:r>
                      <a:endParaRPr lang="tr-TR" sz="2400" dirty="0">
                        <a:latin typeface="Arial Black" pitchFamily="34" charset="0"/>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en-US" b="1" u="sng" dirty="0" smtClean="0"/>
              <a:t>TEKLIFIN GEÇERLILIĞI</a:t>
            </a:r>
            <a:r>
              <a:rPr lang="tr-TR" dirty="0" smtClean="0"/>
              <a:t/>
            </a:r>
            <a:br>
              <a:rPr lang="tr-TR" dirty="0" smtClean="0"/>
            </a:br>
            <a:endParaRPr lang="tr-TR" dirty="0"/>
          </a:p>
        </p:txBody>
      </p:sp>
      <p:sp>
        <p:nvSpPr>
          <p:cNvPr id="3" name="2 İçerik Yer Tutucusu"/>
          <p:cNvSpPr>
            <a:spLocks noGrp="1"/>
          </p:cNvSpPr>
          <p:nvPr>
            <p:ph idx="1"/>
          </p:nvPr>
        </p:nvSpPr>
        <p:spPr>
          <a:xfrm>
            <a:off x="467544" y="692696"/>
            <a:ext cx="8352928" cy="5760640"/>
          </a:xfrm>
        </p:spPr>
        <p:txBody>
          <a:bodyPr>
            <a:normAutofit fontScale="77500" lnSpcReduction="20000"/>
          </a:bodyPr>
          <a:lstStyle/>
          <a:p>
            <a:r>
              <a:rPr lang="en-US" b="1" dirty="0" err="1" smtClean="0"/>
              <a:t>Fiyatlarımız</a:t>
            </a:r>
            <a:r>
              <a:rPr lang="en-US" b="1" dirty="0" smtClean="0"/>
              <a:t> ..... </a:t>
            </a:r>
            <a:r>
              <a:rPr lang="en-US" b="1" dirty="0" err="1" smtClean="0"/>
              <a:t>tarihine</a:t>
            </a:r>
            <a:r>
              <a:rPr lang="en-US" b="1" dirty="0" smtClean="0"/>
              <a:t> </a:t>
            </a:r>
            <a:r>
              <a:rPr lang="en-US" b="1" dirty="0" err="1" smtClean="0"/>
              <a:t>kadar</a:t>
            </a:r>
            <a:r>
              <a:rPr lang="en-US" b="1" dirty="0" smtClean="0"/>
              <a:t> </a:t>
            </a:r>
            <a:r>
              <a:rPr lang="en-US" b="1" dirty="0" err="1" smtClean="0"/>
              <a:t>geçerlidir</a:t>
            </a:r>
            <a:r>
              <a:rPr lang="en-US" b="1" dirty="0" smtClean="0"/>
              <a:t>.</a:t>
            </a:r>
            <a:endParaRPr lang="tr-TR" dirty="0" smtClean="0"/>
          </a:p>
          <a:p>
            <a:r>
              <a:rPr lang="en-US" dirty="0" smtClean="0"/>
              <a:t>Our prices are valid until....</a:t>
            </a:r>
            <a:endParaRPr lang="tr-TR" dirty="0" smtClean="0"/>
          </a:p>
          <a:p>
            <a:pPr>
              <a:buNone/>
            </a:pPr>
            <a:endParaRPr lang="tr-TR" dirty="0" smtClean="0"/>
          </a:p>
          <a:p>
            <a:r>
              <a:rPr lang="en-US" b="1" dirty="0" err="1" smtClean="0"/>
              <a:t>Fiyatlarımız</a:t>
            </a:r>
            <a:r>
              <a:rPr lang="en-US" b="1" dirty="0" smtClean="0"/>
              <a:t> </a:t>
            </a:r>
            <a:r>
              <a:rPr lang="en-US" b="1" dirty="0" err="1" smtClean="0"/>
              <a:t>ancak</a:t>
            </a:r>
            <a:r>
              <a:rPr lang="en-US" b="1" dirty="0" smtClean="0"/>
              <a:t> </a:t>
            </a:r>
            <a:r>
              <a:rPr lang="en-US" b="1" dirty="0" err="1" smtClean="0"/>
              <a:t>bugünkü</a:t>
            </a:r>
            <a:r>
              <a:rPr lang="en-US" b="1" dirty="0" smtClean="0"/>
              <a:t> </a:t>
            </a:r>
            <a:r>
              <a:rPr lang="en-US" b="1" dirty="0" err="1" smtClean="0"/>
              <a:t>hammadde</a:t>
            </a:r>
            <a:r>
              <a:rPr lang="en-US" b="1" dirty="0" smtClean="0"/>
              <a:t> </a:t>
            </a:r>
            <a:r>
              <a:rPr lang="en-US" b="1" dirty="0" err="1" smtClean="0"/>
              <a:t>fiyatlarında</a:t>
            </a:r>
            <a:r>
              <a:rPr lang="en-US" b="1" dirty="0" smtClean="0"/>
              <a:t> </a:t>
            </a:r>
            <a:r>
              <a:rPr lang="en-US" b="1" dirty="0" err="1" smtClean="0"/>
              <a:t>değişiklik</a:t>
            </a:r>
            <a:r>
              <a:rPr lang="en-US" b="1" dirty="0" smtClean="0"/>
              <a:t> </a:t>
            </a:r>
            <a:r>
              <a:rPr lang="en-US" b="1" dirty="0" err="1" smtClean="0"/>
              <a:t>olmadığı</a:t>
            </a:r>
            <a:r>
              <a:rPr lang="en-US" b="1" dirty="0" smtClean="0"/>
              <a:t> </a:t>
            </a:r>
            <a:r>
              <a:rPr lang="en-US" b="1" dirty="0" err="1" smtClean="0"/>
              <a:t>takdirde</a:t>
            </a:r>
            <a:r>
              <a:rPr lang="en-US" b="1" dirty="0" smtClean="0"/>
              <a:t> </a:t>
            </a:r>
            <a:r>
              <a:rPr lang="en-US" b="1" dirty="0" err="1" smtClean="0"/>
              <a:t>geçerlidir</a:t>
            </a:r>
            <a:r>
              <a:rPr lang="en-US" b="1" dirty="0" smtClean="0"/>
              <a:t>.</a:t>
            </a:r>
            <a:endParaRPr lang="tr-TR" dirty="0" smtClean="0"/>
          </a:p>
          <a:p>
            <a:r>
              <a:rPr lang="en-US" dirty="0" smtClean="0"/>
              <a:t>The prices are valid only if the current prices of raw materials do not change.</a:t>
            </a:r>
            <a:endParaRPr lang="tr-TR" dirty="0" smtClean="0"/>
          </a:p>
          <a:p>
            <a:pPr>
              <a:buNone/>
            </a:pPr>
            <a:endParaRPr lang="tr-TR" dirty="0" smtClean="0"/>
          </a:p>
          <a:p>
            <a:r>
              <a:rPr lang="en-US" b="1" dirty="0" smtClean="0"/>
              <a:t>Bu </a:t>
            </a:r>
            <a:r>
              <a:rPr lang="en-US" b="1" dirty="0" err="1" smtClean="0"/>
              <a:t>teklife</a:t>
            </a:r>
            <a:r>
              <a:rPr lang="en-US" b="1" dirty="0" smtClean="0"/>
              <a:t>…. </a:t>
            </a:r>
            <a:r>
              <a:rPr lang="en-US" b="1" dirty="0" err="1" smtClean="0"/>
              <a:t>hafta</a:t>
            </a:r>
            <a:r>
              <a:rPr lang="en-US" b="1" dirty="0" smtClean="0"/>
              <a:t> </a:t>
            </a:r>
            <a:r>
              <a:rPr lang="en-US" b="1" dirty="0" err="1" smtClean="0"/>
              <a:t>süreyle</a:t>
            </a:r>
            <a:r>
              <a:rPr lang="en-US" b="1" dirty="0" smtClean="0"/>
              <a:t> </a:t>
            </a:r>
            <a:r>
              <a:rPr lang="en-US" b="1" dirty="0" err="1" smtClean="0"/>
              <a:t>bağlı</a:t>
            </a:r>
            <a:r>
              <a:rPr lang="en-US" b="1" dirty="0" smtClean="0"/>
              <a:t> </a:t>
            </a:r>
            <a:r>
              <a:rPr lang="en-US" b="1" dirty="0" err="1" smtClean="0"/>
              <a:t>kalacağız</a:t>
            </a:r>
            <a:r>
              <a:rPr lang="en-US" b="1" dirty="0" smtClean="0"/>
              <a:t>.</a:t>
            </a:r>
            <a:endParaRPr lang="tr-TR" dirty="0" smtClean="0"/>
          </a:p>
          <a:p>
            <a:r>
              <a:rPr lang="en-US" dirty="0" smtClean="0"/>
              <a:t>We will adhere to this offer for…. weeks.</a:t>
            </a:r>
            <a:endParaRPr lang="tr-TR" dirty="0" smtClean="0"/>
          </a:p>
          <a:p>
            <a:pPr>
              <a:buNone/>
            </a:pPr>
            <a:endParaRPr lang="tr-TR" dirty="0" smtClean="0"/>
          </a:p>
          <a:p>
            <a:r>
              <a:rPr lang="en-US" b="1" dirty="0" err="1" smtClean="0"/>
              <a:t>Faturayı</a:t>
            </a:r>
            <a:r>
              <a:rPr lang="en-US" b="1" dirty="0" smtClean="0"/>
              <a:t> </a:t>
            </a:r>
            <a:r>
              <a:rPr lang="en-US" b="1" dirty="0" err="1" smtClean="0"/>
              <a:t>sevkiyatın</a:t>
            </a:r>
            <a:r>
              <a:rPr lang="en-US" b="1" dirty="0" smtClean="0"/>
              <a:t> </a:t>
            </a:r>
            <a:r>
              <a:rPr lang="en-US" b="1" dirty="0" err="1" smtClean="0"/>
              <a:t>gerçekleştiği</a:t>
            </a:r>
            <a:r>
              <a:rPr lang="en-US" b="1" dirty="0" smtClean="0"/>
              <a:t> </a:t>
            </a:r>
            <a:r>
              <a:rPr lang="en-US" b="1" dirty="0" err="1" smtClean="0"/>
              <a:t>tarihte</a:t>
            </a:r>
            <a:r>
              <a:rPr lang="en-US" b="1" dirty="0" smtClean="0"/>
              <a:t> </a:t>
            </a:r>
            <a:r>
              <a:rPr lang="en-US" b="1" dirty="0" err="1" smtClean="0"/>
              <a:t>geçerli</a:t>
            </a:r>
            <a:r>
              <a:rPr lang="en-US" b="1" dirty="0" smtClean="0"/>
              <a:t> </a:t>
            </a:r>
            <a:r>
              <a:rPr lang="en-US" b="1" dirty="0" err="1" smtClean="0"/>
              <a:t>olan</a:t>
            </a:r>
            <a:r>
              <a:rPr lang="en-US" b="1" dirty="0" smtClean="0"/>
              <a:t> </a:t>
            </a:r>
            <a:r>
              <a:rPr lang="en-US" b="1" dirty="0" err="1" smtClean="0"/>
              <a:t>fiyatlardan</a:t>
            </a:r>
            <a:r>
              <a:rPr lang="en-US" b="1" dirty="0" smtClean="0"/>
              <a:t> </a:t>
            </a:r>
            <a:r>
              <a:rPr lang="en-US" b="1" dirty="0" err="1" smtClean="0"/>
              <a:t>düzenleyeceğiz</a:t>
            </a:r>
            <a:r>
              <a:rPr lang="en-US" b="1" dirty="0" smtClean="0"/>
              <a:t>.</a:t>
            </a:r>
            <a:endParaRPr lang="tr-TR" dirty="0" smtClean="0"/>
          </a:p>
          <a:p>
            <a:r>
              <a:rPr lang="en-US" dirty="0" smtClean="0"/>
              <a:t>We will invoice you at prices in effect on the day of shipment.</a:t>
            </a:r>
            <a:endParaRPr lang="tr-TR" dirty="0" smtClean="0"/>
          </a:p>
          <a:p>
            <a:endParaRPr lang="tr-T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en-US" b="1" u="sng" dirty="0" smtClean="0"/>
              <a:t>AMBALAJLAMA</a:t>
            </a:r>
            <a:r>
              <a:rPr lang="tr-TR" dirty="0" smtClean="0"/>
              <a:t/>
            </a:r>
            <a:br>
              <a:rPr lang="tr-TR" dirty="0" smtClean="0"/>
            </a:br>
            <a:endParaRPr lang="tr-TR" dirty="0"/>
          </a:p>
        </p:txBody>
      </p:sp>
      <p:sp>
        <p:nvSpPr>
          <p:cNvPr id="3" name="2 İçerik Yer Tutucusu"/>
          <p:cNvSpPr>
            <a:spLocks noGrp="1"/>
          </p:cNvSpPr>
          <p:nvPr>
            <p:ph idx="1"/>
          </p:nvPr>
        </p:nvSpPr>
        <p:spPr>
          <a:xfrm>
            <a:off x="251520" y="548680"/>
            <a:ext cx="8640960" cy="5976664"/>
          </a:xfrm>
        </p:spPr>
        <p:txBody>
          <a:bodyPr>
            <a:noAutofit/>
          </a:bodyPr>
          <a:lstStyle/>
          <a:p>
            <a:r>
              <a:rPr lang="en-US" sz="2000" b="1" dirty="0" err="1" smtClean="0"/>
              <a:t>Mallarımızın</a:t>
            </a:r>
            <a:r>
              <a:rPr lang="en-US" sz="2000" b="1" dirty="0" smtClean="0"/>
              <a:t> </a:t>
            </a:r>
            <a:r>
              <a:rPr lang="en-US" sz="2000" b="1" dirty="0" err="1" smtClean="0"/>
              <a:t>ambalajlanması</a:t>
            </a:r>
            <a:r>
              <a:rPr lang="tr-TR" sz="2000" b="1" dirty="0" smtClean="0"/>
              <a:t> </a:t>
            </a:r>
            <a:r>
              <a:rPr lang="en-US" sz="2000" b="1" dirty="0" err="1" smtClean="0"/>
              <a:t>şöyledir</a:t>
            </a:r>
            <a:r>
              <a:rPr lang="en-US" sz="2000" b="1" dirty="0" smtClean="0"/>
              <a:t>:</a:t>
            </a:r>
            <a:endParaRPr lang="tr-TR" sz="2000" dirty="0" smtClean="0"/>
          </a:p>
          <a:p>
            <a:r>
              <a:rPr lang="en-US" sz="2000" dirty="0" smtClean="0"/>
              <a:t>Our goods are packed in:</a:t>
            </a:r>
            <a:endParaRPr lang="tr-TR" sz="2000" dirty="0" smtClean="0"/>
          </a:p>
          <a:p>
            <a:pPr>
              <a:buNone/>
            </a:pPr>
            <a:endParaRPr lang="tr-TR" sz="2000" dirty="0" smtClean="0"/>
          </a:p>
          <a:p>
            <a:r>
              <a:rPr lang="en-US" sz="2000" b="1" dirty="0" err="1" smtClean="0"/>
              <a:t>Sandıklar</a:t>
            </a:r>
            <a:endParaRPr lang="tr-TR" sz="2000" dirty="0" smtClean="0"/>
          </a:p>
          <a:p>
            <a:r>
              <a:rPr lang="en-US" sz="2000" dirty="0" smtClean="0"/>
              <a:t>Crates</a:t>
            </a:r>
            <a:endParaRPr lang="tr-TR" sz="2000" dirty="0" smtClean="0"/>
          </a:p>
          <a:p>
            <a:pPr>
              <a:buNone/>
            </a:pPr>
            <a:endParaRPr lang="tr-TR" sz="2000" dirty="0" smtClean="0"/>
          </a:p>
          <a:p>
            <a:r>
              <a:rPr lang="en-US" sz="2000" b="1" dirty="0" err="1" smtClean="0"/>
              <a:t>Konteynerler</a:t>
            </a:r>
            <a:endParaRPr lang="tr-TR" sz="2000" dirty="0" smtClean="0"/>
          </a:p>
          <a:p>
            <a:r>
              <a:rPr lang="en-US" sz="2000" dirty="0" smtClean="0"/>
              <a:t>Containers</a:t>
            </a:r>
            <a:endParaRPr lang="tr-TR" sz="2000" dirty="0" smtClean="0"/>
          </a:p>
          <a:p>
            <a:pPr>
              <a:buNone/>
            </a:pPr>
            <a:endParaRPr lang="tr-TR" sz="2000" dirty="0" smtClean="0"/>
          </a:p>
          <a:p>
            <a:r>
              <a:rPr lang="en-US" sz="2000" b="1" dirty="0" err="1" smtClean="0"/>
              <a:t>Variller</a:t>
            </a:r>
            <a:endParaRPr lang="tr-TR" sz="2000" dirty="0" smtClean="0"/>
          </a:p>
          <a:p>
            <a:r>
              <a:rPr lang="en-US" sz="2000" dirty="0" smtClean="0"/>
              <a:t>Barrels</a:t>
            </a:r>
            <a:endParaRPr lang="tr-TR" sz="2000" dirty="0" smtClean="0"/>
          </a:p>
          <a:p>
            <a:pPr>
              <a:buNone/>
            </a:pPr>
            <a:endParaRPr lang="tr-TR" sz="2000" dirty="0" smtClean="0"/>
          </a:p>
          <a:p>
            <a:r>
              <a:rPr lang="en-US" sz="2000" b="1" dirty="0" err="1" smtClean="0"/>
              <a:t>Mukavva</a:t>
            </a:r>
            <a:endParaRPr lang="tr-TR" sz="2000" dirty="0" smtClean="0"/>
          </a:p>
          <a:p>
            <a:r>
              <a:rPr lang="en-US" sz="2000" dirty="0" smtClean="0"/>
              <a:t>Cartons</a:t>
            </a:r>
            <a:endParaRPr lang="tr-TR" sz="2000" dirty="0" smtClean="0"/>
          </a:p>
          <a:p>
            <a:pPr>
              <a:buNone/>
            </a:pPr>
            <a:r>
              <a:rPr lang="en-US" sz="2000" dirty="0" smtClean="0"/>
              <a:t> </a:t>
            </a:r>
            <a:endParaRPr lang="tr-TR" sz="20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496944" cy="6120680"/>
          </a:xfrm>
        </p:spPr>
        <p:txBody>
          <a:bodyPr>
            <a:normAutofit fontScale="92500" lnSpcReduction="10000"/>
          </a:bodyPr>
          <a:lstStyle/>
          <a:p>
            <a:r>
              <a:rPr lang="en-US" b="1" dirty="0" err="1" smtClean="0"/>
              <a:t>Sepetler</a:t>
            </a:r>
            <a:endParaRPr lang="tr-TR" dirty="0" smtClean="0"/>
          </a:p>
          <a:p>
            <a:r>
              <a:rPr lang="en-US" dirty="0" smtClean="0"/>
              <a:t>Baskets</a:t>
            </a:r>
            <a:endParaRPr lang="tr-TR" dirty="0" smtClean="0"/>
          </a:p>
          <a:p>
            <a:r>
              <a:rPr lang="en-US" b="1" dirty="0" err="1" smtClean="0"/>
              <a:t>Balyalar</a:t>
            </a:r>
            <a:endParaRPr lang="tr-TR" dirty="0" smtClean="0"/>
          </a:p>
          <a:p>
            <a:r>
              <a:rPr lang="en-US" dirty="0" smtClean="0"/>
              <a:t>Bales</a:t>
            </a:r>
            <a:endParaRPr lang="tr-TR" dirty="0" smtClean="0"/>
          </a:p>
          <a:p>
            <a:r>
              <a:rPr lang="en-US" b="1" dirty="0" err="1" smtClean="0"/>
              <a:t>Paletler</a:t>
            </a:r>
            <a:r>
              <a:rPr lang="en-US" b="1" dirty="0" smtClean="0"/>
              <a:t> </a:t>
            </a:r>
            <a:r>
              <a:rPr lang="en-US" b="1" dirty="0" err="1" smtClean="0"/>
              <a:t>halinde</a:t>
            </a:r>
            <a:endParaRPr lang="tr-TR" dirty="0" smtClean="0"/>
          </a:p>
          <a:p>
            <a:r>
              <a:rPr lang="en-US" dirty="0" smtClean="0"/>
              <a:t>Crates on pallets</a:t>
            </a:r>
            <a:endParaRPr lang="tr-TR" dirty="0" smtClean="0"/>
          </a:p>
          <a:p>
            <a:r>
              <a:rPr lang="en-US" b="1" dirty="0" err="1" smtClean="0"/>
              <a:t>Ambalajlama</a:t>
            </a:r>
            <a:r>
              <a:rPr lang="en-US" b="1" dirty="0" smtClean="0"/>
              <a:t> </a:t>
            </a:r>
            <a:r>
              <a:rPr lang="en-US" b="1" dirty="0" err="1" smtClean="0"/>
              <a:t>giderleri</a:t>
            </a:r>
            <a:r>
              <a:rPr lang="en-US" b="1" dirty="0" smtClean="0"/>
              <a:t> </a:t>
            </a:r>
            <a:r>
              <a:rPr lang="en-US" b="1" dirty="0" err="1" smtClean="0"/>
              <a:t>fiyata</a:t>
            </a:r>
            <a:r>
              <a:rPr lang="en-US" b="1" dirty="0" smtClean="0"/>
              <a:t> </a:t>
            </a:r>
            <a:r>
              <a:rPr lang="en-US" b="1" dirty="0" err="1" smtClean="0"/>
              <a:t>dahildir</a:t>
            </a:r>
            <a:r>
              <a:rPr lang="en-US" b="1" dirty="0" smtClean="0"/>
              <a:t>.</a:t>
            </a:r>
            <a:endParaRPr lang="tr-TR" dirty="0" smtClean="0"/>
          </a:p>
          <a:p>
            <a:r>
              <a:rPr lang="en-US" dirty="0" smtClean="0"/>
              <a:t>Packing charges are included in the price.</a:t>
            </a:r>
            <a:endParaRPr lang="tr-TR" dirty="0" smtClean="0"/>
          </a:p>
          <a:p>
            <a:r>
              <a:rPr lang="en-US" b="1" dirty="0" err="1" smtClean="0"/>
              <a:t>Ambalajlama</a:t>
            </a:r>
            <a:r>
              <a:rPr lang="en-US" b="1" dirty="0" smtClean="0"/>
              <a:t> </a:t>
            </a:r>
            <a:r>
              <a:rPr lang="en-US" b="1" dirty="0" err="1" smtClean="0"/>
              <a:t>giderleri</a:t>
            </a:r>
            <a:r>
              <a:rPr lang="en-US" b="1" dirty="0" smtClean="0"/>
              <a:t> </a:t>
            </a:r>
            <a:r>
              <a:rPr lang="en-US" b="1" dirty="0" err="1" smtClean="0"/>
              <a:t>fatura</a:t>
            </a:r>
            <a:r>
              <a:rPr lang="en-US" b="1" dirty="0" smtClean="0"/>
              <a:t> </a:t>
            </a:r>
            <a:r>
              <a:rPr lang="en-US" b="1" dirty="0" err="1" smtClean="0"/>
              <a:t>edilecektir</a:t>
            </a:r>
            <a:r>
              <a:rPr lang="en-US" b="1" dirty="0" smtClean="0"/>
              <a:t>.</a:t>
            </a:r>
            <a:endParaRPr lang="tr-TR" dirty="0" smtClean="0"/>
          </a:p>
          <a:p>
            <a:r>
              <a:rPr lang="en-US" dirty="0" smtClean="0"/>
              <a:t>Packing charges will be invoiced.</a:t>
            </a:r>
            <a:endParaRPr lang="tr-TR" dirty="0" smtClean="0"/>
          </a:p>
          <a:p>
            <a:r>
              <a:rPr lang="en-US" b="1" dirty="0" err="1" smtClean="0"/>
              <a:t>Sandıklar</a:t>
            </a:r>
            <a:r>
              <a:rPr lang="en-US" b="1" dirty="0" smtClean="0"/>
              <a:t> </a:t>
            </a:r>
            <a:r>
              <a:rPr lang="en-US" b="1" dirty="0" err="1" smtClean="0"/>
              <a:t>iade</a:t>
            </a:r>
            <a:r>
              <a:rPr lang="en-US" b="1" dirty="0" smtClean="0"/>
              <a:t> </a:t>
            </a:r>
            <a:r>
              <a:rPr lang="en-US" b="1" dirty="0" err="1" smtClean="0"/>
              <a:t>edilemeyebilir</a:t>
            </a:r>
            <a:r>
              <a:rPr lang="en-US" b="1" dirty="0" smtClean="0"/>
              <a:t>.</a:t>
            </a:r>
            <a:endParaRPr lang="tr-TR" dirty="0" smtClean="0"/>
          </a:p>
          <a:p>
            <a:r>
              <a:rPr lang="en-US" dirty="0" smtClean="0"/>
              <a:t>Crates may not be returned.</a:t>
            </a:r>
            <a:endParaRPr lang="tr-TR" dirty="0" smtClean="0"/>
          </a:p>
          <a:p>
            <a:endParaRPr lang="tr-T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en-US" b="1" u="sng" dirty="0" smtClean="0"/>
              <a:t>TESLIM SÜRESI</a:t>
            </a:r>
            <a:r>
              <a:rPr lang="tr-TR" dirty="0" smtClean="0"/>
              <a:t/>
            </a:r>
            <a:br>
              <a:rPr lang="tr-TR" dirty="0" smtClean="0"/>
            </a:br>
            <a:endParaRPr lang="tr-TR" dirty="0"/>
          </a:p>
        </p:txBody>
      </p:sp>
      <p:sp>
        <p:nvSpPr>
          <p:cNvPr id="3" name="2 İçerik Yer Tutucusu"/>
          <p:cNvSpPr>
            <a:spLocks noGrp="1"/>
          </p:cNvSpPr>
          <p:nvPr>
            <p:ph idx="1"/>
          </p:nvPr>
        </p:nvSpPr>
        <p:spPr>
          <a:xfrm>
            <a:off x="251520" y="620688"/>
            <a:ext cx="8640960" cy="5904656"/>
          </a:xfrm>
        </p:spPr>
        <p:txBody>
          <a:bodyPr>
            <a:normAutofit fontScale="55000" lnSpcReduction="20000"/>
          </a:bodyPr>
          <a:lstStyle/>
          <a:p>
            <a:r>
              <a:rPr lang="en-US" b="1" dirty="0" err="1" smtClean="0"/>
              <a:t>Malları</a:t>
            </a:r>
            <a:r>
              <a:rPr lang="en-US" b="1" dirty="0" smtClean="0"/>
              <a:t> </a:t>
            </a:r>
            <a:r>
              <a:rPr lang="en-US" b="1" dirty="0" err="1" smtClean="0"/>
              <a:t>derhal</a:t>
            </a:r>
            <a:r>
              <a:rPr lang="en-US" b="1" dirty="0" smtClean="0"/>
              <a:t> </a:t>
            </a:r>
            <a:r>
              <a:rPr lang="en-US" b="1" dirty="0" err="1" smtClean="0"/>
              <a:t>teslim</a:t>
            </a:r>
            <a:r>
              <a:rPr lang="en-US" b="1" dirty="0" smtClean="0"/>
              <a:t> </a:t>
            </a:r>
            <a:r>
              <a:rPr lang="en-US" b="1" dirty="0" err="1" smtClean="0"/>
              <a:t>edebiliriz</a:t>
            </a:r>
            <a:r>
              <a:rPr lang="en-US" b="1" dirty="0" smtClean="0"/>
              <a:t>.</a:t>
            </a:r>
            <a:endParaRPr lang="tr-TR" dirty="0" smtClean="0"/>
          </a:p>
          <a:p>
            <a:r>
              <a:rPr lang="en-US" dirty="0" smtClean="0"/>
              <a:t>We can deliver the goods right away.</a:t>
            </a:r>
            <a:endParaRPr lang="tr-TR" dirty="0" smtClean="0"/>
          </a:p>
          <a:p>
            <a:pPr>
              <a:buNone/>
            </a:pPr>
            <a:endParaRPr lang="tr-TR" dirty="0" smtClean="0"/>
          </a:p>
          <a:p>
            <a:r>
              <a:rPr lang="en-US" b="1" dirty="0" err="1" smtClean="0"/>
              <a:t>Teslimat</a:t>
            </a:r>
            <a:r>
              <a:rPr lang="en-US" b="1" dirty="0" smtClean="0"/>
              <a:t> </a:t>
            </a:r>
            <a:r>
              <a:rPr lang="en-US" b="1" dirty="0" err="1" smtClean="0"/>
              <a:t>gelecek</a:t>
            </a:r>
            <a:r>
              <a:rPr lang="en-US" b="1" dirty="0" smtClean="0"/>
              <a:t> </a:t>
            </a:r>
            <a:r>
              <a:rPr lang="en-US" b="1" dirty="0" err="1" smtClean="0"/>
              <a:t>hafta</a:t>
            </a:r>
            <a:r>
              <a:rPr lang="en-US" b="1" dirty="0" smtClean="0"/>
              <a:t> </a:t>
            </a:r>
            <a:r>
              <a:rPr lang="en-US" b="1" dirty="0" err="1" smtClean="0"/>
              <a:t>sonuna</a:t>
            </a:r>
            <a:r>
              <a:rPr lang="en-US" b="1" dirty="0" smtClean="0"/>
              <a:t> </a:t>
            </a:r>
            <a:r>
              <a:rPr lang="en-US" b="1" dirty="0" err="1" smtClean="0"/>
              <a:t>kadar</a:t>
            </a:r>
            <a:r>
              <a:rPr lang="en-US" b="1" dirty="0" smtClean="0"/>
              <a:t> </a:t>
            </a:r>
            <a:r>
              <a:rPr lang="en-US" b="1" dirty="0" err="1" smtClean="0"/>
              <a:t>yapılabilir</a:t>
            </a:r>
            <a:r>
              <a:rPr lang="en-US" b="1" dirty="0" smtClean="0"/>
              <a:t>.</a:t>
            </a:r>
            <a:endParaRPr lang="tr-TR" dirty="0" smtClean="0"/>
          </a:p>
          <a:p>
            <a:r>
              <a:rPr lang="en-US" dirty="0" smtClean="0"/>
              <a:t>Delivery can be made by the end of next week.</a:t>
            </a:r>
            <a:endParaRPr lang="tr-TR" dirty="0" smtClean="0"/>
          </a:p>
          <a:p>
            <a:pPr>
              <a:buNone/>
            </a:pPr>
            <a:endParaRPr lang="tr-TR" dirty="0" smtClean="0"/>
          </a:p>
          <a:p>
            <a:r>
              <a:rPr lang="en-US" b="1" dirty="0" smtClean="0"/>
              <a:t>En </a:t>
            </a:r>
            <a:r>
              <a:rPr lang="en-US" b="1" dirty="0" err="1" smtClean="0"/>
              <a:t>erken</a:t>
            </a:r>
            <a:r>
              <a:rPr lang="en-US" b="1" dirty="0" smtClean="0"/>
              <a:t> </a:t>
            </a:r>
            <a:r>
              <a:rPr lang="en-US" b="1" dirty="0" err="1" smtClean="0"/>
              <a:t>bir</a:t>
            </a:r>
            <a:r>
              <a:rPr lang="en-US" b="1" dirty="0" smtClean="0"/>
              <a:t> ay </a:t>
            </a:r>
            <a:r>
              <a:rPr lang="en-US" b="1" dirty="0" err="1" smtClean="0"/>
              <a:t>sonra</a:t>
            </a:r>
            <a:r>
              <a:rPr lang="en-US" b="1" dirty="0" smtClean="0"/>
              <a:t> </a:t>
            </a:r>
            <a:r>
              <a:rPr lang="en-US" b="1" dirty="0" err="1" smtClean="0"/>
              <a:t>teslimat</a:t>
            </a:r>
            <a:r>
              <a:rPr lang="en-US" b="1" dirty="0" smtClean="0"/>
              <a:t> </a:t>
            </a:r>
            <a:r>
              <a:rPr lang="en-US" b="1" dirty="0" err="1" smtClean="0"/>
              <a:t>yapabiliriz</a:t>
            </a:r>
            <a:r>
              <a:rPr lang="en-US" b="1" dirty="0" smtClean="0"/>
              <a:t>.</a:t>
            </a:r>
            <a:endParaRPr lang="tr-TR" dirty="0" smtClean="0"/>
          </a:p>
          <a:p>
            <a:r>
              <a:rPr lang="en-US" dirty="0" smtClean="0"/>
              <a:t>Our earliest delivery would be in one month.</a:t>
            </a:r>
            <a:endParaRPr lang="tr-TR" dirty="0" smtClean="0"/>
          </a:p>
          <a:p>
            <a:pPr>
              <a:buNone/>
            </a:pPr>
            <a:endParaRPr lang="tr-TR" dirty="0" smtClean="0"/>
          </a:p>
          <a:p>
            <a:r>
              <a:rPr lang="en-US" b="1" dirty="0" err="1" smtClean="0"/>
              <a:t>Teslimat</a:t>
            </a:r>
            <a:r>
              <a:rPr lang="en-US" b="1" dirty="0" smtClean="0"/>
              <a:t> </a:t>
            </a:r>
            <a:r>
              <a:rPr lang="en-US" b="1" dirty="0" err="1" smtClean="0"/>
              <a:t>için</a:t>
            </a:r>
            <a:r>
              <a:rPr lang="en-US" b="1" dirty="0" smtClean="0"/>
              <a:t> </a:t>
            </a:r>
            <a:r>
              <a:rPr lang="en-US" b="1" dirty="0" err="1" smtClean="0"/>
              <a:t>belirttiğiniz</a:t>
            </a:r>
            <a:r>
              <a:rPr lang="en-US" b="1" dirty="0" smtClean="0"/>
              <a:t> </a:t>
            </a:r>
            <a:r>
              <a:rPr lang="en-US" b="1" dirty="0" err="1" smtClean="0"/>
              <a:t>tarihi</a:t>
            </a:r>
            <a:r>
              <a:rPr lang="en-US" b="1" dirty="0" smtClean="0"/>
              <a:t> </a:t>
            </a:r>
            <a:r>
              <a:rPr lang="en-US" b="1" dirty="0" err="1" smtClean="0"/>
              <a:t>teyit</a:t>
            </a:r>
            <a:r>
              <a:rPr lang="en-US" b="1" dirty="0" smtClean="0"/>
              <a:t> </a:t>
            </a:r>
            <a:r>
              <a:rPr lang="en-US" b="1" dirty="0" err="1" smtClean="0"/>
              <a:t>ederiz</a:t>
            </a:r>
            <a:r>
              <a:rPr lang="en-US" b="1" dirty="0" smtClean="0"/>
              <a:t>.</a:t>
            </a:r>
            <a:endParaRPr lang="tr-TR" dirty="0" smtClean="0"/>
          </a:p>
          <a:p>
            <a:r>
              <a:rPr lang="en-US" dirty="0" smtClean="0"/>
              <a:t>We confirm your specified date for delivery.</a:t>
            </a:r>
            <a:endParaRPr lang="tr-TR" dirty="0" smtClean="0"/>
          </a:p>
          <a:p>
            <a:pPr>
              <a:buNone/>
            </a:pPr>
            <a:endParaRPr lang="tr-TR" dirty="0" smtClean="0"/>
          </a:p>
          <a:p>
            <a:r>
              <a:rPr lang="en-US" b="1" dirty="0" err="1" smtClean="0"/>
              <a:t>Kesin</a:t>
            </a:r>
            <a:r>
              <a:rPr lang="en-US" b="1" dirty="0" smtClean="0"/>
              <a:t> </a:t>
            </a:r>
            <a:r>
              <a:rPr lang="en-US" b="1" dirty="0" err="1" smtClean="0"/>
              <a:t>bir</a:t>
            </a:r>
            <a:r>
              <a:rPr lang="en-US" b="1" dirty="0" smtClean="0"/>
              <a:t> </a:t>
            </a:r>
            <a:r>
              <a:rPr lang="en-US" b="1" dirty="0" err="1" smtClean="0"/>
              <a:t>teslim</a:t>
            </a:r>
            <a:r>
              <a:rPr lang="en-US" b="1" dirty="0" smtClean="0"/>
              <a:t> </a:t>
            </a:r>
            <a:r>
              <a:rPr lang="en-US" b="1" dirty="0" err="1" smtClean="0"/>
              <a:t>tarihi</a:t>
            </a:r>
            <a:r>
              <a:rPr lang="en-US" b="1" dirty="0" smtClean="0"/>
              <a:t> </a:t>
            </a:r>
            <a:r>
              <a:rPr lang="en-US" b="1" dirty="0" err="1" smtClean="0"/>
              <a:t>vaat</a:t>
            </a:r>
            <a:r>
              <a:rPr lang="en-US" b="1" dirty="0" smtClean="0"/>
              <a:t> </a:t>
            </a:r>
            <a:r>
              <a:rPr lang="en-US" b="1" dirty="0" err="1" smtClean="0"/>
              <a:t>edemeyiz</a:t>
            </a:r>
            <a:r>
              <a:rPr lang="en-US" b="1" dirty="0" smtClean="0"/>
              <a:t>.</a:t>
            </a:r>
            <a:endParaRPr lang="tr-TR" dirty="0" smtClean="0"/>
          </a:p>
          <a:p>
            <a:r>
              <a:rPr lang="en-US" dirty="0" smtClean="0"/>
              <a:t>We cannot promise a definite delivery date.</a:t>
            </a:r>
            <a:endParaRPr lang="tr-TR" dirty="0" smtClean="0"/>
          </a:p>
          <a:p>
            <a:pPr>
              <a:buNone/>
            </a:pPr>
            <a:endParaRPr lang="tr-TR" dirty="0" smtClean="0"/>
          </a:p>
          <a:p>
            <a:r>
              <a:rPr lang="en-US" b="1" dirty="0" err="1" smtClean="0"/>
              <a:t>Malları</a:t>
            </a:r>
            <a:r>
              <a:rPr lang="en-US" b="1" dirty="0" smtClean="0"/>
              <a:t> </a:t>
            </a:r>
            <a:r>
              <a:rPr lang="en-US" b="1" dirty="0" err="1" smtClean="0"/>
              <a:t>üretmemiz</a:t>
            </a:r>
            <a:r>
              <a:rPr lang="en-US" b="1" dirty="0" smtClean="0"/>
              <a:t> </a:t>
            </a:r>
            <a:r>
              <a:rPr lang="en-US" b="1" dirty="0" err="1" smtClean="0"/>
              <a:t>için</a:t>
            </a:r>
            <a:r>
              <a:rPr lang="en-US" b="1" dirty="0" smtClean="0"/>
              <a:t> ..... </a:t>
            </a:r>
            <a:r>
              <a:rPr lang="en-US" b="1" dirty="0" err="1" smtClean="0"/>
              <a:t>güne</a:t>
            </a:r>
            <a:r>
              <a:rPr lang="en-US" b="1" dirty="0" smtClean="0"/>
              <a:t> </a:t>
            </a:r>
            <a:r>
              <a:rPr lang="en-US" b="1" dirty="0" err="1" smtClean="0"/>
              <a:t>ihtiyacımız</a:t>
            </a:r>
            <a:r>
              <a:rPr lang="en-US" b="1" dirty="0" smtClean="0"/>
              <a:t> </a:t>
            </a:r>
            <a:r>
              <a:rPr lang="en-US" b="1" dirty="0" err="1" smtClean="0"/>
              <a:t>vardır</a:t>
            </a:r>
            <a:r>
              <a:rPr lang="en-US" b="1" dirty="0" smtClean="0"/>
              <a:t>.</a:t>
            </a:r>
            <a:endParaRPr lang="tr-TR" dirty="0" smtClean="0"/>
          </a:p>
          <a:p>
            <a:r>
              <a:rPr lang="en-US" dirty="0" smtClean="0"/>
              <a:t>We will need .... days to manufacture the goods.</a:t>
            </a:r>
            <a:endParaRPr lang="tr-TR" dirty="0" smtClean="0"/>
          </a:p>
          <a:p>
            <a:pPr>
              <a:buNone/>
            </a:pPr>
            <a:endParaRPr lang="tr-TR" dirty="0" smtClean="0"/>
          </a:p>
          <a:p>
            <a:r>
              <a:rPr lang="en-US" b="1" dirty="0" err="1" smtClean="0"/>
              <a:t>Mümkün</a:t>
            </a:r>
            <a:r>
              <a:rPr lang="en-US" b="1" dirty="0" smtClean="0"/>
              <a:t> </a:t>
            </a:r>
            <a:r>
              <a:rPr lang="en-US" b="1" dirty="0" err="1" smtClean="0"/>
              <a:t>olan</a:t>
            </a:r>
            <a:r>
              <a:rPr lang="en-US" b="1" dirty="0" smtClean="0"/>
              <a:t> en </a:t>
            </a:r>
            <a:r>
              <a:rPr lang="en-US" b="1" dirty="0" err="1" smtClean="0"/>
              <a:t>kısa</a:t>
            </a:r>
            <a:r>
              <a:rPr lang="en-US" b="1" dirty="0" smtClean="0"/>
              <a:t> </a:t>
            </a:r>
            <a:r>
              <a:rPr lang="en-US" b="1" dirty="0" err="1" smtClean="0"/>
              <a:t>zamanda</a:t>
            </a:r>
            <a:r>
              <a:rPr lang="en-US" b="1" dirty="0" smtClean="0"/>
              <a:t> </a:t>
            </a:r>
            <a:r>
              <a:rPr lang="en-US" b="1" dirty="0" err="1" smtClean="0"/>
              <a:t>teslim</a:t>
            </a:r>
            <a:r>
              <a:rPr lang="en-US" b="1" dirty="0" smtClean="0"/>
              <a:t> </a:t>
            </a:r>
            <a:r>
              <a:rPr lang="en-US" b="1" dirty="0" err="1" smtClean="0"/>
              <a:t>edebilmek</a:t>
            </a:r>
            <a:r>
              <a:rPr lang="en-US" b="1" dirty="0" smtClean="0"/>
              <a:t> </a:t>
            </a:r>
            <a:r>
              <a:rPr lang="en-US" b="1" dirty="0" err="1" smtClean="0"/>
              <a:t>için</a:t>
            </a:r>
            <a:r>
              <a:rPr lang="en-US" b="1" dirty="0" smtClean="0"/>
              <a:t> </a:t>
            </a:r>
            <a:r>
              <a:rPr lang="en-US" b="1" dirty="0" err="1" smtClean="0"/>
              <a:t>elimizden</a:t>
            </a:r>
            <a:r>
              <a:rPr lang="en-US" b="1" dirty="0" smtClean="0"/>
              <a:t> </a:t>
            </a:r>
            <a:r>
              <a:rPr lang="en-US" b="1" dirty="0" err="1" smtClean="0"/>
              <a:t>geleni</a:t>
            </a:r>
            <a:r>
              <a:rPr lang="en-US" b="1" dirty="0" smtClean="0"/>
              <a:t> </a:t>
            </a:r>
            <a:r>
              <a:rPr lang="en-US" b="1" dirty="0" err="1" smtClean="0"/>
              <a:t>yapacağız</a:t>
            </a:r>
            <a:r>
              <a:rPr lang="en-US" b="1" dirty="0" smtClean="0"/>
              <a:t>. </a:t>
            </a:r>
            <a:endParaRPr lang="tr-TR" dirty="0" smtClean="0"/>
          </a:p>
          <a:p>
            <a:r>
              <a:rPr lang="en-US" dirty="0" smtClean="0"/>
              <a:t>We will do all we can to deliver as soon as possible.</a:t>
            </a:r>
            <a:endParaRPr lang="tr-TR" dirty="0" smtClean="0"/>
          </a:p>
          <a:p>
            <a:endParaRPr lang="tr-T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8363272" cy="5793507"/>
          </a:xfrm>
        </p:spPr>
        <p:txBody>
          <a:bodyPr>
            <a:normAutofit/>
          </a:bodyPr>
          <a:lstStyle/>
          <a:p>
            <a:pPr algn="ctr">
              <a:buNone/>
            </a:pPr>
            <a:endParaRPr lang="tr-TR" sz="4000" b="1" dirty="0" smtClean="0"/>
          </a:p>
          <a:p>
            <a:pPr algn="ctr">
              <a:buNone/>
            </a:pPr>
            <a:endParaRPr lang="tr-TR" sz="4000" b="1" dirty="0" smtClean="0"/>
          </a:p>
          <a:p>
            <a:pPr algn="ctr">
              <a:buNone/>
            </a:pPr>
            <a:endParaRPr lang="tr-TR" sz="4000" b="1" dirty="0" smtClean="0"/>
          </a:p>
          <a:p>
            <a:pPr algn="ctr">
              <a:buNone/>
            </a:pPr>
            <a:r>
              <a:rPr lang="tr-TR" sz="4000" b="1" dirty="0" smtClean="0"/>
              <a:t>BEŞİNCİ BÖLÜMÜN SONU</a:t>
            </a:r>
            <a:endParaRPr lang="tr-TR" sz="4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u="sng" dirty="0"/>
              <a:t>TEMEL EDATLAR( PREPOSITIONS</a:t>
            </a:r>
            <a:r>
              <a:rPr lang="tr-TR" b="1" u="sng" dirty="0" smtClean="0"/>
              <a:t>)</a:t>
            </a:r>
            <a:endParaRPr lang="tr-TR" dirty="0"/>
          </a:p>
        </p:txBody>
      </p:sp>
      <p:graphicFrame>
        <p:nvGraphicFramePr>
          <p:cNvPr id="5" name="4 İçerik Yer Tutucusu"/>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8229600"/>
              </a:tblGrid>
              <a:tr h="370840">
                <a:tc>
                  <a:txBody>
                    <a:bodyPr/>
                    <a:lstStyle/>
                    <a:p>
                      <a:pPr algn="ctr">
                        <a:lnSpc>
                          <a:spcPct val="115000"/>
                        </a:lnSpc>
                        <a:spcAft>
                          <a:spcPts val="0"/>
                        </a:spcAft>
                      </a:pPr>
                      <a:r>
                        <a:rPr lang="en-US" sz="2400" b="1" dirty="0">
                          <a:solidFill>
                            <a:srgbClr val="000000"/>
                          </a:solidFill>
                          <a:latin typeface="Arial Black" pitchFamily="34" charset="0"/>
                          <a:ea typeface="Times New Roman"/>
                          <a:cs typeface="Times New Roman"/>
                        </a:rPr>
                        <a:t>in</a:t>
                      </a:r>
                      <a:r>
                        <a:rPr lang="tr-TR" sz="2400" b="1" dirty="0">
                          <a:solidFill>
                            <a:srgbClr val="FF0000"/>
                          </a:solidFill>
                          <a:latin typeface="Arial Black" pitchFamily="34" charset="0"/>
                          <a:ea typeface="Times New Roman"/>
                          <a:cs typeface="Times New Roman"/>
                        </a:rPr>
                        <a:t>/in/</a:t>
                      </a:r>
                      <a:r>
                        <a:rPr lang="tr-TR" sz="2400" b="1" dirty="0">
                          <a:solidFill>
                            <a:srgbClr val="000000"/>
                          </a:solidFill>
                          <a:latin typeface="Arial Black" pitchFamily="34" charset="0"/>
                          <a:ea typeface="Times New Roman"/>
                          <a:cs typeface="Times New Roman"/>
                        </a:rPr>
                        <a:t>: içinde</a:t>
                      </a:r>
                      <a:endParaRPr lang="tr-TR" sz="2400" b="1" dirty="0">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on</a:t>
                      </a:r>
                      <a:r>
                        <a:rPr lang="tr-TR" sz="2400" b="1">
                          <a:solidFill>
                            <a:srgbClr val="FF0000"/>
                          </a:solidFill>
                          <a:latin typeface="Arial Black" pitchFamily="34" charset="0"/>
                          <a:ea typeface="Times New Roman"/>
                          <a:cs typeface="Times New Roman"/>
                        </a:rPr>
                        <a:t>/on/</a:t>
                      </a:r>
                      <a:r>
                        <a:rPr lang="tr-TR" sz="2400" b="1">
                          <a:solidFill>
                            <a:srgbClr val="000000"/>
                          </a:solidFill>
                          <a:latin typeface="Arial Black" pitchFamily="34" charset="0"/>
                          <a:ea typeface="Times New Roman"/>
                          <a:cs typeface="Times New Roman"/>
                        </a:rPr>
                        <a:t>: üstünde</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tr-TR" sz="2400" b="1">
                          <a:solidFill>
                            <a:srgbClr val="000000"/>
                          </a:solidFill>
                          <a:latin typeface="Arial Black" pitchFamily="34" charset="0"/>
                          <a:ea typeface="Times New Roman"/>
                          <a:cs typeface="Times New Roman"/>
                        </a:rPr>
                        <a:t>at</a:t>
                      </a:r>
                      <a:r>
                        <a:rPr lang="tr-TR" sz="2400" b="1">
                          <a:solidFill>
                            <a:srgbClr val="FF0000"/>
                          </a:solidFill>
                          <a:latin typeface="Arial Black" pitchFamily="34" charset="0"/>
                          <a:ea typeface="Times New Roman"/>
                          <a:cs typeface="Times New Roman"/>
                        </a:rPr>
                        <a:t>/et/:</a:t>
                      </a:r>
                      <a:r>
                        <a:rPr lang="tr-TR" sz="2400" b="1">
                          <a:solidFill>
                            <a:srgbClr val="000000"/>
                          </a:solidFill>
                          <a:latin typeface="Arial Black" pitchFamily="34" charset="0"/>
                          <a:ea typeface="Times New Roman"/>
                          <a:cs typeface="Times New Roman"/>
                        </a:rPr>
                        <a:t> -da, -de</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over</a:t>
                      </a:r>
                      <a:r>
                        <a:rPr lang="tr-TR" sz="2400" b="1">
                          <a:solidFill>
                            <a:srgbClr val="FF0000"/>
                          </a:solidFill>
                          <a:latin typeface="Arial Black" pitchFamily="34" charset="0"/>
                          <a:ea typeface="Times New Roman"/>
                          <a:cs typeface="Times New Roman"/>
                        </a:rPr>
                        <a:t>/oovır/:</a:t>
                      </a:r>
                      <a:r>
                        <a:rPr lang="tr-TR" sz="2400" b="1">
                          <a:solidFill>
                            <a:srgbClr val="000000"/>
                          </a:solidFill>
                          <a:latin typeface="Arial Black" pitchFamily="34" charset="0"/>
                          <a:ea typeface="Times New Roman"/>
                          <a:cs typeface="Times New Roman"/>
                        </a:rPr>
                        <a:t> üzerinde</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under</a:t>
                      </a:r>
                      <a:r>
                        <a:rPr lang="tr-TR" sz="2400" b="1">
                          <a:solidFill>
                            <a:srgbClr val="000000"/>
                          </a:solidFill>
                          <a:latin typeface="Arial Black" pitchFamily="34" charset="0"/>
                          <a:ea typeface="Times New Roman"/>
                          <a:cs typeface="Times New Roman"/>
                        </a:rPr>
                        <a:t> </a:t>
                      </a:r>
                      <a:r>
                        <a:rPr lang="tr-TR" sz="2400" b="1">
                          <a:solidFill>
                            <a:srgbClr val="FF0000"/>
                          </a:solidFill>
                          <a:latin typeface="Arial Black" pitchFamily="34" charset="0"/>
                          <a:ea typeface="Times New Roman"/>
                          <a:cs typeface="Times New Roman"/>
                        </a:rPr>
                        <a:t>/andır/ </a:t>
                      </a:r>
                      <a:r>
                        <a:rPr lang="tr-TR" sz="2400" b="1">
                          <a:solidFill>
                            <a:srgbClr val="000000"/>
                          </a:solidFill>
                          <a:latin typeface="Arial Black" pitchFamily="34" charset="0"/>
                          <a:ea typeface="Times New Roman"/>
                          <a:cs typeface="Times New Roman"/>
                        </a:rPr>
                        <a:t>: altında</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near</a:t>
                      </a:r>
                      <a:r>
                        <a:rPr lang="tr-TR" sz="2400" b="1">
                          <a:solidFill>
                            <a:srgbClr val="000000"/>
                          </a:solidFill>
                          <a:latin typeface="Arial Black" pitchFamily="34" charset="0"/>
                          <a:ea typeface="Times New Roman"/>
                          <a:cs typeface="Times New Roman"/>
                        </a:rPr>
                        <a:t> </a:t>
                      </a:r>
                      <a:r>
                        <a:rPr lang="tr-TR" sz="2400" b="1">
                          <a:solidFill>
                            <a:srgbClr val="FF0000"/>
                          </a:solidFill>
                          <a:latin typeface="Arial Black" pitchFamily="34" charset="0"/>
                          <a:ea typeface="Times New Roman"/>
                          <a:cs typeface="Times New Roman"/>
                        </a:rPr>
                        <a:t>/niır/ </a:t>
                      </a:r>
                      <a:r>
                        <a:rPr lang="tr-TR" sz="2400" b="1">
                          <a:solidFill>
                            <a:srgbClr val="000000"/>
                          </a:solidFill>
                          <a:latin typeface="Arial Black" pitchFamily="34" charset="0"/>
                          <a:ea typeface="Times New Roman"/>
                          <a:cs typeface="Times New Roman"/>
                        </a:rPr>
                        <a:t>: yanında, yakınında</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next</a:t>
                      </a:r>
                      <a:r>
                        <a:rPr lang="en-US" sz="2400" b="1">
                          <a:solidFill>
                            <a:srgbClr val="FF0000"/>
                          </a:solidFill>
                          <a:latin typeface="Arial Black" pitchFamily="34" charset="0"/>
                          <a:ea typeface="Times New Roman"/>
                          <a:cs typeface="Times New Roman"/>
                        </a:rPr>
                        <a:t>/nekst/:</a:t>
                      </a:r>
                      <a:r>
                        <a:rPr lang="en-US" sz="2400" b="1">
                          <a:solidFill>
                            <a:srgbClr val="000000"/>
                          </a:solidFill>
                          <a:latin typeface="Arial Black" pitchFamily="34" charset="0"/>
                          <a:ea typeface="Times New Roman"/>
                          <a:cs typeface="Times New Roman"/>
                        </a:rPr>
                        <a:t> hemen yanında, bitişiğinde</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behind</a:t>
                      </a:r>
                      <a:r>
                        <a:rPr lang="tr-TR" sz="2400" b="1">
                          <a:solidFill>
                            <a:srgbClr val="000000"/>
                          </a:solidFill>
                          <a:latin typeface="Arial Black" pitchFamily="34" charset="0"/>
                          <a:ea typeface="Times New Roman"/>
                          <a:cs typeface="Times New Roman"/>
                        </a:rPr>
                        <a:t> </a:t>
                      </a:r>
                      <a:r>
                        <a:rPr lang="tr-TR" sz="2400" b="1">
                          <a:solidFill>
                            <a:srgbClr val="FF0000"/>
                          </a:solidFill>
                          <a:latin typeface="Arial Black" pitchFamily="34" charset="0"/>
                          <a:ea typeface="Times New Roman"/>
                          <a:cs typeface="Times New Roman"/>
                        </a:rPr>
                        <a:t>/bihaynd/</a:t>
                      </a:r>
                      <a:r>
                        <a:rPr lang="tr-TR" sz="2400" b="1">
                          <a:solidFill>
                            <a:srgbClr val="000000"/>
                          </a:solidFill>
                          <a:latin typeface="Arial Black" pitchFamily="34" charset="0"/>
                          <a:ea typeface="Times New Roman"/>
                          <a:cs typeface="Times New Roman"/>
                        </a:rPr>
                        <a:t>: arkasında</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in front of</a:t>
                      </a:r>
                      <a:r>
                        <a:rPr lang="tr-TR" sz="2400" b="1">
                          <a:solidFill>
                            <a:srgbClr val="FF0000"/>
                          </a:solidFill>
                          <a:latin typeface="Arial Black" pitchFamily="34" charset="0"/>
                          <a:ea typeface="Times New Roman"/>
                          <a:cs typeface="Times New Roman"/>
                        </a:rPr>
                        <a:t>/in front of/</a:t>
                      </a:r>
                      <a:r>
                        <a:rPr lang="tr-TR" sz="2400" b="1">
                          <a:solidFill>
                            <a:srgbClr val="000000"/>
                          </a:solidFill>
                          <a:latin typeface="Arial Black" pitchFamily="34" charset="0"/>
                          <a:ea typeface="Times New Roman"/>
                          <a:cs typeface="Times New Roman"/>
                        </a:rPr>
                        <a:t>: önünde</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dirty="0">
                          <a:solidFill>
                            <a:srgbClr val="000000"/>
                          </a:solidFill>
                          <a:latin typeface="Arial Black" pitchFamily="34" charset="0"/>
                          <a:ea typeface="Times New Roman"/>
                          <a:cs typeface="Times New Roman"/>
                        </a:rPr>
                        <a:t>about</a:t>
                      </a:r>
                      <a:r>
                        <a:rPr lang="tr-TR" sz="2400" b="1" dirty="0">
                          <a:solidFill>
                            <a:srgbClr val="FF0000"/>
                          </a:solidFill>
                          <a:latin typeface="Arial Black" pitchFamily="34" charset="0"/>
                          <a:ea typeface="Times New Roman"/>
                          <a:cs typeface="Times New Roman"/>
                        </a:rPr>
                        <a:t>/</a:t>
                      </a:r>
                      <a:r>
                        <a:rPr lang="tr-TR" sz="2400" b="1" dirty="0" err="1">
                          <a:solidFill>
                            <a:srgbClr val="FF0000"/>
                          </a:solidFill>
                          <a:latin typeface="Arial Black" pitchFamily="34" charset="0"/>
                          <a:ea typeface="Times New Roman"/>
                          <a:cs typeface="Times New Roman"/>
                        </a:rPr>
                        <a:t>ebaut</a:t>
                      </a:r>
                      <a:r>
                        <a:rPr lang="tr-TR" sz="2400" b="1" dirty="0">
                          <a:solidFill>
                            <a:srgbClr val="FF0000"/>
                          </a:solidFill>
                          <a:latin typeface="Arial Black" pitchFamily="34" charset="0"/>
                          <a:ea typeface="Times New Roman"/>
                          <a:cs typeface="Times New Roman"/>
                        </a:rPr>
                        <a:t>/</a:t>
                      </a:r>
                      <a:r>
                        <a:rPr lang="tr-TR" sz="2400" b="1" dirty="0">
                          <a:solidFill>
                            <a:srgbClr val="000000"/>
                          </a:solidFill>
                          <a:latin typeface="Arial Black" pitchFamily="34" charset="0"/>
                          <a:ea typeface="Times New Roman"/>
                          <a:cs typeface="Times New Roman"/>
                        </a:rPr>
                        <a:t>: hakkında</a:t>
                      </a:r>
                      <a:endParaRPr lang="tr-TR" sz="2400" b="1" dirty="0">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a:solidFill>
                            <a:srgbClr val="000000"/>
                          </a:solidFill>
                          <a:latin typeface="Arial Black" pitchFamily="34" charset="0"/>
                          <a:ea typeface="Times New Roman"/>
                          <a:cs typeface="Times New Roman"/>
                        </a:rPr>
                        <a:t>here</a:t>
                      </a:r>
                      <a:r>
                        <a:rPr lang="tr-TR" sz="2400" b="1">
                          <a:solidFill>
                            <a:srgbClr val="FF0000"/>
                          </a:solidFill>
                          <a:latin typeface="Arial Black" pitchFamily="34" charset="0"/>
                          <a:ea typeface="Times New Roman"/>
                          <a:cs typeface="Times New Roman"/>
                        </a:rPr>
                        <a:t>/hiyır/:</a:t>
                      </a:r>
                      <a:r>
                        <a:rPr lang="tr-TR" sz="2400" b="1">
                          <a:solidFill>
                            <a:srgbClr val="000000"/>
                          </a:solidFill>
                          <a:latin typeface="Arial Black" pitchFamily="34" charset="0"/>
                          <a:ea typeface="Times New Roman"/>
                          <a:cs typeface="Times New Roman"/>
                        </a:rPr>
                        <a:t> Burada</a:t>
                      </a:r>
                      <a:endParaRPr lang="tr-TR" sz="2400" b="1">
                        <a:latin typeface="Arial Black" pitchFamily="34" charset="0"/>
                        <a:ea typeface="Calibri"/>
                        <a:cs typeface="Times New Roman"/>
                      </a:endParaRPr>
                    </a:p>
                  </a:txBody>
                  <a:tcPr marL="68580" marR="68580" marT="0" marB="0"/>
                </a:tc>
              </a:tr>
              <a:tr h="370840">
                <a:tc>
                  <a:txBody>
                    <a:bodyPr/>
                    <a:lstStyle/>
                    <a:p>
                      <a:pPr algn="ctr">
                        <a:lnSpc>
                          <a:spcPct val="115000"/>
                        </a:lnSpc>
                        <a:spcAft>
                          <a:spcPts val="0"/>
                        </a:spcAft>
                      </a:pPr>
                      <a:r>
                        <a:rPr lang="en-US" sz="2400" b="1" dirty="0">
                          <a:solidFill>
                            <a:srgbClr val="000000"/>
                          </a:solidFill>
                          <a:latin typeface="Arial Black" pitchFamily="34" charset="0"/>
                          <a:ea typeface="Times New Roman"/>
                          <a:cs typeface="Times New Roman"/>
                        </a:rPr>
                        <a:t>there</a:t>
                      </a:r>
                      <a:r>
                        <a:rPr lang="tr-TR" sz="2400" b="1" dirty="0">
                          <a:solidFill>
                            <a:srgbClr val="FF0000"/>
                          </a:solidFill>
                          <a:latin typeface="Arial Black" pitchFamily="34" charset="0"/>
                          <a:ea typeface="Times New Roman"/>
                          <a:cs typeface="Times New Roman"/>
                        </a:rPr>
                        <a:t>/der/:</a:t>
                      </a:r>
                      <a:r>
                        <a:rPr lang="tr-TR" sz="2400" b="1" dirty="0">
                          <a:solidFill>
                            <a:srgbClr val="000000"/>
                          </a:solidFill>
                          <a:latin typeface="Arial Black" pitchFamily="34" charset="0"/>
                          <a:ea typeface="Times New Roman"/>
                          <a:cs typeface="Times New Roman"/>
                        </a:rPr>
                        <a:t>Orada</a:t>
                      </a:r>
                      <a:endParaRPr lang="tr-TR" sz="2400" b="1" dirty="0">
                        <a:latin typeface="Arial Black" pitchFamily="34" charset="0"/>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136904" cy="908720"/>
          </a:xfrm>
        </p:spPr>
        <p:txBody>
          <a:bodyPr/>
          <a:lstStyle/>
          <a:p>
            <a:r>
              <a:rPr lang="tr-TR" b="1" u="sng" dirty="0" smtClean="0"/>
              <a:t>İYELİK ZAMİRLERİ (POSSESSIVES)</a:t>
            </a:r>
            <a:endParaRPr lang="tr-TR" b="1" u="sng" dirty="0"/>
          </a:p>
        </p:txBody>
      </p:sp>
      <p:graphicFrame>
        <p:nvGraphicFramePr>
          <p:cNvPr id="4" name="3 İçerik Yer Tutucusu"/>
          <p:cNvGraphicFramePr>
            <a:graphicFrameLocks noGrp="1"/>
          </p:cNvGraphicFramePr>
          <p:nvPr>
            <p:ph idx="1"/>
          </p:nvPr>
        </p:nvGraphicFramePr>
        <p:xfrm>
          <a:off x="468311" y="908050"/>
          <a:ext cx="8424168" cy="5693375"/>
        </p:xfrm>
        <a:graphic>
          <a:graphicData uri="http://schemas.openxmlformats.org/drawingml/2006/table">
            <a:tbl>
              <a:tblPr firstRow="1" bandRow="1">
                <a:tableStyleId>{5C22544A-7EE6-4342-B048-85BDC9FD1C3A}</a:tableStyleId>
              </a:tblPr>
              <a:tblGrid>
                <a:gridCol w="2808056"/>
                <a:gridCol w="3239849"/>
                <a:gridCol w="2376263"/>
              </a:tblGrid>
              <a:tr h="693161">
                <a:tc>
                  <a:txBody>
                    <a:bodyPr/>
                    <a:lstStyle/>
                    <a:p>
                      <a:pPr>
                        <a:lnSpc>
                          <a:spcPct val="115000"/>
                        </a:lnSpc>
                        <a:spcAft>
                          <a:spcPts val="0"/>
                        </a:spcAft>
                      </a:pPr>
                      <a:r>
                        <a:rPr lang="tr-TR" sz="2400" b="1" dirty="0">
                          <a:solidFill>
                            <a:schemeClr val="tx1"/>
                          </a:solidFill>
                          <a:latin typeface="Arial Black" pitchFamily="34" charset="0"/>
                          <a:ea typeface="Calibri"/>
                          <a:cs typeface="Times New Roman"/>
                        </a:rPr>
                        <a:t>I  </a:t>
                      </a:r>
                      <a:r>
                        <a:rPr lang="tr-TR" sz="2400" dirty="0">
                          <a:solidFill>
                            <a:schemeClr val="tx1"/>
                          </a:solidFill>
                          <a:latin typeface="Arial Black" pitchFamily="34" charset="0"/>
                          <a:ea typeface="Calibri"/>
                          <a:cs typeface="Times New Roman"/>
                        </a:rPr>
                        <a:t>Ben</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Me </a:t>
                      </a:r>
                      <a:r>
                        <a:rPr lang="tr-TR" sz="2400">
                          <a:solidFill>
                            <a:schemeClr val="tx1"/>
                          </a:solidFill>
                          <a:latin typeface="Arial Black" pitchFamily="34" charset="0"/>
                          <a:ea typeface="Calibri"/>
                          <a:cs typeface="Times New Roman"/>
                        </a:rPr>
                        <a:t>Beni/Bana</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My</a:t>
                      </a:r>
                      <a:r>
                        <a:rPr lang="tr-TR" sz="2400">
                          <a:solidFill>
                            <a:schemeClr val="tx1"/>
                          </a:solidFill>
                          <a:latin typeface="Arial Black" pitchFamily="34" charset="0"/>
                          <a:ea typeface="Calibri"/>
                          <a:cs typeface="Times New Roman"/>
                        </a:rPr>
                        <a:t> Benim</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You </a:t>
                      </a:r>
                      <a:r>
                        <a:rPr lang="tr-TR" sz="2400">
                          <a:solidFill>
                            <a:schemeClr val="tx1"/>
                          </a:solidFill>
                          <a:latin typeface="Arial Black" pitchFamily="34" charset="0"/>
                          <a:ea typeface="Calibri"/>
                          <a:cs typeface="Times New Roman"/>
                        </a:rPr>
                        <a:t>Sen</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You </a:t>
                      </a:r>
                      <a:r>
                        <a:rPr lang="tr-TR" sz="2400">
                          <a:solidFill>
                            <a:schemeClr val="tx1"/>
                          </a:solidFill>
                          <a:latin typeface="Arial Black" pitchFamily="34" charset="0"/>
                          <a:ea typeface="Calibri"/>
                          <a:cs typeface="Times New Roman"/>
                        </a:rPr>
                        <a:t>Seni/Sana</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Your </a:t>
                      </a:r>
                      <a:r>
                        <a:rPr lang="tr-TR" sz="2400">
                          <a:solidFill>
                            <a:schemeClr val="tx1"/>
                          </a:solidFill>
                          <a:latin typeface="Arial Black" pitchFamily="34" charset="0"/>
                          <a:ea typeface="Calibri"/>
                          <a:cs typeface="Times New Roman"/>
                        </a:rPr>
                        <a:t>Senin</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He </a:t>
                      </a:r>
                      <a:r>
                        <a:rPr lang="tr-TR" sz="2400">
                          <a:solidFill>
                            <a:schemeClr val="tx1"/>
                          </a:solidFill>
                          <a:latin typeface="Arial Black" pitchFamily="34" charset="0"/>
                          <a:ea typeface="Calibri"/>
                          <a:cs typeface="Times New Roman"/>
                        </a:rPr>
                        <a:t>O (erkek)</a:t>
                      </a:r>
                    </a:p>
                  </a:txBody>
                  <a:tcPr marL="0" marR="0" marT="0" marB="0" anchor="ctr"/>
                </a:tc>
                <a:tc>
                  <a:txBody>
                    <a:bodyPr/>
                    <a:lstStyle/>
                    <a:p>
                      <a:pPr>
                        <a:lnSpc>
                          <a:spcPct val="115000"/>
                        </a:lnSpc>
                        <a:spcAft>
                          <a:spcPts val="0"/>
                        </a:spcAft>
                      </a:pPr>
                      <a:r>
                        <a:rPr lang="tr-TR" sz="2400" b="1" dirty="0" err="1">
                          <a:solidFill>
                            <a:schemeClr val="tx1"/>
                          </a:solidFill>
                          <a:latin typeface="Arial Black" pitchFamily="34" charset="0"/>
                          <a:ea typeface="Calibri"/>
                          <a:cs typeface="Times New Roman"/>
                        </a:rPr>
                        <a:t>Him</a:t>
                      </a:r>
                      <a:r>
                        <a:rPr lang="tr-TR" sz="2400" b="1" dirty="0">
                          <a:solidFill>
                            <a:schemeClr val="tx1"/>
                          </a:solidFill>
                          <a:latin typeface="Arial Black" pitchFamily="34" charset="0"/>
                          <a:ea typeface="Calibri"/>
                          <a:cs typeface="Times New Roman"/>
                        </a:rPr>
                        <a:t> </a:t>
                      </a:r>
                      <a:r>
                        <a:rPr lang="tr-TR" sz="2400" dirty="0">
                          <a:solidFill>
                            <a:schemeClr val="tx1"/>
                          </a:solidFill>
                          <a:latin typeface="Arial Black" pitchFamily="34" charset="0"/>
                          <a:ea typeface="Calibri"/>
                          <a:cs typeface="Times New Roman"/>
                        </a:rPr>
                        <a:t>Onu/Ona</a:t>
                      </a:r>
                    </a:p>
                  </a:txBody>
                  <a:tcPr marL="0" marR="0" marT="0" marB="0" anchor="ctr"/>
                </a:tc>
                <a:tc>
                  <a:txBody>
                    <a:bodyPr/>
                    <a:lstStyle/>
                    <a:p>
                      <a:pPr>
                        <a:lnSpc>
                          <a:spcPct val="115000"/>
                        </a:lnSpc>
                        <a:spcAft>
                          <a:spcPts val="0"/>
                        </a:spcAft>
                      </a:pPr>
                      <a:r>
                        <a:rPr lang="tr-TR" sz="2400" b="1" dirty="0">
                          <a:solidFill>
                            <a:schemeClr val="tx1"/>
                          </a:solidFill>
                          <a:latin typeface="Arial Black" pitchFamily="34" charset="0"/>
                          <a:ea typeface="Calibri"/>
                          <a:cs typeface="Times New Roman"/>
                        </a:rPr>
                        <a:t>His </a:t>
                      </a:r>
                      <a:r>
                        <a:rPr lang="tr-TR" sz="2400" dirty="0">
                          <a:solidFill>
                            <a:schemeClr val="tx1"/>
                          </a:solidFill>
                          <a:latin typeface="Arial Black" pitchFamily="34" charset="0"/>
                          <a:ea typeface="Calibri"/>
                          <a:cs typeface="Times New Roman"/>
                        </a:rPr>
                        <a:t>Onun</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She </a:t>
                      </a:r>
                      <a:r>
                        <a:rPr lang="tr-TR" sz="2400">
                          <a:solidFill>
                            <a:schemeClr val="tx1"/>
                          </a:solidFill>
                          <a:latin typeface="Arial Black" pitchFamily="34" charset="0"/>
                          <a:ea typeface="Calibri"/>
                          <a:cs typeface="Times New Roman"/>
                        </a:rPr>
                        <a:t>O (kadın)</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Her </a:t>
                      </a:r>
                      <a:r>
                        <a:rPr lang="tr-TR" sz="2400">
                          <a:solidFill>
                            <a:schemeClr val="tx1"/>
                          </a:solidFill>
                          <a:latin typeface="Arial Black" pitchFamily="34" charset="0"/>
                          <a:ea typeface="Calibri"/>
                          <a:cs typeface="Times New Roman"/>
                        </a:rPr>
                        <a:t>Onu/Ona</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Her </a:t>
                      </a:r>
                      <a:r>
                        <a:rPr lang="tr-TR" sz="2400">
                          <a:solidFill>
                            <a:schemeClr val="tx1"/>
                          </a:solidFill>
                          <a:latin typeface="Arial Black" pitchFamily="34" charset="0"/>
                          <a:ea typeface="Calibri"/>
                          <a:cs typeface="Times New Roman"/>
                        </a:rPr>
                        <a:t>Onun</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It </a:t>
                      </a:r>
                      <a:r>
                        <a:rPr lang="tr-TR" sz="2400">
                          <a:solidFill>
                            <a:schemeClr val="tx1"/>
                          </a:solidFill>
                          <a:latin typeface="Arial Black" pitchFamily="34" charset="0"/>
                          <a:ea typeface="Calibri"/>
                          <a:cs typeface="Times New Roman"/>
                        </a:rPr>
                        <a:t>O (cansız/hayvan)</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It </a:t>
                      </a:r>
                      <a:r>
                        <a:rPr lang="tr-TR" sz="2400">
                          <a:solidFill>
                            <a:schemeClr val="tx1"/>
                          </a:solidFill>
                          <a:latin typeface="Arial Black" pitchFamily="34" charset="0"/>
                          <a:ea typeface="Calibri"/>
                          <a:cs typeface="Times New Roman"/>
                        </a:rPr>
                        <a:t>Onu/Ona</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Its </a:t>
                      </a:r>
                      <a:r>
                        <a:rPr lang="tr-TR" sz="2400">
                          <a:solidFill>
                            <a:schemeClr val="tx1"/>
                          </a:solidFill>
                          <a:latin typeface="Arial Black" pitchFamily="34" charset="0"/>
                          <a:ea typeface="Calibri"/>
                          <a:cs typeface="Times New Roman"/>
                        </a:rPr>
                        <a:t>Onun</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We </a:t>
                      </a:r>
                      <a:r>
                        <a:rPr lang="tr-TR" sz="2400">
                          <a:solidFill>
                            <a:schemeClr val="tx1"/>
                          </a:solidFill>
                          <a:latin typeface="Arial Black" pitchFamily="34" charset="0"/>
                          <a:ea typeface="Calibri"/>
                          <a:cs typeface="Times New Roman"/>
                        </a:rPr>
                        <a:t>Biz</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Us </a:t>
                      </a:r>
                      <a:r>
                        <a:rPr lang="tr-TR" sz="2400">
                          <a:solidFill>
                            <a:schemeClr val="tx1"/>
                          </a:solidFill>
                          <a:latin typeface="Arial Black" pitchFamily="34" charset="0"/>
                          <a:ea typeface="Calibri"/>
                          <a:cs typeface="Times New Roman"/>
                        </a:rPr>
                        <a:t>Bizi/Bize</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Our </a:t>
                      </a:r>
                      <a:r>
                        <a:rPr lang="tr-TR" sz="2400">
                          <a:solidFill>
                            <a:schemeClr val="tx1"/>
                          </a:solidFill>
                          <a:latin typeface="Arial Black" pitchFamily="34" charset="0"/>
                          <a:ea typeface="Calibri"/>
                          <a:cs typeface="Times New Roman"/>
                        </a:rPr>
                        <a:t>Bizim</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You </a:t>
                      </a:r>
                      <a:r>
                        <a:rPr lang="tr-TR" sz="2400">
                          <a:solidFill>
                            <a:schemeClr val="tx1"/>
                          </a:solidFill>
                          <a:latin typeface="Arial Black" pitchFamily="34" charset="0"/>
                          <a:ea typeface="Calibri"/>
                          <a:cs typeface="Times New Roman"/>
                        </a:rPr>
                        <a:t>Siz</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You </a:t>
                      </a:r>
                      <a:r>
                        <a:rPr lang="tr-TR" sz="2400">
                          <a:solidFill>
                            <a:schemeClr val="tx1"/>
                          </a:solidFill>
                          <a:latin typeface="Arial Black" pitchFamily="34" charset="0"/>
                          <a:ea typeface="Calibri"/>
                          <a:cs typeface="Times New Roman"/>
                        </a:rPr>
                        <a:t>Sizi/Size</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Your </a:t>
                      </a:r>
                      <a:r>
                        <a:rPr lang="tr-TR" sz="2400">
                          <a:solidFill>
                            <a:schemeClr val="tx1"/>
                          </a:solidFill>
                          <a:latin typeface="Arial Black" pitchFamily="34" charset="0"/>
                          <a:ea typeface="Calibri"/>
                          <a:cs typeface="Times New Roman"/>
                        </a:rPr>
                        <a:t>Sizin</a:t>
                      </a:r>
                    </a:p>
                  </a:txBody>
                  <a:tcPr marL="0" marR="0" marT="0" marB="0" anchor="ctr"/>
                </a:tc>
              </a:tr>
              <a:tr h="693161">
                <a:tc>
                  <a:txBody>
                    <a:bodyPr/>
                    <a:lstStyle/>
                    <a:p>
                      <a:pPr>
                        <a:lnSpc>
                          <a:spcPct val="115000"/>
                        </a:lnSpc>
                        <a:spcAft>
                          <a:spcPts val="0"/>
                        </a:spcAft>
                      </a:pPr>
                      <a:r>
                        <a:rPr lang="tr-TR" sz="2400" b="1">
                          <a:solidFill>
                            <a:schemeClr val="tx1"/>
                          </a:solidFill>
                          <a:latin typeface="Arial Black" pitchFamily="34" charset="0"/>
                          <a:ea typeface="Calibri"/>
                          <a:cs typeface="Times New Roman"/>
                        </a:rPr>
                        <a:t>They </a:t>
                      </a:r>
                      <a:r>
                        <a:rPr lang="tr-TR" sz="2400">
                          <a:solidFill>
                            <a:schemeClr val="tx1"/>
                          </a:solidFill>
                          <a:latin typeface="Arial Black" pitchFamily="34" charset="0"/>
                          <a:ea typeface="Calibri"/>
                          <a:cs typeface="Times New Roman"/>
                        </a:rPr>
                        <a:t>Onlar</a:t>
                      </a:r>
                    </a:p>
                  </a:txBody>
                  <a:tcPr marL="0" marR="0" marT="0" marB="0" anchor="ctr"/>
                </a:tc>
                <a:tc>
                  <a:txBody>
                    <a:bodyPr/>
                    <a:lstStyle/>
                    <a:p>
                      <a:pPr>
                        <a:lnSpc>
                          <a:spcPct val="115000"/>
                        </a:lnSpc>
                        <a:spcAft>
                          <a:spcPts val="0"/>
                        </a:spcAft>
                      </a:pPr>
                      <a:r>
                        <a:rPr lang="tr-TR" sz="2400" b="1">
                          <a:solidFill>
                            <a:schemeClr val="tx1"/>
                          </a:solidFill>
                          <a:latin typeface="Arial Black" pitchFamily="34" charset="0"/>
                          <a:ea typeface="Calibri"/>
                          <a:cs typeface="Times New Roman"/>
                        </a:rPr>
                        <a:t>Them </a:t>
                      </a:r>
                      <a:r>
                        <a:rPr lang="tr-TR" sz="2400">
                          <a:solidFill>
                            <a:schemeClr val="tx1"/>
                          </a:solidFill>
                          <a:latin typeface="Arial Black" pitchFamily="34" charset="0"/>
                          <a:ea typeface="Calibri"/>
                          <a:cs typeface="Times New Roman"/>
                        </a:rPr>
                        <a:t>Onları/Onlara</a:t>
                      </a:r>
                    </a:p>
                  </a:txBody>
                  <a:tcPr marL="0" marR="0" marT="0" marB="0" anchor="ctr"/>
                </a:tc>
                <a:tc>
                  <a:txBody>
                    <a:bodyPr/>
                    <a:lstStyle/>
                    <a:p>
                      <a:pPr>
                        <a:lnSpc>
                          <a:spcPct val="115000"/>
                        </a:lnSpc>
                        <a:spcAft>
                          <a:spcPts val="0"/>
                        </a:spcAft>
                      </a:pPr>
                      <a:r>
                        <a:rPr lang="tr-TR" sz="2400" b="1" dirty="0" err="1">
                          <a:solidFill>
                            <a:schemeClr val="tx1"/>
                          </a:solidFill>
                          <a:latin typeface="Arial Black" pitchFamily="34" charset="0"/>
                          <a:ea typeface="Calibri"/>
                          <a:cs typeface="Times New Roman"/>
                        </a:rPr>
                        <a:t>Their</a:t>
                      </a:r>
                      <a:r>
                        <a:rPr lang="tr-TR" sz="2400" b="1" dirty="0">
                          <a:solidFill>
                            <a:schemeClr val="tx1"/>
                          </a:solidFill>
                          <a:latin typeface="Arial Black" pitchFamily="34" charset="0"/>
                          <a:ea typeface="Calibri"/>
                          <a:cs typeface="Times New Roman"/>
                        </a:rPr>
                        <a:t> </a:t>
                      </a:r>
                      <a:r>
                        <a:rPr lang="tr-TR" sz="2400" dirty="0">
                          <a:solidFill>
                            <a:schemeClr val="tx1"/>
                          </a:solidFill>
                          <a:latin typeface="Arial Black" pitchFamily="34" charset="0"/>
                          <a:ea typeface="Calibri"/>
                          <a:cs typeface="Times New Roman"/>
                        </a:rPr>
                        <a:t>Onların</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60648"/>
            <a:ext cx="8291264" cy="5865515"/>
          </a:xfrm>
        </p:spPr>
        <p:txBody>
          <a:bodyPr/>
          <a:lstStyle/>
          <a:p>
            <a:pPr algn="ctr">
              <a:buNone/>
            </a:pPr>
            <a:endParaRPr lang="tr-TR" sz="4800" b="1" dirty="0" smtClean="0"/>
          </a:p>
          <a:p>
            <a:pPr algn="ctr">
              <a:buNone/>
            </a:pPr>
            <a:endParaRPr lang="tr-TR" sz="4800" b="1" dirty="0"/>
          </a:p>
          <a:p>
            <a:pPr algn="ctr">
              <a:buNone/>
            </a:pPr>
            <a:endParaRPr lang="tr-TR" sz="4800" b="1" dirty="0" smtClean="0"/>
          </a:p>
          <a:p>
            <a:pPr algn="ctr">
              <a:buNone/>
            </a:pPr>
            <a:r>
              <a:rPr lang="tr-TR" sz="4800" b="1" dirty="0" smtClean="0"/>
              <a:t>A </a:t>
            </a:r>
            <a:r>
              <a:rPr lang="tr-TR" sz="4800" b="1" dirty="0"/>
              <a:t>REMINDER ON TENSES</a:t>
            </a:r>
            <a:endParaRPr lang="tr-TR" sz="4800" dirty="0"/>
          </a:p>
          <a:p>
            <a:pPr algn="ctr">
              <a:buNone/>
            </a:pPr>
            <a:r>
              <a:rPr lang="tr-TR" sz="4800" b="1" i="1" dirty="0" smtClean="0"/>
              <a:t>ZAMANLARI </a:t>
            </a:r>
            <a:r>
              <a:rPr lang="tr-TR" sz="4800" b="1" i="1" dirty="0"/>
              <a:t>HATIRLAYALIM</a:t>
            </a:r>
            <a:endParaRPr lang="tr-TR" sz="4800" dirty="0"/>
          </a:p>
          <a:p>
            <a:pPr>
              <a:buNone/>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7992888" cy="764704"/>
          </a:xfrm>
        </p:spPr>
        <p:txBody>
          <a:bodyPr/>
          <a:lstStyle/>
          <a:p>
            <a:r>
              <a:rPr lang="tr-TR" b="1" u="sng" dirty="0" smtClean="0"/>
              <a:t>PRESENT SİMPLE</a:t>
            </a:r>
            <a:endParaRPr lang="tr-TR" b="1" u="sng" dirty="0"/>
          </a:p>
        </p:txBody>
      </p:sp>
      <p:graphicFrame>
        <p:nvGraphicFramePr>
          <p:cNvPr id="4" name="3 İçerik Yer Tutucusu"/>
          <p:cNvGraphicFramePr>
            <a:graphicFrameLocks noGrp="1"/>
          </p:cNvGraphicFramePr>
          <p:nvPr>
            <p:ph idx="1"/>
          </p:nvPr>
        </p:nvGraphicFramePr>
        <p:xfrm>
          <a:off x="467544" y="836712"/>
          <a:ext cx="8424934" cy="5814012"/>
        </p:xfrm>
        <a:graphic>
          <a:graphicData uri="http://schemas.openxmlformats.org/drawingml/2006/table">
            <a:tbl>
              <a:tblPr firstRow="1" bandRow="1">
                <a:tableStyleId>{5C22544A-7EE6-4342-B048-85BDC9FD1C3A}</a:tableStyleId>
              </a:tblPr>
              <a:tblGrid>
                <a:gridCol w="1203562"/>
                <a:gridCol w="1203562"/>
                <a:gridCol w="1049260"/>
                <a:gridCol w="1357864"/>
                <a:gridCol w="1203562"/>
                <a:gridCol w="1203562"/>
                <a:gridCol w="1203562"/>
              </a:tblGrid>
              <a:tr h="840093">
                <a:tc gridSpan="3">
                  <a:txBody>
                    <a:bodyPr/>
                    <a:lstStyle/>
                    <a:p>
                      <a:pPr algn="ctr">
                        <a:lnSpc>
                          <a:spcPct val="115000"/>
                        </a:lnSpc>
                        <a:spcAft>
                          <a:spcPts val="0"/>
                        </a:spcAft>
                      </a:pPr>
                      <a:r>
                        <a:rPr lang="tr-TR" sz="1400" b="1" dirty="0">
                          <a:latin typeface="Arial Black" pitchFamily="34" charset="0"/>
                          <a:ea typeface="Times New Roman"/>
                          <a:cs typeface="Times New Roman"/>
                        </a:rPr>
                        <a:t>Tekil</a:t>
                      </a:r>
                      <a:endParaRPr lang="tr-TR" sz="1400" b="1" dirty="0">
                        <a:latin typeface="Arial Black" pitchFamily="34" charset="0"/>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400" b="1">
                          <a:latin typeface="Arial Black" pitchFamily="34" charset="0"/>
                          <a:ea typeface="Times New Roman"/>
                          <a:cs typeface="Times New Roman"/>
                        </a:rPr>
                        <a:t>Kısaltma</a:t>
                      </a:r>
                      <a:endParaRPr lang="tr-TR" sz="1400" b="1">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Olumsuz</a:t>
                      </a:r>
                      <a:endParaRPr lang="tr-TR" sz="1400" b="1">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Olumsuz Kısaltma</a:t>
                      </a:r>
                      <a:endParaRPr lang="tr-TR" sz="1400" b="1">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Soru Cümlesi</a:t>
                      </a:r>
                      <a:endParaRPr lang="tr-TR" sz="1400" b="1">
                        <a:latin typeface="Arial Black" pitchFamily="34" charset="0"/>
                        <a:ea typeface="Calibri"/>
                        <a:cs typeface="Times New Roman"/>
                      </a:endParaRPr>
                    </a:p>
                  </a:txBody>
                  <a:tcPr marL="68580" marR="68580" marT="0" marB="0"/>
                </a:tc>
              </a:tr>
              <a:tr h="840093">
                <a:tc>
                  <a:txBody>
                    <a:bodyPr/>
                    <a:lstStyle/>
                    <a:p>
                      <a:pPr>
                        <a:lnSpc>
                          <a:spcPct val="115000"/>
                        </a:lnSpc>
                        <a:spcAft>
                          <a:spcPts val="0"/>
                        </a:spcAft>
                      </a:pPr>
                      <a:r>
                        <a:rPr lang="en-US" sz="1400" b="1">
                          <a:latin typeface="Arial Black" pitchFamily="34" charset="0"/>
                          <a:ea typeface="Times New Roman"/>
                          <a:cs typeface="Times New Roman"/>
                        </a:rPr>
                        <a:t>I</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am</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I am….</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I’m</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I am not…</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I’m not…*</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Am I…..?</a:t>
                      </a:r>
                      <a:endParaRPr lang="tr-TR" sz="1400" b="1">
                        <a:latin typeface="Arial Black" pitchFamily="34" charset="0"/>
                        <a:ea typeface="Calibri"/>
                        <a:cs typeface="Times New Roman"/>
                      </a:endParaRPr>
                    </a:p>
                  </a:txBody>
                  <a:tcPr marL="68580" marR="68580" marT="0" marB="0"/>
                </a:tc>
              </a:tr>
              <a:tr h="840093">
                <a:tc>
                  <a:txBody>
                    <a:bodyPr/>
                    <a:lstStyle/>
                    <a:p>
                      <a:pPr>
                        <a:lnSpc>
                          <a:spcPct val="115000"/>
                        </a:lnSpc>
                        <a:spcAft>
                          <a:spcPts val="0"/>
                        </a:spcAft>
                      </a:pPr>
                      <a:r>
                        <a:rPr lang="en-US" sz="1400" b="1">
                          <a:latin typeface="Arial Black" pitchFamily="34" charset="0"/>
                          <a:ea typeface="Times New Roman"/>
                          <a:cs typeface="Times New Roman"/>
                        </a:rPr>
                        <a:t>You</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are</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You are</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You’re</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You are not…</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You aren’t…</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Are you…..?</a:t>
                      </a:r>
                      <a:endParaRPr lang="tr-TR" sz="1400" b="1">
                        <a:latin typeface="Arial Black" pitchFamily="34" charset="0"/>
                        <a:ea typeface="Calibri"/>
                        <a:cs typeface="Times New Roman"/>
                      </a:endParaRPr>
                    </a:p>
                  </a:txBody>
                  <a:tcPr marL="68580" marR="68580" marT="0" marB="0"/>
                </a:tc>
              </a:tr>
              <a:tr h="840093">
                <a:tc>
                  <a:txBody>
                    <a:bodyPr/>
                    <a:lstStyle/>
                    <a:p>
                      <a:pPr>
                        <a:lnSpc>
                          <a:spcPct val="115000"/>
                        </a:lnSpc>
                        <a:spcAft>
                          <a:spcPts val="0"/>
                        </a:spcAft>
                      </a:pPr>
                      <a:r>
                        <a:rPr lang="en-US" sz="1400" b="1">
                          <a:latin typeface="Arial Black" pitchFamily="34" charset="0"/>
                          <a:ea typeface="Times New Roman"/>
                          <a:cs typeface="Times New Roman"/>
                        </a:rPr>
                        <a:t>He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She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It</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is</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He is….</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She is…</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It is…</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He’s…</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She’s…</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It’s…</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He is not…</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She is not…</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It is not…</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He isn’t…</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She isn’t..</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It isn’t…</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Is he…..?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Is she…..?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Is it…….?</a:t>
                      </a:r>
                      <a:endParaRPr lang="tr-TR" sz="1400" b="1">
                        <a:latin typeface="Arial Black" pitchFamily="34" charset="0"/>
                        <a:ea typeface="Calibri"/>
                        <a:cs typeface="Times New Roman"/>
                      </a:endParaRPr>
                    </a:p>
                  </a:txBody>
                  <a:tcPr marL="68580" marR="68580" marT="0" marB="0"/>
                </a:tc>
              </a:tr>
              <a:tr h="840093">
                <a:tc>
                  <a:txBody>
                    <a:bodyPr/>
                    <a:lstStyle/>
                    <a:p>
                      <a:pPr>
                        <a:lnSpc>
                          <a:spcPct val="115000"/>
                        </a:lnSpc>
                        <a:spcAft>
                          <a:spcPts val="0"/>
                        </a:spcAft>
                      </a:pPr>
                      <a:r>
                        <a:rPr lang="tr-TR" sz="1400" b="1">
                          <a:latin typeface="Arial Black" pitchFamily="34" charset="0"/>
                          <a:ea typeface="Times New Roman"/>
                          <a:cs typeface="Times New Roman"/>
                        </a:rPr>
                        <a:t>Çoğul</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endParaRPr lang="tr-TR" sz="1400" b="1">
                        <a:latin typeface="Arial Black" pitchFamily="34" charset="0"/>
                        <a:ea typeface="Times New Roman"/>
                        <a:cs typeface="Times New Roman"/>
                      </a:endParaRPr>
                    </a:p>
                  </a:txBody>
                  <a:tcPr marL="68580" marR="68580" marT="0" marB="0"/>
                </a:tc>
                <a:tc>
                  <a:txBody>
                    <a:bodyPr/>
                    <a:lstStyle/>
                    <a:p>
                      <a:pPr>
                        <a:lnSpc>
                          <a:spcPct val="115000"/>
                        </a:lnSpc>
                        <a:spcAft>
                          <a:spcPts val="0"/>
                        </a:spcAft>
                      </a:pPr>
                      <a:endParaRPr lang="tr-TR" sz="1400" b="1">
                        <a:latin typeface="Arial Black" pitchFamily="34" charset="0"/>
                        <a:ea typeface="Times New Roman"/>
                        <a:cs typeface="Times New Roman"/>
                      </a:endParaRPr>
                    </a:p>
                  </a:txBody>
                  <a:tcPr marL="68580" marR="68580" marT="0" marB="0"/>
                </a:tc>
                <a:tc>
                  <a:txBody>
                    <a:bodyPr/>
                    <a:lstStyle/>
                    <a:p>
                      <a:pPr>
                        <a:lnSpc>
                          <a:spcPct val="115000"/>
                        </a:lnSpc>
                        <a:spcAft>
                          <a:spcPts val="0"/>
                        </a:spcAft>
                      </a:pPr>
                      <a:endParaRPr lang="tr-TR" sz="1400" b="1">
                        <a:latin typeface="Arial Black" pitchFamily="34" charset="0"/>
                        <a:ea typeface="Times New Roman"/>
                        <a:cs typeface="Times New Roman"/>
                      </a:endParaRPr>
                    </a:p>
                  </a:txBody>
                  <a:tcPr marL="68580" marR="68580" marT="0" marB="0"/>
                </a:tc>
                <a:tc>
                  <a:txBody>
                    <a:bodyPr/>
                    <a:lstStyle/>
                    <a:p>
                      <a:pPr>
                        <a:lnSpc>
                          <a:spcPct val="115000"/>
                        </a:lnSpc>
                        <a:spcAft>
                          <a:spcPts val="0"/>
                        </a:spcAft>
                      </a:pPr>
                      <a:endParaRPr lang="tr-TR" sz="1400" b="1" dirty="0">
                        <a:latin typeface="Arial Black" pitchFamily="34" charset="0"/>
                        <a:ea typeface="Times New Roman"/>
                        <a:cs typeface="Times New Roman"/>
                      </a:endParaRPr>
                    </a:p>
                  </a:txBody>
                  <a:tcPr marL="68580" marR="68580" marT="0" marB="0"/>
                </a:tc>
                <a:tc>
                  <a:txBody>
                    <a:bodyPr/>
                    <a:lstStyle/>
                    <a:p>
                      <a:pPr>
                        <a:lnSpc>
                          <a:spcPct val="115000"/>
                        </a:lnSpc>
                        <a:spcAft>
                          <a:spcPts val="0"/>
                        </a:spcAft>
                      </a:pPr>
                      <a:endParaRPr lang="tr-TR" sz="1400" b="1" dirty="0">
                        <a:latin typeface="Arial Black" pitchFamily="34" charset="0"/>
                        <a:ea typeface="Times New Roman"/>
                        <a:cs typeface="Times New Roman"/>
                      </a:endParaRPr>
                    </a:p>
                  </a:txBody>
                  <a:tcPr marL="68580" marR="68580" marT="0" marB="0"/>
                </a:tc>
                <a:tc>
                  <a:txBody>
                    <a:bodyPr/>
                    <a:lstStyle/>
                    <a:p>
                      <a:pPr>
                        <a:lnSpc>
                          <a:spcPct val="115000"/>
                        </a:lnSpc>
                        <a:spcAft>
                          <a:spcPts val="0"/>
                        </a:spcAft>
                      </a:pPr>
                      <a:endParaRPr lang="tr-TR" sz="1400" b="1">
                        <a:latin typeface="Arial Black" pitchFamily="34" charset="0"/>
                        <a:ea typeface="Times New Roman"/>
                        <a:cs typeface="Times New Roman"/>
                      </a:endParaRPr>
                    </a:p>
                  </a:txBody>
                  <a:tcPr marL="68580" marR="68580" marT="0" marB="0"/>
                </a:tc>
              </a:tr>
              <a:tr h="840093">
                <a:tc>
                  <a:txBody>
                    <a:bodyPr/>
                    <a:lstStyle/>
                    <a:p>
                      <a:pPr>
                        <a:lnSpc>
                          <a:spcPct val="115000"/>
                        </a:lnSpc>
                        <a:spcAft>
                          <a:spcPts val="0"/>
                        </a:spcAft>
                      </a:pPr>
                      <a:r>
                        <a:rPr lang="en-US" sz="1400" b="1">
                          <a:latin typeface="Arial Black" pitchFamily="34" charset="0"/>
                          <a:ea typeface="Times New Roman"/>
                          <a:cs typeface="Times New Roman"/>
                        </a:rPr>
                        <a:t>We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You</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They</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are</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We are…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You are…</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They are...</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We’re…</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You’re…</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They’re…</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a:latin typeface="Arial Black" pitchFamily="34" charset="0"/>
                          <a:ea typeface="Times New Roman"/>
                          <a:cs typeface="Times New Roman"/>
                        </a:rPr>
                        <a:t>We are not…</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You are not…</a:t>
                      </a:r>
                      <a:endParaRPr lang="tr-TR" sz="1400" b="1">
                        <a:latin typeface="Arial Black" pitchFamily="34" charset="0"/>
                        <a:ea typeface="Calibri"/>
                        <a:cs typeface="Times New Roman"/>
                      </a:endParaRPr>
                    </a:p>
                    <a:p>
                      <a:pPr>
                        <a:lnSpc>
                          <a:spcPct val="115000"/>
                        </a:lnSpc>
                        <a:spcAft>
                          <a:spcPts val="0"/>
                        </a:spcAft>
                      </a:pPr>
                      <a:r>
                        <a:rPr lang="en-US" sz="1400" b="1">
                          <a:latin typeface="Arial Black" pitchFamily="34" charset="0"/>
                          <a:ea typeface="Times New Roman"/>
                          <a:cs typeface="Times New Roman"/>
                        </a:rPr>
                        <a:t>They are not…</a:t>
                      </a:r>
                      <a:endParaRPr lang="tr-TR" sz="1400" b="1">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We aren’t…</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You aren’t…</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They aren’t…</a:t>
                      </a:r>
                      <a:endParaRPr lang="tr-TR" sz="1400" b="1" dirty="0">
                        <a:latin typeface="Arial Black" pitchFamily="34" charset="0"/>
                        <a:ea typeface="Calibri"/>
                        <a:cs typeface="Times New Roman"/>
                      </a:endParaRPr>
                    </a:p>
                  </a:txBody>
                  <a:tcPr marL="68580" marR="68580" marT="0" marB="0"/>
                </a:tc>
                <a:tc>
                  <a:txBody>
                    <a:bodyPr/>
                    <a:lstStyle/>
                    <a:p>
                      <a:pPr>
                        <a:lnSpc>
                          <a:spcPct val="115000"/>
                        </a:lnSpc>
                        <a:spcAft>
                          <a:spcPts val="0"/>
                        </a:spcAft>
                      </a:pPr>
                      <a:r>
                        <a:rPr lang="en-US" sz="1400" b="1" dirty="0">
                          <a:latin typeface="Arial Black" pitchFamily="34" charset="0"/>
                          <a:ea typeface="Times New Roman"/>
                          <a:cs typeface="Times New Roman"/>
                        </a:rPr>
                        <a:t>Are we….?</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Are you…..?</a:t>
                      </a:r>
                      <a:endParaRPr lang="tr-TR" sz="1400" b="1" dirty="0">
                        <a:latin typeface="Arial Black" pitchFamily="34" charset="0"/>
                        <a:ea typeface="Calibri"/>
                        <a:cs typeface="Times New Roman"/>
                      </a:endParaRPr>
                    </a:p>
                    <a:p>
                      <a:pPr>
                        <a:lnSpc>
                          <a:spcPct val="115000"/>
                        </a:lnSpc>
                        <a:spcAft>
                          <a:spcPts val="0"/>
                        </a:spcAft>
                      </a:pPr>
                      <a:r>
                        <a:rPr lang="en-US" sz="1400" b="1" dirty="0">
                          <a:latin typeface="Arial Black" pitchFamily="34" charset="0"/>
                          <a:ea typeface="Times New Roman"/>
                          <a:cs typeface="Times New Roman"/>
                        </a:rPr>
                        <a:t>Are  they…?</a:t>
                      </a:r>
                      <a:endParaRPr lang="tr-TR" sz="1400" b="1" dirty="0">
                        <a:latin typeface="Arial Black" pitchFamily="34" charset="0"/>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64704"/>
          </a:xfrm>
        </p:spPr>
        <p:txBody>
          <a:bodyPr/>
          <a:lstStyle/>
          <a:p>
            <a:r>
              <a:rPr lang="tr-TR" b="1" u="sng" dirty="0" smtClean="0"/>
              <a:t>PRESENT TENSE</a:t>
            </a:r>
            <a:endParaRPr lang="tr-TR" b="1" u="sng" dirty="0"/>
          </a:p>
        </p:txBody>
      </p:sp>
      <p:graphicFrame>
        <p:nvGraphicFramePr>
          <p:cNvPr id="4" name="3 İçerik Yer Tutucusu"/>
          <p:cNvGraphicFramePr>
            <a:graphicFrameLocks noGrp="1"/>
          </p:cNvGraphicFramePr>
          <p:nvPr>
            <p:ph idx="1"/>
          </p:nvPr>
        </p:nvGraphicFramePr>
        <p:xfrm>
          <a:off x="395536" y="692697"/>
          <a:ext cx="8496945" cy="5880282"/>
        </p:xfrm>
        <a:graphic>
          <a:graphicData uri="http://schemas.openxmlformats.org/drawingml/2006/table">
            <a:tbl>
              <a:tblPr firstRow="1" bandRow="1">
                <a:tableStyleId>{5C22544A-7EE6-4342-B048-85BDC9FD1C3A}</a:tableStyleId>
              </a:tblPr>
              <a:tblGrid>
                <a:gridCol w="2832315"/>
                <a:gridCol w="2832315"/>
                <a:gridCol w="2832315"/>
              </a:tblGrid>
              <a:tr h="821092">
                <a:tc>
                  <a:txBody>
                    <a:bodyPr/>
                    <a:lstStyle/>
                    <a:p>
                      <a:pPr marL="457200">
                        <a:lnSpc>
                          <a:spcPct val="115000"/>
                        </a:lnSpc>
                        <a:spcAft>
                          <a:spcPts val="0"/>
                        </a:spcAft>
                      </a:pPr>
                      <a:r>
                        <a:rPr lang="tr-TR" sz="2400" b="1" dirty="0">
                          <a:latin typeface="Arial Black" pitchFamily="34" charset="0"/>
                          <a:ea typeface="Calibri"/>
                          <a:cs typeface="Times New Roman"/>
                        </a:rPr>
                        <a:t>Özne</a:t>
                      </a:r>
                      <a:endParaRPr lang="tr-TR" sz="2400" dirty="0">
                        <a:latin typeface="Arial Black" pitchFamily="34" charset="0"/>
                        <a:ea typeface="Calibri"/>
                        <a:cs typeface="Times New Roman"/>
                      </a:endParaRPr>
                    </a:p>
                  </a:txBody>
                  <a:tcPr marL="9525" marR="9525" marT="9525" marB="9525" anchor="ctr"/>
                </a:tc>
                <a:tc>
                  <a:txBody>
                    <a:bodyPr/>
                    <a:lstStyle/>
                    <a:p>
                      <a:pPr marL="457200">
                        <a:lnSpc>
                          <a:spcPct val="115000"/>
                        </a:lnSpc>
                        <a:spcAft>
                          <a:spcPts val="0"/>
                        </a:spcAft>
                      </a:pPr>
                      <a:r>
                        <a:rPr lang="tr-TR" sz="2400" b="1">
                          <a:latin typeface="Arial Black" pitchFamily="34" charset="0"/>
                          <a:ea typeface="Calibri"/>
                          <a:cs typeface="Times New Roman"/>
                        </a:rPr>
                        <a:t>fiil</a:t>
                      </a:r>
                      <a:endParaRPr lang="tr-TR" sz="2400">
                        <a:latin typeface="Arial Black" pitchFamily="34" charset="0"/>
                        <a:ea typeface="Calibri"/>
                        <a:cs typeface="Times New Roman"/>
                      </a:endParaRPr>
                    </a:p>
                  </a:txBody>
                  <a:tcPr marL="9525" marR="9525" marT="9525" marB="9525" anchor="ctr"/>
                </a:tc>
                <a:tc>
                  <a:txBody>
                    <a:bodyPr/>
                    <a:lstStyle/>
                    <a:p>
                      <a:pPr>
                        <a:lnSpc>
                          <a:spcPct val="115000"/>
                        </a:lnSpc>
                      </a:pPr>
                      <a:endParaRPr lang="tr-TR" sz="2400">
                        <a:latin typeface="Arial Black" pitchFamily="34" charset="0"/>
                      </a:endParaRPr>
                    </a:p>
                  </a:txBody>
                  <a:tcPr marL="9525" marR="9525" marT="9525" marB="9525" anchor="ctr"/>
                </a:tc>
              </a:tr>
              <a:tr h="821092">
                <a:tc>
                  <a:txBody>
                    <a:bodyPr/>
                    <a:lstStyle/>
                    <a:p>
                      <a:pPr marL="457200">
                        <a:lnSpc>
                          <a:spcPct val="115000"/>
                        </a:lnSpc>
                        <a:spcAft>
                          <a:spcPts val="0"/>
                        </a:spcAft>
                      </a:pPr>
                      <a:r>
                        <a:rPr lang="tr-TR" sz="2400" dirty="0">
                          <a:latin typeface="Arial Black" pitchFamily="34" charset="0"/>
                          <a:ea typeface="Calibri"/>
                          <a:cs typeface="Times New Roman"/>
                        </a:rPr>
                        <a:t> I</a:t>
                      </a:r>
                    </a:p>
                  </a:txBody>
                  <a:tcPr marL="9525" marR="9525" marT="9525" marB="9525" anchor="ctr"/>
                </a:tc>
                <a:tc rowSpan="2">
                  <a:txBody>
                    <a:bodyPr/>
                    <a:lstStyle/>
                    <a:p>
                      <a:pPr marL="457200">
                        <a:lnSpc>
                          <a:spcPct val="115000"/>
                        </a:lnSpc>
                        <a:spcAft>
                          <a:spcPts val="0"/>
                        </a:spcAft>
                      </a:pPr>
                      <a:r>
                        <a:rPr lang="tr-TR" sz="2400" dirty="0" err="1">
                          <a:latin typeface="Arial Black" pitchFamily="34" charset="0"/>
                          <a:ea typeface="Calibri"/>
                          <a:cs typeface="Times New Roman"/>
                        </a:rPr>
                        <a:t>work</a:t>
                      </a:r>
                      <a:endParaRPr lang="tr-TR" sz="2400" dirty="0">
                        <a:latin typeface="Arial Black" pitchFamily="34" charset="0"/>
                        <a:ea typeface="Calibri"/>
                        <a:cs typeface="Times New Roman"/>
                      </a:endParaRPr>
                    </a:p>
                  </a:txBody>
                  <a:tcPr marL="9525" marR="9525" marT="9525" marB="9525" anchor="ctr"/>
                </a:tc>
                <a:tc rowSpan="6">
                  <a:txBody>
                    <a:bodyPr/>
                    <a:lstStyle/>
                    <a:p>
                      <a:pPr marL="457200">
                        <a:lnSpc>
                          <a:spcPct val="115000"/>
                        </a:lnSpc>
                        <a:spcAft>
                          <a:spcPts val="0"/>
                        </a:spcAft>
                      </a:pPr>
                      <a:r>
                        <a:rPr lang="tr-TR" sz="2400">
                          <a:latin typeface="Arial Black" pitchFamily="34" charset="0"/>
                          <a:ea typeface="Calibri"/>
                          <a:cs typeface="Times New Roman"/>
                        </a:rPr>
                        <a:t>at the hospital</a:t>
                      </a:r>
                    </a:p>
                  </a:txBody>
                  <a:tcPr marL="9525" marR="9525" marT="9525" marB="9525" anchor="ctr"/>
                </a:tc>
              </a:tr>
              <a:tr h="821092">
                <a:tc>
                  <a:txBody>
                    <a:bodyPr/>
                    <a:lstStyle/>
                    <a:p>
                      <a:pPr marL="457200">
                        <a:lnSpc>
                          <a:spcPct val="115000"/>
                        </a:lnSpc>
                        <a:spcAft>
                          <a:spcPts val="0"/>
                        </a:spcAft>
                      </a:pPr>
                      <a:r>
                        <a:rPr lang="tr-TR" sz="2400" dirty="0" err="1">
                          <a:latin typeface="Arial Black" pitchFamily="34" charset="0"/>
                          <a:ea typeface="Calibri"/>
                          <a:cs typeface="Times New Roman"/>
                        </a:rPr>
                        <a:t>You</a:t>
                      </a:r>
                      <a:endParaRPr lang="tr-TR" sz="2400" dirty="0">
                        <a:latin typeface="Arial Black" pitchFamily="34" charset="0"/>
                        <a:ea typeface="Calibri"/>
                        <a:cs typeface="Times New Roman"/>
                      </a:endParaRPr>
                    </a:p>
                  </a:txBody>
                  <a:tcPr marL="9525" marR="9525" marT="9525" marB="9525" anchor="ctr"/>
                </a:tc>
                <a:tc vMerge="1">
                  <a:txBody>
                    <a:bodyPr/>
                    <a:lstStyle/>
                    <a:p>
                      <a:endParaRPr lang="tr-TR"/>
                    </a:p>
                  </a:txBody>
                  <a:tcPr/>
                </a:tc>
                <a:tc vMerge="1">
                  <a:txBody>
                    <a:bodyPr/>
                    <a:lstStyle/>
                    <a:p>
                      <a:endParaRPr lang="tr-TR"/>
                    </a:p>
                  </a:txBody>
                  <a:tcPr/>
                </a:tc>
              </a:tr>
              <a:tr h="953730">
                <a:tc>
                  <a:txBody>
                    <a:bodyPr/>
                    <a:lstStyle/>
                    <a:p>
                      <a:pPr marL="457200">
                        <a:lnSpc>
                          <a:spcPct val="115000"/>
                        </a:lnSpc>
                        <a:spcAft>
                          <a:spcPts val="0"/>
                        </a:spcAft>
                      </a:pPr>
                      <a:r>
                        <a:rPr lang="tr-TR" sz="2400">
                          <a:latin typeface="Arial Black" pitchFamily="34" charset="0"/>
                          <a:ea typeface="Calibri"/>
                          <a:cs typeface="Times New Roman"/>
                        </a:rPr>
                        <a:t>He/She/It /Ali /Ayşe</a:t>
                      </a:r>
                    </a:p>
                  </a:txBody>
                  <a:tcPr marL="9525" marR="9525" marT="9525" marB="9525" anchor="ctr"/>
                </a:tc>
                <a:tc>
                  <a:txBody>
                    <a:bodyPr/>
                    <a:lstStyle/>
                    <a:p>
                      <a:pPr marL="457200">
                        <a:lnSpc>
                          <a:spcPct val="115000"/>
                        </a:lnSpc>
                        <a:spcAft>
                          <a:spcPts val="0"/>
                        </a:spcAft>
                      </a:pPr>
                      <a:r>
                        <a:rPr lang="tr-TR" sz="2400" dirty="0" err="1">
                          <a:latin typeface="Arial Black" pitchFamily="34" charset="0"/>
                          <a:ea typeface="Calibri"/>
                          <a:cs typeface="Times New Roman"/>
                        </a:rPr>
                        <a:t>works</a:t>
                      </a:r>
                      <a:endParaRPr lang="tr-TR" sz="2400" dirty="0">
                        <a:latin typeface="Arial Black" pitchFamily="34" charset="0"/>
                        <a:ea typeface="Calibri"/>
                        <a:cs typeface="Times New Roman"/>
                      </a:endParaRPr>
                    </a:p>
                  </a:txBody>
                  <a:tcPr marL="9525" marR="9525" marT="9525" marB="9525" anchor="ctr"/>
                </a:tc>
                <a:tc vMerge="1">
                  <a:txBody>
                    <a:bodyPr/>
                    <a:lstStyle/>
                    <a:p>
                      <a:endParaRPr lang="tr-TR"/>
                    </a:p>
                  </a:txBody>
                  <a:tcPr/>
                </a:tc>
              </a:tr>
              <a:tr h="821092">
                <a:tc>
                  <a:txBody>
                    <a:bodyPr/>
                    <a:lstStyle/>
                    <a:p>
                      <a:pPr marL="457200">
                        <a:lnSpc>
                          <a:spcPct val="115000"/>
                        </a:lnSpc>
                        <a:spcAft>
                          <a:spcPts val="0"/>
                        </a:spcAft>
                      </a:pPr>
                      <a:r>
                        <a:rPr lang="tr-TR" sz="2400">
                          <a:latin typeface="Arial Black" pitchFamily="34" charset="0"/>
                          <a:ea typeface="Calibri"/>
                          <a:cs typeface="Times New Roman"/>
                        </a:rPr>
                        <a:t> We</a:t>
                      </a:r>
                    </a:p>
                  </a:txBody>
                  <a:tcPr marL="9525" marR="9525" marT="9525" marB="9525" anchor="ctr"/>
                </a:tc>
                <a:tc rowSpan="3">
                  <a:txBody>
                    <a:bodyPr/>
                    <a:lstStyle/>
                    <a:p>
                      <a:pPr marL="457200">
                        <a:lnSpc>
                          <a:spcPct val="115000"/>
                        </a:lnSpc>
                        <a:spcAft>
                          <a:spcPts val="0"/>
                        </a:spcAft>
                      </a:pPr>
                      <a:r>
                        <a:rPr lang="tr-TR" sz="2400" dirty="0" err="1">
                          <a:latin typeface="Arial Black" pitchFamily="34" charset="0"/>
                          <a:ea typeface="Calibri"/>
                          <a:cs typeface="Times New Roman"/>
                        </a:rPr>
                        <a:t>work</a:t>
                      </a:r>
                      <a:endParaRPr lang="tr-TR" sz="2400" dirty="0">
                        <a:latin typeface="Arial Black" pitchFamily="34" charset="0"/>
                        <a:ea typeface="Calibri"/>
                        <a:cs typeface="Times New Roman"/>
                      </a:endParaRPr>
                    </a:p>
                  </a:txBody>
                  <a:tcPr marL="9525" marR="9525" marT="9525" marB="9525" anchor="ctr"/>
                </a:tc>
                <a:tc vMerge="1">
                  <a:txBody>
                    <a:bodyPr/>
                    <a:lstStyle/>
                    <a:p>
                      <a:endParaRPr lang="tr-TR"/>
                    </a:p>
                  </a:txBody>
                  <a:tcPr/>
                </a:tc>
              </a:tr>
              <a:tr h="821092">
                <a:tc>
                  <a:txBody>
                    <a:bodyPr/>
                    <a:lstStyle/>
                    <a:p>
                      <a:pPr marL="457200">
                        <a:lnSpc>
                          <a:spcPct val="115000"/>
                        </a:lnSpc>
                        <a:spcAft>
                          <a:spcPts val="0"/>
                        </a:spcAft>
                      </a:pPr>
                      <a:r>
                        <a:rPr lang="tr-TR" sz="2400" dirty="0" err="1">
                          <a:latin typeface="Arial Black" pitchFamily="34" charset="0"/>
                          <a:ea typeface="Calibri"/>
                          <a:cs typeface="Times New Roman"/>
                        </a:rPr>
                        <a:t>You</a:t>
                      </a:r>
                      <a:endParaRPr lang="tr-TR" sz="2400" dirty="0">
                        <a:latin typeface="Arial Black" pitchFamily="34" charset="0"/>
                        <a:ea typeface="Calibri"/>
                        <a:cs typeface="Times New Roman"/>
                      </a:endParaRPr>
                    </a:p>
                  </a:txBody>
                  <a:tcPr marL="9525" marR="9525" marT="9525" marB="9525" anchor="ctr"/>
                </a:tc>
                <a:tc vMerge="1">
                  <a:txBody>
                    <a:bodyPr/>
                    <a:lstStyle/>
                    <a:p>
                      <a:endParaRPr lang="tr-TR"/>
                    </a:p>
                  </a:txBody>
                  <a:tcPr/>
                </a:tc>
                <a:tc vMerge="1">
                  <a:txBody>
                    <a:bodyPr/>
                    <a:lstStyle/>
                    <a:p>
                      <a:endParaRPr lang="tr-TR"/>
                    </a:p>
                  </a:txBody>
                  <a:tcPr/>
                </a:tc>
              </a:tr>
              <a:tr h="821092">
                <a:tc>
                  <a:txBody>
                    <a:bodyPr/>
                    <a:lstStyle/>
                    <a:p>
                      <a:pPr marL="457200">
                        <a:lnSpc>
                          <a:spcPct val="115000"/>
                        </a:lnSpc>
                        <a:spcAft>
                          <a:spcPts val="0"/>
                        </a:spcAft>
                      </a:pPr>
                      <a:r>
                        <a:rPr lang="tr-TR" sz="2400" dirty="0" err="1">
                          <a:latin typeface="Arial Black" pitchFamily="34" charset="0"/>
                          <a:ea typeface="Calibri"/>
                          <a:cs typeface="Times New Roman"/>
                        </a:rPr>
                        <a:t>They</a:t>
                      </a:r>
                      <a:endParaRPr lang="tr-TR" sz="2400" dirty="0">
                        <a:latin typeface="Arial Black" pitchFamily="34" charset="0"/>
                        <a:ea typeface="Calibri"/>
                        <a:cs typeface="Times New Roman"/>
                      </a:endParaRPr>
                    </a:p>
                  </a:txBody>
                  <a:tcPr marL="9525" marR="9525" marT="9525" marB="9525" anchor="ct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147248" cy="778098"/>
          </a:xfrm>
        </p:spPr>
        <p:txBody>
          <a:bodyPr/>
          <a:lstStyle/>
          <a:p>
            <a:r>
              <a:rPr lang="tr-TR" b="1" u="sng" dirty="0" smtClean="0"/>
              <a:t>PRESENT TENSE</a:t>
            </a:r>
            <a:endParaRPr lang="tr-TR" dirty="0"/>
          </a:p>
        </p:txBody>
      </p:sp>
      <p:graphicFrame>
        <p:nvGraphicFramePr>
          <p:cNvPr id="4" name="3 İçerik Yer Tutucusu"/>
          <p:cNvGraphicFramePr>
            <a:graphicFrameLocks noGrp="1"/>
          </p:cNvGraphicFramePr>
          <p:nvPr>
            <p:ph idx="1"/>
          </p:nvPr>
        </p:nvGraphicFramePr>
        <p:xfrm>
          <a:off x="323529" y="836709"/>
          <a:ext cx="8568951" cy="6012122"/>
        </p:xfrm>
        <a:graphic>
          <a:graphicData uri="http://schemas.openxmlformats.org/drawingml/2006/table">
            <a:tbl>
              <a:tblPr firstRow="1" bandRow="1">
                <a:tableStyleId>{5C22544A-7EE6-4342-B048-85BDC9FD1C3A}</a:tableStyleId>
              </a:tblPr>
              <a:tblGrid>
                <a:gridCol w="2856317"/>
                <a:gridCol w="2856317"/>
                <a:gridCol w="2856317"/>
              </a:tblGrid>
              <a:tr h="875301">
                <a:tc>
                  <a:txBody>
                    <a:bodyPr/>
                    <a:lstStyle/>
                    <a:p>
                      <a:pPr marL="457200">
                        <a:lnSpc>
                          <a:spcPct val="115000"/>
                        </a:lnSpc>
                        <a:spcAft>
                          <a:spcPts val="0"/>
                        </a:spcAft>
                      </a:pPr>
                      <a:endParaRPr lang="tr-TR" sz="2800" dirty="0">
                        <a:latin typeface="Arial Black" pitchFamily="34" charset="0"/>
                        <a:ea typeface="Calibri"/>
                        <a:cs typeface="Times New Roman"/>
                      </a:endParaRPr>
                    </a:p>
                    <a:p>
                      <a:pPr marL="457200">
                        <a:lnSpc>
                          <a:spcPct val="115000"/>
                        </a:lnSpc>
                        <a:spcAft>
                          <a:spcPts val="0"/>
                        </a:spcAft>
                      </a:pPr>
                      <a:r>
                        <a:rPr lang="tr-TR" sz="2800" b="1" dirty="0">
                          <a:latin typeface="Arial Black" pitchFamily="34" charset="0"/>
                          <a:ea typeface="Calibri"/>
                          <a:cs typeface="Times New Roman"/>
                        </a:rPr>
                        <a:t>Özne</a:t>
                      </a:r>
                      <a:endParaRPr lang="tr-TR" sz="2800" dirty="0">
                        <a:latin typeface="Arial Black" pitchFamily="34" charset="0"/>
                        <a:ea typeface="Calibri"/>
                        <a:cs typeface="Times New Roman"/>
                      </a:endParaRPr>
                    </a:p>
                  </a:txBody>
                  <a:tcPr marL="9525" marR="9525" marT="9525" marB="9525" anchor="ctr"/>
                </a:tc>
                <a:tc>
                  <a:txBody>
                    <a:bodyPr/>
                    <a:lstStyle/>
                    <a:p>
                      <a:pPr marL="457200" algn="ctr">
                        <a:lnSpc>
                          <a:spcPct val="115000"/>
                        </a:lnSpc>
                        <a:spcAft>
                          <a:spcPts val="0"/>
                        </a:spcAft>
                      </a:pPr>
                      <a:r>
                        <a:rPr lang="tr-TR" sz="2800" b="1" dirty="0">
                          <a:latin typeface="Arial Black" pitchFamily="34" charset="0"/>
                          <a:ea typeface="Calibri"/>
                          <a:cs typeface="Times New Roman"/>
                        </a:rPr>
                        <a:t> Yardımcı fiil</a:t>
                      </a:r>
                      <a:endParaRPr lang="tr-TR" sz="2800" dirty="0">
                        <a:latin typeface="Arial Black" pitchFamily="34" charset="0"/>
                        <a:ea typeface="Calibri"/>
                        <a:cs typeface="Times New Roman"/>
                      </a:endParaRPr>
                    </a:p>
                  </a:txBody>
                  <a:tcPr marL="9525" marR="9525" marT="9525" marB="9525" anchor="ctr"/>
                </a:tc>
                <a:tc>
                  <a:txBody>
                    <a:bodyPr/>
                    <a:lstStyle/>
                    <a:p>
                      <a:pPr marL="457200">
                        <a:lnSpc>
                          <a:spcPct val="115000"/>
                        </a:lnSpc>
                        <a:spcAft>
                          <a:spcPts val="0"/>
                        </a:spcAft>
                      </a:pPr>
                      <a:r>
                        <a:rPr lang="tr-TR" sz="2800" b="1">
                          <a:latin typeface="Arial Black" pitchFamily="34" charset="0"/>
                          <a:ea typeface="Calibri"/>
                          <a:cs typeface="Times New Roman"/>
                        </a:rPr>
                        <a:t>Fiil </a:t>
                      </a:r>
                      <a:endParaRPr lang="tr-TR" sz="2800">
                        <a:latin typeface="Arial Black" pitchFamily="34" charset="0"/>
                        <a:ea typeface="Calibri"/>
                        <a:cs typeface="Times New Roman"/>
                      </a:endParaRPr>
                    </a:p>
                  </a:txBody>
                  <a:tcPr marL="9525" marR="9525" marT="9525" marB="9525" anchor="ctr"/>
                </a:tc>
              </a:tr>
              <a:tr h="802222">
                <a:tc>
                  <a:txBody>
                    <a:bodyPr/>
                    <a:lstStyle/>
                    <a:p>
                      <a:pPr marL="457200">
                        <a:lnSpc>
                          <a:spcPct val="115000"/>
                        </a:lnSpc>
                        <a:spcAft>
                          <a:spcPts val="0"/>
                        </a:spcAft>
                      </a:pPr>
                      <a:r>
                        <a:rPr lang="tr-TR" sz="2800">
                          <a:latin typeface="Arial Black" pitchFamily="34" charset="0"/>
                          <a:ea typeface="Calibri"/>
                          <a:cs typeface="Times New Roman"/>
                        </a:rPr>
                        <a:t> I</a:t>
                      </a:r>
                    </a:p>
                  </a:txBody>
                  <a:tcPr marL="9525" marR="9525" marT="9525" marB="9525" anchor="ctr"/>
                </a:tc>
                <a:tc rowSpan="2">
                  <a:txBody>
                    <a:bodyPr/>
                    <a:lstStyle/>
                    <a:p>
                      <a:pPr marL="457200">
                        <a:lnSpc>
                          <a:spcPct val="115000"/>
                        </a:lnSpc>
                        <a:spcAft>
                          <a:spcPts val="0"/>
                        </a:spcAft>
                      </a:pPr>
                      <a:r>
                        <a:rPr lang="tr-TR" sz="2800" dirty="0">
                          <a:latin typeface="Arial Black" pitchFamily="34" charset="0"/>
                          <a:ea typeface="Calibri"/>
                          <a:cs typeface="Times New Roman"/>
                        </a:rPr>
                        <a:t> </a:t>
                      </a:r>
                      <a:r>
                        <a:rPr lang="tr-TR" sz="2800" b="1" dirty="0" err="1">
                          <a:latin typeface="Arial Black" pitchFamily="34" charset="0"/>
                          <a:ea typeface="Calibri"/>
                          <a:cs typeface="Times New Roman"/>
                        </a:rPr>
                        <a:t>don't</a:t>
                      </a:r>
                      <a:r>
                        <a:rPr lang="tr-TR" sz="2800" b="1" dirty="0">
                          <a:latin typeface="Arial Black" pitchFamily="34" charset="0"/>
                          <a:ea typeface="Calibri"/>
                          <a:cs typeface="Times New Roman"/>
                        </a:rPr>
                        <a:t> (do not)</a:t>
                      </a:r>
                      <a:endParaRPr lang="tr-TR" sz="2800" dirty="0">
                        <a:latin typeface="Arial Black" pitchFamily="34" charset="0"/>
                        <a:ea typeface="Calibri"/>
                        <a:cs typeface="Times New Roman"/>
                      </a:endParaRPr>
                    </a:p>
                  </a:txBody>
                  <a:tcPr marL="9525" marR="9525" marT="9525" marB="9525" anchor="ctr"/>
                </a:tc>
                <a:tc rowSpan="6">
                  <a:txBody>
                    <a:bodyPr/>
                    <a:lstStyle/>
                    <a:p>
                      <a:pPr marL="457200">
                        <a:lnSpc>
                          <a:spcPct val="115000"/>
                        </a:lnSpc>
                        <a:spcAft>
                          <a:spcPts val="0"/>
                        </a:spcAft>
                      </a:pPr>
                      <a:endParaRPr lang="tr-TR" sz="2800" dirty="0">
                        <a:latin typeface="Arial Black" pitchFamily="34" charset="0"/>
                        <a:ea typeface="Calibri"/>
                        <a:cs typeface="Times New Roman"/>
                      </a:endParaRPr>
                    </a:p>
                    <a:p>
                      <a:pPr marL="457200">
                        <a:lnSpc>
                          <a:spcPct val="115000"/>
                        </a:lnSpc>
                        <a:spcAft>
                          <a:spcPts val="0"/>
                        </a:spcAft>
                      </a:pPr>
                      <a:r>
                        <a:rPr lang="tr-TR" sz="2800" dirty="0" err="1">
                          <a:latin typeface="Arial Black" pitchFamily="34" charset="0"/>
                          <a:ea typeface="Calibri"/>
                          <a:cs typeface="Times New Roman"/>
                        </a:rPr>
                        <a:t>work</a:t>
                      </a:r>
                      <a:endParaRPr lang="tr-TR" sz="2800" dirty="0">
                        <a:latin typeface="Arial Black" pitchFamily="34" charset="0"/>
                        <a:ea typeface="Calibri"/>
                        <a:cs typeface="Times New Roman"/>
                      </a:endParaRPr>
                    </a:p>
                  </a:txBody>
                  <a:tcPr marL="9525" marR="9525" marT="9525" marB="9525" anchor="ctr"/>
                </a:tc>
              </a:tr>
              <a:tr h="802222">
                <a:tc>
                  <a:txBody>
                    <a:bodyPr/>
                    <a:lstStyle/>
                    <a:p>
                      <a:pPr marL="457200">
                        <a:lnSpc>
                          <a:spcPct val="115000"/>
                        </a:lnSpc>
                        <a:spcAft>
                          <a:spcPts val="0"/>
                        </a:spcAft>
                      </a:pPr>
                      <a:r>
                        <a:rPr lang="tr-TR" sz="2800" dirty="0">
                          <a:latin typeface="Arial Black" pitchFamily="34" charset="0"/>
                          <a:ea typeface="Calibri"/>
                          <a:cs typeface="Times New Roman"/>
                        </a:rPr>
                        <a:t>  </a:t>
                      </a:r>
                      <a:r>
                        <a:rPr lang="tr-TR" sz="2800" dirty="0" err="1">
                          <a:latin typeface="Arial Black" pitchFamily="34" charset="0"/>
                          <a:ea typeface="Calibri"/>
                          <a:cs typeface="Times New Roman"/>
                        </a:rPr>
                        <a:t>You</a:t>
                      </a:r>
                      <a:endParaRPr lang="tr-TR" sz="2800" dirty="0">
                        <a:latin typeface="Arial Black" pitchFamily="34" charset="0"/>
                        <a:ea typeface="Calibri"/>
                        <a:cs typeface="Times New Roman"/>
                      </a:endParaRPr>
                    </a:p>
                  </a:txBody>
                  <a:tcPr marL="9525" marR="9525" marT="9525" marB="9525" anchor="ctr"/>
                </a:tc>
                <a:tc vMerge="1">
                  <a:txBody>
                    <a:bodyPr/>
                    <a:lstStyle/>
                    <a:p>
                      <a:endParaRPr lang="tr-TR"/>
                    </a:p>
                  </a:txBody>
                  <a:tcPr/>
                </a:tc>
                <a:tc vMerge="1">
                  <a:txBody>
                    <a:bodyPr/>
                    <a:lstStyle/>
                    <a:p>
                      <a:endParaRPr lang="tr-TR"/>
                    </a:p>
                  </a:txBody>
                  <a:tcPr/>
                </a:tc>
              </a:tr>
              <a:tr h="802222">
                <a:tc>
                  <a:txBody>
                    <a:bodyPr/>
                    <a:lstStyle/>
                    <a:p>
                      <a:pPr marL="457200">
                        <a:lnSpc>
                          <a:spcPct val="115000"/>
                        </a:lnSpc>
                        <a:spcAft>
                          <a:spcPts val="0"/>
                        </a:spcAft>
                      </a:pPr>
                      <a:r>
                        <a:rPr lang="tr-TR" sz="2800">
                          <a:latin typeface="Arial Black" pitchFamily="34" charset="0"/>
                          <a:ea typeface="Calibri"/>
                          <a:cs typeface="Times New Roman"/>
                        </a:rPr>
                        <a:t>He/She/It /Ali/ Ayşe</a:t>
                      </a:r>
                    </a:p>
                  </a:txBody>
                  <a:tcPr marL="9525" marR="9525" marT="9525" marB="9525" anchor="ctr"/>
                </a:tc>
                <a:tc>
                  <a:txBody>
                    <a:bodyPr/>
                    <a:lstStyle/>
                    <a:p>
                      <a:pPr marL="457200">
                        <a:lnSpc>
                          <a:spcPct val="115000"/>
                        </a:lnSpc>
                        <a:spcAft>
                          <a:spcPts val="0"/>
                        </a:spcAft>
                      </a:pPr>
                      <a:r>
                        <a:rPr lang="tr-TR" sz="2800" b="1" dirty="0">
                          <a:latin typeface="Arial Black" pitchFamily="34" charset="0"/>
                          <a:ea typeface="Calibri"/>
                          <a:cs typeface="Times New Roman"/>
                        </a:rPr>
                        <a:t> </a:t>
                      </a:r>
                      <a:r>
                        <a:rPr lang="tr-TR" sz="2800" b="1" dirty="0" err="1">
                          <a:latin typeface="Arial Black" pitchFamily="34" charset="0"/>
                          <a:ea typeface="Calibri"/>
                          <a:cs typeface="Times New Roman"/>
                        </a:rPr>
                        <a:t>doesn't</a:t>
                      </a:r>
                      <a:r>
                        <a:rPr lang="tr-TR" sz="2800" b="1" dirty="0">
                          <a:latin typeface="Arial Black" pitchFamily="34" charset="0"/>
                          <a:ea typeface="Calibri"/>
                          <a:cs typeface="Times New Roman"/>
                        </a:rPr>
                        <a:t> (</a:t>
                      </a:r>
                      <a:r>
                        <a:rPr lang="tr-TR" sz="2800" b="1" dirty="0" err="1">
                          <a:latin typeface="Arial Black" pitchFamily="34" charset="0"/>
                          <a:ea typeface="Calibri"/>
                          <a:cs typeface="Times New Roman"/>
                        </a:rPr>
                        <a:t>does</a:t>
                      </a:r>
                      <a:r>
                        <a:rPr lang="tr-TR" sz="2800" b="1" dirty="0">
                          <a:latin typeface="Arial Black" pitchFamily="34" charset="0"/>
                          <a:ea typeface="Calibri"/>
                          <a:cs typeface="Times New Roman"/>
                        </a:rPr>
                        <a:t> not)</a:t>
                      </a:r>
                      <a:endParaRPr lang="tr-TR" sz="2800" dirty="0">
                        <a:latin typeface="Arial Black" pitchFamily="34" charset="0"/>
                        <a:ea typeface="Calibri"/>
                        <a:cs typeface="Times New Roman"/>
                      </a:endParaRPr>
                    </a:p>
                  </a:txBody>
                  <a:tcPr marL="9525" marR="9525" marT="9525" marB="9525" anchor="ctr"/>
                </a:tc>
                <a:tc vMerge="1">
                  <a:txBody>
                    <a:bodyPr/>
                    <a:lstStyle/>
                    <a:p>
                      <a:endParaRPr lang="tr-TR"/>
                    </a:p>
                  </a:txBody>
                  <a:tcPr/>
                </a:tc>
              </a:tr>
              <a:tr h="802222">
                <a:tc>
                  <a:txBody>
                    <a:bodyPr/>
                    <a:lstStyle/>
                    <a:p>
                      <a:pPr marL="457200">
                        <a:lnSpc>
                          <a:spcPct val="115000"/>
                        </a:lnSpc>
                        <a:spcAft>
                          <a:spcPts val="0"/>
                        </a:spcAft>
                      </a:pPr>
                      <a:r>
                        <a:rPr lang="tr-TR" sz="2800">
                          <a:latin typeface="Arial Black" pitchFamily="34" charset="0"/>
                          <a:ea typeface="Calibri"/>
                          <a:cs typeface="Times New Roman"/>
                        </a:rPr>
                        <a:t> We</a:t>
                      </a:r>
                    </a:p>
                  </a:txBody>
                  <a:tcPr marL="9525" marR="9525" marT="9525" marB="9525" anchor="ctr"/>
                </a:tc>
                <a:tc rowSpan="3">
                  <a:txBody>
                    <a:bodyPr/>
                    <a:lstStyle/>
                    <a:p>
                      <a:pPr marL="457200">
                        <a:lnSpc>
                          <a:spcPct val="115000"/>
                        </a:lnSpc>
                        <a:spcAft>
                          <a:spcPts val="0"/>
                        </a:spcAft>
                      </a:pPr>
                      <a:r>
                        <a:rPr lang="tr-TR" sz="2800" dirty="0">
                          <a:latin typeface="Arial Black" pitchFamily="34" charset="0"/>
                          <a:ea typeface="Calibri"/>
                          <a:cs typeface="Times New Roman"/>
                        </a:rPr>
                        <a:t> </a:t>
                      </a:r>
                      <a:r>
                        <a:rPr lang="tr-TR" sz="2800" b="1" dirty="0" err="1">
                          <a:latin typeface="Arial Black" pitchFamily="34" charset="0"/>
                          <a:ea typeface="Calibri"/>
                          <a:cs typeface="Times New Roman"/>
                        </a:rPr>
                        <a:t>don't</a:t>
                      </a:r>
                      <a:r>
                        <a:rPr lang="tr-TR" sz="2800" b="1" dirty="0">
                          <a:latin typeface="Arial Black" pitchFamily="34" charset="0"/>
                          <a:ea typeface="Calibri"/>
                          <a:cs typeface="Times New Roman"/>
                        </a:rPr>
                        <a:t> (do not)</a:t>
                      </a:r>
                      <a:endParaRPr lang="tr-TR" sz="2800" dirty="0">
                        <a:latin typeface="Arial Black" pitchFamily="34" charset="0"/>
                        <a:ea typeface="Calibri"/>
                        <a:cs typeface="Times New Roman"/>
                      </a:endParaRPr>
                    </a:p>
                  </a:txBody>
                  <a:tcPr marL="9525" marR="9525" marT="9525" marB="9525" anchor="ctr"/>
                </a:tc>
                <a:tc vMerge="1">
                  <a:txBody>
                    <a:bodyPr/>
                    <a:lstStyle/>
                    <a:p>
                      <a:endParaRPr lang="tr-TR"/>
                    </a:p>
                  </a:txBody>
                  <a:tcPr/>
                </a:tc>
              </a:tr>
              <a:tr h="802222">
                <a:tc>
                  <a:txBody>
                    <a:bodyPr/>
                    <a:lstStyle/>
                    <a:p>
                      <a:pPr marL="457200">
                        <a:lnSpc>
                          <a:spcPct val="115000"/>
                        </a:lnSpc>
                        <a:spcAft>
                          <a:spcPts val="0"/>
                        </a:spcAft>
                      </a:pPr>
                      <a:r>
                        <a:rPr lang="tr-TR" sz="2800" dirty="0">
                          <a:latin typeface="Arial Black" pitchFamily="34" charset="0"/>
                          <a:ea typeface="Calibri"/>
                          <a:cs typeface="Times New Roman"/>
                        </a:rPr>
                        <a:t> </a:t>
                      </a:r>
                      <a:r>
                        <a:rPr lang="tr-TR" sz="2800" dirty="0" err="1">
                          <a:latin typeface="Arial Black" pitchFamily="34" charset="0"/>
                          <a:ea typeface="Calibri"/>
                          <a:cs typeface="Times New Roman"/>
                        </a:rPr>
                        <a:t>You</a:t>
                      </a:r>
                      <a:endParaRPr lang="tr-TR" sz="2800" dirty="0">
                        <a:latin typeface="Arial Black" pitchFamily="34" charset="0"/>
                        <a:ea typeface="Calibri"/>
                        <a:cs typeface="Times New Roman"/>
                      </a:endParaRPr>
                    </a:p>
                  </a:txBody>
                  <a:tcPr marL="9525" marR="9525" marT="9525" marB="9525" anchor="ctr"/>
                </a:tc>
                <a:tc vMerge="1">
                  <a:txBody>
                    <a:bodyPr/>
                    <a:lstStyle/>
                    <a:p>
                      <a:endParaRPr lang="tr-TR"/>
                    </a:p>
                  </a:txBody>
                  <a:tcPr/>
                </a:tc>
                <a:tc vMerge="1">
                  <a:txBody>
                    <a:bodyPr/>
                    <a:lstStyle/>
                    <a:p>
                      <a:endParaRPr lang="tr-TR"/>
                    </a:p>
                  </a:txBody>
                  <a:tcPr/>
                </a:tc>
              </a:tr>
              <a:tr h="802222">
                <a:tc>
                  <a:txBody>
                    <a:bodyPr/>
                    <a:lstStyle/>
                    <a:p>
                      <a:pPr marL="457200">
                        <a:lnSpc>
                          <a:spcPct val="115000"/>
                        </a:lnSpc>
                        <a:spcAft>
                          <a:spcPts val="0"/>
                        </a:spcAft>
                      </a:pPr>
                      <a:r>
                        <a:rPr lang="tr-TR" sz="2800" dirty="0">
                          <a:latin typeface="Arial Black" pitchFamily="34" charset="0"/>
                          <a:ea typeface="Calibri"/>
                          <a:cs typeface="Times New Roman"/>
                        </a:rPr>
                        <a:t> </a:t>
                      </a:r>
                      <a:r>
                        <a:rPr lang="tr-TR" sz="2800" dirty="0" err="1">
                          <a:latin typeface="Arial Black" pitchFamily="34" charset="0"/>
                          <a:ea typeface="Calibri"/>
                          <a:cs typeface="Times New Roman"/>
                        </a:rPr>
                        <a:t>They</a:t>
                      </a:r>
                      <a:endParaRPr lang="tr-TR" sz="2800" dirty="0">
                        <a:latin typeface="Arial Black" pitchFamily="34" charset="0"/>
                        <a:ea typeface="Calibri"/>
                        <a:cs typeface="Times New Roman"/>
                      </a:endParaRPr>
                    </a:p>
                  </a:txBody>
                  <a:tcPr marL="9525" marR="9525" marT="9525" marB="9525" anchor="ct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BÖLÜM 1</a:t>
            </a:r>
            <a:endParaRPr lang="tr-TR" b="1" dirty="0"/>
          </a:p>
        </p:txBody>
      </p:sp>
      <p:sp>
        <p:nvSpPr>
          <p:cNvPr id="3" name="2 İçerik Yer Tutucusu"/>
          <p:cNvSpPr>
            <a:spLocks noGrp="1"/>
          </p:cNvSpPr>
          <p:nvPr>
            <p:ph idx="1"/>
          </p:nvPr>
        </p:nvSpPr>
        <p:spPr>
          <a:xfrm>
            <a:off x="467544" y="1988840"/>
            <a:ext cx="8229600" cy="3057203"/>
          </a:xfrm>
        </p:spPr>
        <p:txBody>
          <a:bodyPr/>
          <a:lstStyle/>
          <a:p>
            <a:pPr algn="ctr">
              <a:buNone/>
            </a:pPr>
            <a:endParaRPr lang="tr-TR" dirty="0" smtClean="0"/>
          </a:p>
          <a:p>
            <a:pPr algn="ctr">
              <a:buNone/>
            </a:pPr>
            <a:r>
              <a:rPr lang="tr-TR" sz="4800" b="1" dirty="0" smtClean="0"/>
              <a:t>BASICS-</a:t>
            </a:r>
          </a:p>
          <a:p>
            <a:pPr algn="ctr">
              <a:buNone/>
            </a:pPr>
            <a:r>
              <a:rPr lang="tr-TR" sz="4800" i="1" dirty="0" smtClean="0"/>
              <a:t>TEMEL BİLGİLER</a:t>
            </a:r>
            <a:endParaRPr lang="tr-TR" sz="48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147248" cy="778098"/>
          </a:xfrm>
        </p:spPr>
        <p:txBody>
          <a:bodyPr/>
          <a:lstStyle/>
          <a:p>
            <a:r>
              <a:rPr lang="tr-TR" b="1" u="sng" dirty="0" smtClean="0"/>
              <a:t>PRESENT TENSE</a:t>
            </a:r>
            <a:endParaRPr lang="tr-TR" dirty="0"/>
          </a:p>
        </p:txBody>
      </p:sp>
      <p:graphicFrame>
        <p:nvGraphicFramePr>
          <p:cNvPr id="4" name="3 İçerik Yer Tutucusu"/>
          <p:cNvGraphicFramePr>
            <a:graphicFrameLocks noGrp="1"/>
          </p:cNvGraphicFramePr>
          <p:nvPr>
            <p:ph idx="1"/>
          </p:nvPr>
        </p:nvGraphicFramePr>
        <p:xfrm>
          <a:off x="467544" y="764701"/>
          <a:ext cx="8208912" cy="6008310"/>
        </p:xfrm>
        <a:graphic>
          <a:graphicData uri="http://schemas.openxmlformats.org/drawingml/2006/table">
            <a:tbl>
              <a:tblPr firstRow="1" bandRow="1">
                <a:tableStyleId>{5C22544A-7EE6-4342-B048-85BDC9FD1C3A}</a:tableStyleId>
              </a:tblPr>
              <a:tblGrid>
                <a:gridCol w="2052228"/>
                <a:gridCol w="2052228"/>
                <a:gridCol w="2052228"/>
                <a:gridCol w="2052228"/>
              </a:tblGrid>
              <a:tr h="785126">
                <a:tc>
                  <a:txBody>
                    <a:bodyPr/>
                    <a:lstStyle/>
                    <a:p>
                      <a:pPr marL="457200">
                        <a:lnSpc>
                          <a:spcPct val="115000"/>
                        </a:lnSpc>
                        <a:spcAft>
                          <a:spcPts val="0"/>
                        </a:spcAft>
                      </a:pPr>
                      <a:r>
                        <a:rPr lang="tr-TR" sz="2400" dirty="0">
                          <a:latin typeface="Arial Black" pitchFamily="34" charset="0"/>
                          <a:ea typeface="Calibri"/>
                          <a:cs typeface="Times New Roman"/>
                        </a:rPr>
                        <a:t>Yardımcı</a:t>
                      </a:r>
                      <a:br>
                        <a:rPr lang="tr-TR" sz="2400" dirty="0">
                          <a:latin typeface="Arial Black" pitchFamily="34" charset="0"/>
                          <a:ea typeface="Calibri"/>
                          <a:cs typeface="Times New Roman"/>
                        </a:rPr>
                      </a:br>
                      <a:r>
                        <a:rPr lang="tr-TR" sz="2400" dirty="0">
                          <a:latin typeface="Arial Black" pitchFamily="34" charset="0"/>
                          <a:ea typeface="Calibri"/>
                          <a:cs typeface="Times New Roman"/>
                        </a:rPr>
                        <a:t>Fiil</a:t>
                      </a:r>
                    </a:p>
                  </a:txBody>
                  <a:tcPr marL="9525" marR="9525" marT="9525" marB="9525" anchor="ctr"/>
                </a:tc>
                <a:tc>
                  <a:txBody>
                    <a:bodyPr/>
                    <a:lstStyle/>
                    <a:p>
                      <a:pPr marL="457200">
                        <a:lnSpc>
                          <a:spcPct val="115000"/>
                        </a:lnSpc>
                        <a:spcAft>
                          <a:spcPts val="0"/>
                        </a:spcAft>
                      </a:pPr>
                      <a:r>
                        <a:rPr lang="tr-TR" sz="2400" dirty="0">
                          <a:latin typeface="Arial Black" pitchFamily="34" charset="0"/>
                          <a:ea typeface="Calibri"/>
                          <a:cs typeface="Times New Roman"/>
                        </a:rPr>
                        <a:t>Özne</a:t>
                      </a:r>
                    </a:p>
                  </a:txBody>
                  <a:tcPr marL="9525" marR="9525" marT="9525" marB="9525" anchor="ctr"/>
                </a:tc>
                <a:tc>
                  <a:txBody>
                    <a:bodyPr/>
                    <a:lstStyle/>
                    <a:p>
                      <a:pPr marL="457200">
                        <a:lnSpc>
                          <a:spcPct val="115000"/>
                        </a:lnSpc>
                        <a:spcAft>
                          <a:spcPts val="0"/>
                        </a:spcAft>
                      </a:pPr>
                      <a:r>
                        <a:rPr lang="tr-TR" sz="2400">
                          <a:latin typeface="Arial Black" pitchFamily="34" charset="0"/>
                          <a:ea typeface="Calibri"/>
                          <a:cs typeface="Times New Roman"/>
                        </a:rPr>
                        <a:t>Fiil</a:t>
                      </a:r>
                    </a:p>
                  </a:txBody>
                  <a:tcPr marL="9525" marR="9525" marT="9525" marB="9525" anchor="ctr"/>
                </a:tc>
                <a:tc>
                  <a:txBody>
                    <a:bodyPr/>
                    <a:lstStyle/>
                    <a:p>
                      <a:pPr>
                        <a:lnSpc>
                          <a:spcPct val="115000"/>
                        </a:lnSpc>
                      </a:pPr>
                      <a:endParaRPr lang="tr-TR" sz="2400">
                        <a:latin typeface="Arial Black" pitchFamily="34" charset="0"/>
                      </a:endParaRPr>
                    </a:p>
                  </a:txBody>
                  <a:tcPr marL="9525" marR="9525" marT="9525" marB="9525" anchor="ctr"/>
                </a:tc>
              </a:tr>
              <a:tr h="773418">
                <a:tc rowSpan="2">
                  <a:txBody>
                    <a:bodyPr/>
                    <a:lstStyle/>
                    <a:p>
                      <a:pPr marL="457200">
                        <a:lnSpc>
                          <a:spcPct val="115000"/>
                        </a:lnSpc>
                        <a:spcAft>
                          <a:spcPts val="0"/>
                        </a:spcAft>
                      </a:pPr>
                      <a:r>
                        <a:rPr lang="tr-TR" sz="2400" b="1">
                          <a:latin typeface="Arial Black" pitchFamily="34" charset="0"/>
                          <a:ea typeface="Calibri"/>
                          <a:cs typeface="Times New Roman"/>
                        </a:rPr>
                        <a:t>Do</a:t>
                      </a:r>
                      <a:endParaRPr lang="tr-TR" sz="2400">
                        <a:latin typeface="Arial Black" pitchFamily="34" charset="0"/>
                        <a:ea typeface="Calibri"/>
                        <a:cs typeface="Times New Roman"/>
                      </a:endParaRPr>
                    </a:p>
                  </a:txBody>
                  <a:tcPr marL="9525" marR="9525" marT="9525" marB="9525" anchor="ctr"/>
                </a:tc>
                <a:tc>
                  <a:txBody>
                    <a:bodyPr/>
                    <a:lstStyle/>
                    <a:p>
                      <a:pPr marL="457200">
                        <a:lnSpc>
                          <a:spcPct val="115000"/>
                        </a:lnSpc>
                        <a:spcAft>
                          <a:spcPts val="0"/>
                        </a:spcAft>
                      </a:pPr>
                      <a:r>
                        <a:rPr lang="tr-TR" sz="2400">
                          <a:latin typeface="Arial Black" pitchFamily="34" charset="0"/>
                          <a:ea typeface="Calibri"/>
                          <a:cs typeface="Times New Roman"/>
                        </a:rPr>
                        <a:t>I</a:t>
                      </a:r>
                    </a:p>
                  </a:txBody>
                  <a:tcPr marL="9525" marR="9525" marT="9525" marB="9525" anchor="ctr"/>
                </a:tc>
                <a:tc rowSpan="6">
                  <a:txBody>
                    <a:bodyPr/>
                    <a:lstStyle/>
                    <a:p>
                      <a:pPr marL="457200">
                        <a:lnSpc>
                          <a:spcPct val="115000"/>
                        </a:lnSpc>
                        <a:spcAft>
                          <a:spcPts val="0"/>
                        </a:spcAft>
                      </a:pPr>
                      <a:r>
                        <a:rPr lang="tr-TR" sz="2400" dirty="0" err="1">
                          <a:latin typeface="Arial Black" pitchFamily="34" charset="0"/>
                          <a:ea typeface="Calibri"/>
                          <a:cs typeface="Times New Roman"/>
                        </a:rPr>
                        <a:t>work</a:t>
                      </a:r>
                      <a:endParaRPr lang="tr-TR" sz="2400" dirty="0">
                        <a:latin typeface="Arial Black" pitchFamily="34" charset="0"/>
                        <a:ea typeface="Calibri"/>
                        <a:cs typeface="Times New Roman"/>
                      </a:endParaRPr>
                    </a:p>
                  </a:txBody>
                  <a:tcPr marL="9525" marR="9525" marT="9525" marB="9525" anchor="ctr"/>
                </a:tc>
                <a:tc rowSpan="6">
                  <a:txBody>
                    <a:bodyPr/>
                    <a:lstStyle/>
                    <a:p>
                      <a:pPr marL="457200">
                        <a:lnSpc>
                          <a:spcPct val="115000"/>
                        </a:lnSpc>
                        <a:spcAft>
                          <a:spcPts val="0"/>
                        </a:spcAft>
                      </a:pPr>
                      <a:r>
                        <a:rPr lang="tr-TR" sz="2400">
                          <a:latin typeface="Arial Black" pitchFamily="34" charset="0"/>
                          <a:ea typeface="Calibri"/>
                          <a:cs typeface="Times New Roman"/>
                        </a:rPr>
                        <a:t>at the hospital?</a:t>
                      </a:r>
                    </a:p>
                  </a:txBody>
                  <a:tcPr marL="9525" marR="9525" marT="9525" marB="9525" anchor="ctr"/>
                </a:tc>
              </a:tr>
              <a:tr h="773418">
                <a:tc vMerge="1">
                  <a:txBody>
                    <a:bodyPr/>
                    <a:lstStyle/>
                    <a:p>
                      <a:endParaRPr lang="tr-TR"/>
                    </a:p>
                  </a:txBody>
                  <a:tcPr/>
                </a:tc>
                <a:tc>
                  <a:txBody>
                    <a:bodyPr/>
                    <a:lstStyle/>
                    <a:p>
                      <a:pPr marL="457200">
                        <a:lnSpc>
                          <a:spcPct val="115000"/>
                        </a:lnSpc>
                        <a:spcAft>
                          <a:spcPts val="0"/>
                        </a:spcAft>
                      </a:pPr>
                      <a:r>
                        <a:rPr lang="tr-TR" sz="2400">
                          <a:latin typeface="Arial Black" pitchFamily="34" charset="0"/>
                          <a:ea typeface="Calibri"/>
                          <a:cs typeface="Times New Roman"/>
                        </a:rPr>
                        <a:t> You</a:t>
                      </a:r>
                    </a:p>
                  </a:txBody>
                  <a:tcPr marL="9525" marR="9525" marT="9525" marB="9525" anchor="ctr"/>
                </a:tc>
                <a:tc vMerge="1">
                  <a:txBody>
                    <a:bodyPr/>
                    <a:lstStyle/>
                    <a:p>
                      <a:endParaRPr lang="tr-TR"/>
                    </a:p>
                  </a:txBody>
                  <a:tcPr/>
                </a:tc>
                <a:tc vMerge="1">
                  <a:txBody>
                    <a:bodyPr/>
                    <a:lstStyle/>
                    <a:p>
                      <a:endParaRPr lang="tr-TR"/>
                    </a:p>
                  </a:txBody>
                  <a:tcPr/>
                </a:tc>
              </a:tr>
              <a:tr h="1180434">
                <a:tc>
                  <a:txBody>
                    <a:bodyPr/>
                    <a:lstStyle/>
                    <a:p>
                      <a:pPr marL="457200">
                        <a:lnSpc>
                          <a:spcPct val="115000"/>
                        </a:lnSpc>
                        <a:spcAft>
                          <a:spcPts val="0"/>
                        </a:spcAft>
                      </a:pPr>
                      <a:r>
                        <a:rPr lang="tr-TR" sz="2400" b="1">
                          <a:latin typeface="Arial Black" pitchFamily="34" charset="0"/>
                          <a:ea typeface="Calibri"/>
                          <a:cs typeface="Times New Roman"/>
                        </a:rPr>
                        <a:t>Does</a:t>
                      </a:r>
                      <a:endParaRPr lang="tr-TR" sz="2400">
                        <a:latin typeface="Arial Black" pitchFamily="34" charset="0"/>
                        <a:ea typeface="Calibri"/>
                        <a:cs typeface="Times New Roman"/>
                      </a:endParaRPr>
                    </a:p>
                  </a:txBody>
                  <a:tcPr marL="9525" marR="9525" marT="9525" marB="9525" anchor="ctr"/>
                </a:tc>
                <a:tc>
                  <a:txBody>
                    <a:bodyPr/>
                    <a:lstStyle/>
                    <a:p>
                      <a:pPr marL="457200">
                        <a:lnSpc>
                          <a:spcPct val="115000"/>
                        </a:lnSpc>
                        <a:spcAft>
                          <a:spcPts val="0"/>
                        </a:spcAft>
                      </a:pPr>
                      <a:r>
                        <a:rPr lang="tr-TR" sz="2400">
                          <a:latin typeface="Arial Black" pitchFamily="34" charset="0"/>
                          <a:ea typeface="Calibri"/>
                          <a:cs typeface="Times New Roman"/>
                        </a:rPr>
                        <a:t>he/she/it /Ali / Ayşe</a:t>
                      </a:r>
                    </a:p>
                  </a:txBody>
                  <a:tcPr marL="9525" marR="9525" marT="9525" marB="9525" anchor="ctr"/>
                </a:tc>
                <a:tc vMerge="1">
                  <a:txBody>
                    <a:bodyPr/>
                    <a:lstStyle/>
                    <a:p>
                      <a:endParaRPr lang="tr-TR"/>
                    </a:p>
                  </a:txBody>
                  <a:tcPr/>
                </a:tc>
                <a:tc vMerge="1">
                  <a:txBody>
                    <a:bodyPr/>
                    <a:lstStyle/>
                    <a:p>
                      <a:endParaRPr lang="tr-TR"/>
                    </a:p>
                  </a:txBody>
                  <a:tcPr/>
                </a:tc>
              </a:tr>
              <a:tr h="773418">
                <a:tc rowSpan="3">
                  <a:txBody>
                    <a:bodyPr/>
                    <a:lstStyle/>
                    <a:p>
                      <a:pPr marL="457200">
                        <a:lnSpc>
                          <a:spcPct val="115000"/>
                        </a:lnSpc>
                        <a:spcAft>
                          <a:spcPts val="0"/>
                        </a:spcAft>
                      </a:pPr>
                      <a:r>
                        <a:rPr lang="tr-TR" sz="2400" b="1">
                          <a:latin typeface="Arial Black" pitchFamily="34" charset="0"/>
                          <a:ea typeface="Calibri"/>
                          <a:cs typeface="Times New Roman"/>
                        </a:rPr>
                        <a:t>Do</a:t>
                      </a:r>
                      <a:endParaRPr lang="tr-TR" sz="2400">
                        <a:latin typeface="Arial Black" pitchFamily="34" charset="0"/>
                        <a:ea typeface="Calibri"/>
                        <a:cs typeface="Times New Roman"/>
                      </a:endParaRPr>
                    </a:p>
                  </a:txBody>
                  <a:tcPr marL="9525" marR="9525" marT="9525" marB="9525" anchor="ctr"/>
                </a:tc>
                <a:tc>
                  <a:txBody>
                    <a:bodyPr/>
                    <a:lstStyle/>
                    <a:p>
                      <a:pPr marL="457200">
                        <a:lnSpc>
                          <a:spcPct val="115000"/>
                        </a:lnSpc>
                        <a:spcAft>
                          <a:spcPts val="0"/>
                        </a:spcAft>
                      </a:pPr>
                      <a:r>
                        <a:rPr lang="tr-TR" sz="2400">
                          <a:latin typeface="Arial Black" pitchFamily="34" charset="0"/>
                          <a:ea typeface="Calibri"/>
                          <a:cs typeface="Times New Roman"/>
                        </a:rPr>
                        <a:t> we </a:t>
                      </a:r>
                    </a:p>
                  </a:txBody>
                  <a:tcPr marL="9525" marR="9525" marT="9525" marB="9525" anchor="ctr"/>
                </a:tc>
                <a:tc vMerge="1">
                  <a:txBody>
                    <a:bodyPr/>
                    <a:lstStyle/>
                    <a:p>
                      <a:endParaRPr lang="tr-TR"/>
                    </a:p>
                  </a:txBody>
                  <a:tcPr/>
                </a:tc>
                <a:tc vMerge="1">
                  <a:txBody>
                    <a:bodyPr/>
                    <a:lstStyle/>
                    <a:p>
                      <a:endParaRPr lang="tr-TR"/>
                    </a:p>
                  </a:txBody>
                  <a:tcPr/>
                </a:tc>
              </a:tr>
              <a:tr h="773418">
                <a:tc vMerge="1">
                  <a:txBody>
                    <a:bodyPr/>
                    <a:lstStyle/>
                    <a:p>
                      <a:endParaRPr lang="tr-TR"/>
                    </a:p>
                  </a:txBody>
                  <a:tcPr/>
                </a:tc>
                <a:tc>
                  <a:txBody>
                    <a:bodyPr/>
                    <a:lstStyle/>
                    <a:p>
                      <a:pPr marL="457200">
                        <a:lnSpc>
                          <a:spcPct val="115000"/>
                        </a:lnSpc>
                        <a:spcAft>
                          <a:spcPts val="0"/>
                        </a:spcAft>
                      </a:pPr>
                      <a:r>
                        <a:rPr lang="tr-TR" sz="2400">
                          <a:latin typeface="Arial Black" pitchFamily="34" charset="0"/>
                          <a:ea typeface="Calibri"/>
                          <a:cs typeface="Times New Roman"/>
                        </a:rPr>
                        <a:t> you </a:t>
                      </a:r>
                    </a:p>
                  </a:txBody>
                  <a:tcPr marL="9525" marR="9525" marT="9525" marB="9525" anchor="ctr"/>
                </a:tc>
                <a:tc vMerge="1">
                  <a:txBody>
                    <a:bodyPr/>
                    <a:lstStyle/>
                    <a:p>
                      <a:endParaRPr lang="tr-TR"/>
                    </a:p>
                  </a:txBody>
                  <a:tcPr/>
                </a:tc>
                <a:tc vMerge="1">
                  <a:txBody>
                    <a:bodyPr/>
                    <a:lstStyle/>
                    <a:p>
                      <a:endParaRPr lang="tr-TR"/>
                    </a:p>
                  </a:txBody>
                  <a:tcPr/>
                </a:tc>
              </a:tr>
              <a:tr h="773418">
                <a:tc vMerge="1">
                  <a:txBody>
                    <a:bodyPr/>
                    <a:lstStyle/>
                    <a:p>
                      <a:endParaRPr lang="tr-TR"/>
                    </a:p>
                  </a:txBody>
                  <a:tcPr/>
                </a:tc>
                <a:tc>
                  <a:txBody>
                    <a:bodyPr/>
                    <a:lstStyle/>
                    <a:p>
                      <a:pPr marL="457200">
                        <a:lnSpc>
                          <a:spcPct val="115000"/>
                        </a:lnSpc>
                        <a:spcAft>
                          <a:spcPts val="0"/>
                        </a:spcAft>
                      </a:pPr>
                      <a:r>
                        <a:rPr lang="tr-TR" sz="2400" dirty="0">
                          <a:latin typeface="Arial Black" pitchFamily="34" charset="0"/>
                          <a:ea typeface="Calibri"/>
                          <a:cs typeface="Times New Roman"/>
                        </a:rPr>
                        <a:t> </a:t>
                      </a:r>
                      <a:r>
                        <a:rPr lang="tr-TR" sz="2400" dirty="0" err="1">
                          <a:latin typeface="Arial Black" pitchFamily="34" charset="0"/>
                          <a:ea typeface="Calibri"/>
                          <a:cs typeface="Times New Roman"/>
                        </a:rPr>
                        <a:t>they</a:t>
                      </a:r>
                      <a:r>
                        <a:rPr lang="tr-TR" sz="2400" dirty="0">
                          <a:latin typeface="Arial Black" pitchFamily="34" charset="0"/>
                          <a:ea typeface="Calibri"/>
                          <a:cs typeface="Times New Roman"/>
                        </a:rPr>
                        <a:t> </a:t>
                      </a:r>
                    </a:p>
                  </a:txBody>
                  <a:tcPr marL="9525" marR="9525" marT="9525" marB="9525" anchor="ct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06090"/>
          </a:xfrm>
        </p:spPr>
        <p:txBody>
          <a:bodyPr>
            <a:normAutofit fontScale="90000"/>
          </a:bodyPr>
          <a:lstStyle/>
          <a:p>
            <a:r>
              <a:rPr lang="tr-TR" b="1" u="sng" dirty="0" smtClean="0"/>
              <a:t>PRESENT TENSE</a:t>
            </a:r>
            <a:endParaRPr lang="tr-TR" dirty="0"/>
          </a:p>
        </p:txBody>
      </p:sp>
      <p:sp>
        <p:nvSpPr>
          <p:cNvPr id="3" name="2 İçerik Yer Tutucusu"/>
          <p:cNvSpPr>
            <a:spLocks noGrp="1"/>
          </p:cNvSpPr>
          <p:nvPr>
            <p:ph idx="1"/>
          </p:nvPr>
        </p:nvSpPr>
        <p:spPr>
          <a:xfrm>
            <a:off x="251520" y="692696"/>
            <a:ext cx="8435280" cy="5433467"/>
          </a:xfrm>
        </p:spPr>
        <p:txBody>
          <a:bodyPr>
            <a:normAutofit/>
          </a:bodyPr>
          <a:lstStyle/>
          <a:p>
            <a:r>
              <a:rPr lang="en-US" b="1" dirty="0"/>
              <a:t>1. </a:t>
            </a:r>
            <a:r>
              <a:rPr lang="en-US" b="1" dirty="0" err="1"/>
              <a:t>Alışkanlık</a:t>
            </a:r>
            <a:r>
              <a:rPr lang="en-US" b="1" dirty="0"/>
              <a:t>, </a:t>
            </a:r>
            <a:r>
              <a:rPr lang="en-US" b="1" dirty="0" err="1"/>
              <a:t>devamlı</a:t>
            </a:r>
            <a:r>
              <a:rPr lang="en-US" b="1" dirty="0"/>
              <a:t> </a:t>
            </a:r>
            <a:r>
              <a:rPr lang="en-US" b="1" dirty="0" err="1"/>
              <a:t>davranış</a:t>
            </a:r>
            <a:r>
              <a:rPr lang="en-US" b="1" dirty="0"/>
              <a:t> (habitual)</a:t>
            </a:r>
            <a:endParaRPr lang="tr-TR" dirty="0"/>
          </a:p>
          <a:p>
            <a:pPr lvl="0"/>
            <a:r>
              <a:rPr lang="en-US" dirty="0"/>
              <a:t>I </a:t>
            </a:r>
            <a:r>
              <a:rPr lang="tr-TR" b="1" dirty="0" err="1"/>
              <a:t>have</a:t>
            </a:r>
            <a:r>
              <a:rPr lang="tr-TR" dirty="0"/>
              <a:t> </a:t>
            </a:r>
            <a:r>
              <a:rPr lang="en-US" dirty="0"/>
              <a:t>breakfast every morning. (Her </a:t>
            </a:r>
            <a:r>
              <a:rPr lang="en-US" dirty="0" err="1"/>
              <a:t>sabah</a:t>
            </a:r>
            <a:r>
              <a:rPr lang="en-US" dirty="0"/>
              <a:t> </a:t>
            </a:r>
            <a:r>
              <a:rPr lang="en-US" dirty="0" err="1"/>
              <a:t>kahvaltı</a:t>
            </a:r>
            <a:r>
              <a:rPr lang="en-US" dirty="0"/>
              <a:t> </a:t>
            </a:r>
            <a:r>
              <a:rPr lang="en-US" dirty="0" err="1"/>
              <a:t>yaparım</a:t>
            </a:r>
            <a:r>
              <a:rPr lang="en-US" dirty="0"/>
              <a:t>)</a:t>
            </a:r>
            <a:endParaRPr lang="tr-TR" dirty="0"/>
          </a:p>
          <a:p>
            <a:r>
              <a:rPr lang="en-US" b="1" dirty="0"/>
              <a:t>2. </a:t>
            </a:r>
            <a:r>
              <a:rPr lang="en-US" b="1" dirty="0" err="1"/>
              <a:t>Doğal</a:t>
            </a:r>
            <a:r>
              <a:rPr lang="en-US" b="1" dirty="0"/>
              <a:t> </a:t>
            </a:r>
            <a:r>
              <a:rPr lang="en-US" b="1" dirty="0" err="1"/>
              <a:t>gerçekler</a:t>
            </a:r>
            <a:r>
              <a:rPr lang="en-US" b="1" dirty="0"/>
              <a:t>, </a:t>
            </a:r>
            <a:r>
              <a:rPr lang="en-US" b="1" dirty="0" err="1"/>
              <a:t>bilimsel</a:t>
            </a:r>
            <a:r>
              <a:rPr lang="en-US" b="1" dirty="0"/>
              <a:t> </a:t>
            </a:r>
            <a:r>
              <a:rPr lang="en-US" b="1" dirty="0" err="1"/>
              <a:t>hakikatler</a:t>
            </a:r>
            <a:r>
              <a:rPr lang="en-US" b="1" dirty="0"/>
              <a:t> (natural facts)</a:t>
            </a:r>
            <a:endParaRPr lang="tr-TR" dirty="0"/>
          </a:p>
          <a:p>
            <a:pPr lvl="0"/>
            <a:r>
              <a:rPr lang="en-US" dirty="0"/>
              <a:t>The earth </a:t>
            </a:r>
            <a:r>
              <a:rPr lang="en-US" b="1" dirty="0"/>
              <a:t>revolves</a:t>
            </a:r>
            <a:r>
              <a:rPr lang="en-US" dirty="0"/>
              <a:t> around the sun. (</a:t>
            </a:r>
            <a:r>
              <a:rPr lang="en-US" dirty="0" err="1"/>
              <a:t>Dünya</a:t>
            </a:r>
            <a:r>
              <a:rPr lang="en-US" dirty="0"/>
              <a:t> </a:t>
            </a:r>
            <a:r>
              <a:rPr lang="en-US" dirty="0" err="1"/>
              <a:t>güneşin</a:t>
            </a:r>
            <a:r>
              <a:rPr lang="en-US" dirty="0"/>
              <a:t> </a:t>
            </a:r>
            <a:r>
              <a:rPr lang="en-US" dirty="0" err="1"/>
              <a:t>etrafında</a:t>
            </a:r>
            <a:r>
              <a:rPr lang="en-US" dirty="0"/>
              <a:t> </a:t>
            </a:r>
            <a:r>
              <a:rPr lang="en-US" dirty="0" err="1"/>
              <a:t>döner</a:t>
            </a:r>
            <a:r>
              <a:rPr lang="en-US" dirty="0"/>
              <a:t>)</a:t>
            </a:r>
            <a:endParaRPr lang="tr-TR" dirty="0"/>
          </a:p>
          <a:p>
            <a:pPr lvl="0"/>
            <a:r>
              <a:rPr lang="en-US" dirty="0"/>
              <a:t>Coffee </a:t>
            </a:r>
            <a:r>
              <a:rPr lang="en-US" b="1" dirty="0"/>
              <a:t>grows</a:t>
            </a:r>
            <a:r>
              <a:rPr lang="en-US" dirty="0"/>
              <a:t> in Brazil.(</a:t>
            </a:r>
            <a:r>
              <a:rPr lang="en-US" dirty="0" err="1"/>
              <a:t>Kahve</a:t>
            </a:r>
            <a:r>
              <a:rPr lang="en-US" dirty="0"/>
              <a:t> </a:t>
            </a:r>
            <a:r>
              <a:rPr lang="en-US" dirty="0" err="1"/>
              <a:t>Brezilya’da</a:t>
            </a:r>
            <a:r>
              <a:rPr lang="en-US" dirty="0"/>
              <a:t> </a:t>
            </a:r>
            <a:r>
              <a:rPr lang="en-US" dirty="0" err="1"/>
              <a:t>yetişir</a:t>
            </a:r>
            <a:r>
              <a:rPr lang="en-US" dirty="0"/>
              <a:t>.)</a:t>
            </a:r>
            <a:endParaRPr lang="tr-TR" dirty="0"/>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PRESENT TENSE</a:t>
            </a:r>
            <a:endParaRPr lang="tr-TR" dirty="0"/>
          </a:p>
        </p:txBody>
      </p:sp>
      <p:sp>
        <p:nvSpPr>
          <p:cNvPr id="3" name="2 İçerik Yer Tutucusu"/>
          <p:cNvSpPr>
            <a:spLocks noGrp="1"/>
          </p:cNvSpPr>
          <p:nvPr>
            <p:ph idx="1"/>
          </p:nvPr>
        </p:nvSpPr>
        <p:spPr/>
        <p:txBody>
          <a:bodyPr>
            <a:normAutofit fontScale="70000" lnSpcReduction="20000"/>
          </a:bodyPr>
          <a:lstStyle/>
          <a:p>
            <a:r>
              <a:rPr lang="en-US" b="1" dirty="0" smtClean="0"/>
              <a:t>3. </a:t>
            </a:r>
            <a:r>
              <a:rPr lang="en-US" b="1" dirty="0" err="1" smtClean="0"/>
              <a:t>Anlatım</a:t>
            </a:r>
            <a:r>
              <a:rPr lang="en-US" b="1" dirty="0" smtClean="0"/>
              <a:t>, </a:t>
            </a:r>
            <a:r>
              <a:rPr lang="en-US" b="1" dirty="0" err="1" smtClean="0"/>
              <a:t>öyküleme</a:t>
            </a:r>
            <a:r>
              <a:rPr lang="en-US" b="1" dirty="0" smtClean="0"/>
              <a:t> (</a:t>
            </a:r>
            <a:r>
              <a:rPr lang="en-US" b="1" dirty="0" err="1" smtClean="0"/>
              <a:t>spor</a:t>
            </a:r>
            <a:r>
              <a:rPr lang="en-US" b="1" dirty="0" smtClean="0"/>
              <a:t> </a:t>
            </a:r>
            <a:r>
              <a:rPr lang="en-US" b="1" dirty="0" err="1" smtClean="0"/>
              <a:t>müsabakası</a:t>
            </a:r>
            <a:r>
              <a:rPr lang="en-US" b="1" dirty="0" smtClean="0"/>
              <a:t>, </a:t>
            </a:r>
            <a:r>
              <a:rPr lang="en-US" b="1" dirty="0" err="1" smtClean="0"/>
              <a:t>masal</a:t>
            </a:r>
            <a:r>
              <a:rPr lang="en-US" b="1" dirty="0" smtClean="0"/>
              <a:t>, roman vs.)</a:t>
            </a:r>
            <a:endParaRPr lang="tr-TR" dirty="0" smtClean="0"/>
          </a:p>
          <a:p>
            <a:pPr lvl="0"/>
            <a:r>
              <a:rPr lang="tr-TR" dirty="0" smtClean="0"/>
              <a:t>I</a:t>
            </a:r>
            <a:r>
              <a:rPr lang="en-US" dirty="0" smtClean="0"/>
              <a:t>n 1453</a:t>
            </a:r>
            <a:r>
              <a:rPr lang="tr-TR" dirty="0" smtClean="0"/>
              <a:t>, </a:t>
            </a:r>
            <a:r>
              <a:rPr lang="en-US" dirty="0" err="1" smtClean="0"/>
              <a:t>Fatih</a:t>
            </a:r>
            <a:r>
              <a:rPr lang="en-US" dirty="0" smtClean="0"/>
              <a:t> </a:t>
            </a:r>
            <a:r>
              <a:rPr lang="en-US" b="1" dirty="0" smtClean="0"/>
              <a:t>conquers </a:t>
            </a:r>
            <a:r>
              <a:rPr lang="en-US" dirty="0" smtClean="0"/>
              <a:t>Istanbul, and then </a:t>
            </a:r>
            <a:r>
              <a:rPr lang="en-US" b="1" dirty="0" smtClean="0"/>
              <a:t>rearranges</a:t>
            </a:r>
            <a:r>
              <a:rPr lang="en-US" dirty="0" smtClean="0"/>
              <a:t> the governing style. (1453’de </a:t>
            </a:r>
            <a:r>
              <a:rPr lang="en-US" dirty="0" err="1" smtClean="0"/>
              <a:t>Fatih</a:t>
            </a:r>
            <a:r>
              <a:rPr lang="en-US" dirty="0" smtClean="0"/>
              <a:t> </a:t>
            </a:r>
            <a:r>
              <a:rPr lang="en-US" dirty="0" err="1" smtClean="0"/>
              <a:t>İstanbul’u</a:t>
            </a:r>
            <a:r>
              <a:rPr lang="en-US" dirty="0" smtClean="0"/>
              <a:t> </a:t>
            </a:r>
            <a:r>
              <a:rPr lang="en-US" dirty="0" err="1" smtClean="0"/>
              <a:t>fetheder</a:t>
            </a:r>
            <a:r>
              <a:rPr lang="en-US" dirty="0" smtClean="0"/>
              <a:t> </a:t>
            </a:r>
            <a:r>
              <a:rPr lang="en-US" dirty="0" err="1" smtClean="0"/>
              <a:t>ve</a:t>
            </a:r>
            <a:r>
              <a:rPr lang="en-US" dirty="0" smtClean="0"/>
              <a:t> </a:t>
            </a:r>
            <a:r>
              <a:rPr lang="en-US" dirty="0" err="1" smtClean="0"/>
              <a:t>yönetim</a:t>
            </a:r>
            <a:r>
              <a:rPr lang="en-US" dirty="0" smtClean="0"/>
              <a:t> </a:t>
            </a:r>
            <a:r>
              <a:rPr lang="en-US" dirty="0" err="1" smtClean="0"/>
              <a:t>şeklini</a:t>
            </a:r>
            <a:r>
              <a:rPr lang="en-US" dirty="0" smtClean="0"/>
              <a:t> </a:t>
            </a:r>
            <a:r>
              <a:rPr lang="en-US" dirty="0" err="1" smtClean="0"/>
              <a:t>yeniden</a:t>
            </a:r>
            <a:r>
              <a:rPr lang="en-US" dirty="0" smtClean="0"/>
              <a:t> </a:t>
            </a:r>
            <a:r>
              <a:rPr lang="en-US" dirty="0" err="1" smtClean="0"/>
              <a:t>düzenler</a:t>
            </a:r>
            <a:r>
              <a:rPr lang="en-US" dirty="0" smtClean="0"/>
              <a:t>.)</a:t>
            </a:r>
            <a:endParaRPr lang="tr-TR" dirty="0" smtClean="0"/>
          </a:p>
          <a:p>
            <a:r>
              <a:rPr lang="en-US" b="1" dirty="0" smtClean="0"/>
              <a:t>4. </a:t>
            </a:r>
            <a:r>
              <a:rPr lang="en-US" b="1" dirty="0" err="1" smtClean="0"/>
              <a:t>Tarifeli</a:t>
            </a:r>
            <a:r>
              <a:rPr lang="en-US" b="1" dirty="0" smtClean="0"/>
              <a:t> </a:t>
            </a:r>
            <a:r>
              <a:rPr lang="en-US" b="1" dirty="0" err="1" smtClean="0"/>
              <a:t>düzenlemelerde</a:t>
            </a:r>
            <a:r>
              <a:rPr lang="en-US" b="1" dirty="0" smtClean="0"/>
              <a:t> (timetable and schedule)</a:t>
            </a:r>
            <a:endParaRPr lang="tr-TR" dirty="0" smtClean="0"/>
          </a:p>
          <a:p>
            <a:r>
              <a:rPr lang="en-US" dirty="0" smtClean="0"/>
              <a:t>Olay </a:t>
            </a:r>
            <a:r>
              <a:rPr lang="en-US" dirty="0" err="1" smtClean="0"/>
              <a:t>gelecek</a:t>
            </a:r>
            <a:r>
              <a:rPr lang="en-US" dirty="0" smtClean="0"/>
              <a:t> </a:t>
            </a:r>
            <a:r>
              <a:rPr lang="en-US" dirty="0" err="1" smtClean="0"/>
              <a:t>zamanda</a:t>
            </a:r>
            <a:r>
              <a:rPr lang="en-US" dirty="0" smtClean="0"/>
              <a:t> </a:t>
            </a:r>
            <a:r>
              <a:rPr lang="en-US" dirty="0" err="1" smtClean="0"/>
              <a:t>gerçekleşecek</a:t>
            </a:r>
            <a:r>
              <a:rPr lang="en-US" dirty="0" smtClean="0"/>
              <a:t> </a:t>
            </a:r>
            <a:r>
              <a:rPr lang="en-US" dirty="0" err="1" smtClean="0"/>
              <a:t>olmasına</a:t>
            </a:r>
            <a:r>
              <a:rPr lang="en-US" dirty="0" smtClean="0"/>
              <a:t> </a:t>
            </a:r>
            <a:r>
              <a:rPr lang="en-US" dirty="0" err="1" smtClean="0"/>
              <a:t>rağmen</a:t>
            </a:r>
            <a:r>
              <a:rPr lang="en-US" dirty="0" smtClean="0"/>
              <a:t>, </a:t>
            </a:r>
            <a:r>
              <a:rPr lang="en-US" dirty="0" err="1" smtClean="0"/>
              <a:t>özellikle</a:t>
            </a:r>
            <a:endParaRPr lang="tr-TR" dirty="0" smtClean="0"/>
          </a:p>
          <a:p>
            <a:r>
              <a:rPr lang="en-US" dirty="0" smtClean="0"/>
              <a:t>a) </a:t>
            </a:r>
            <a:r>
              <a:rPr lang="en-US" dirty="0" err="1" smtClean="0"/>
              <a:t>toplu</a:t>
            </a:r>
            <a:r>
              <a:rPr lang="en-US" dirty="0" smtClean="0"/>
              <a:t> </a:t>
            </a:r>
            <a:r>
              <a:rPr lang="en-US" dirty="0" err="1" smtClean="0"/>
              <a:t>taşıma</a:t>
            </a:r>
            <a:r>
              <a:rPr lang="en-US" dirty="0" smtClean="0"/>
              <a:t> </a:t>
            </a:r>
            <a:r>
              <a:rPr lang="en-US" dirty="0" err="1" smtClean="0"/>
              <a:t>araçlarının</a:t>
            </a:r>
            <a:r>
              <a:rPr lang="en-US" dirty="0" smtClean="0"/>
              <a:t> </a:t>
            </a:r>
            <a:r>
              <a:rPr lang="en-US" dirty="0" err="1" smtClean="0"/>
              <a:t>ayrılış-varış</a:t>
            </a:r>
            <a:r>
              <a:rPr lang="en-US" dirty="0" smtClean="0"/>
              <a:t> </a:t>
            </a:r>
            <a:r>
              <a:rPr lang="en-US" dirty="0" err="1" smtClean="0"/>
              <a:t>vakitleri</a:t>
            </a:r>
            <a:r>
              <a:rPr lang="en-US" dirty="0" smtClean="0"/>
              <a:t>,</a:t>
            </a:r>
            <a:endParaRPr lang="tr-TR" dirty="0" smtClean="0"/>
          </a:p>
          <a:p>
            <a:r>
              <a:rPr lang="en-US" dirty="0" smtClean="0"/>
              <a:t>b) </a:t>
            </a:r>
            <a:r>
              <a:rPr lang="en-US" dirty="0" err="1" smtClean="0"/>
              <a:t>resmi</a:t>
            </a:r>
            <a:r>
              <a:rPr lang="en-US" dirty="0" smtClean="0"/>
              <a:t> </a:t>
            </a:r>
            <a:r>
              <a:rPr lang="en-US" dirty="0" err="1" smtClean="0"/>
              <a:t>binalar</a:t>
            </a:r>
            <a:r>
              <a:rPr lang="en-US" dirty="0" smtClean="0"/>
              <a:t>, </a:t>
            </a:r>
            <a:r>
              <a:rPr lang="en-US" dirty="0" err="1" smtClean="0"/>
              <a:t>işyerleri</a:t>
            </a:r>
            <a:r>
              <a:rPr lang="en-US" dirty="0" smtClean="0"/>
              <a:t> </a:t>
            </a:r>
            <a:r>
              <a:rPr lang="en-US" dirty="0" err="1" smtClean="0"/>
              <a:t>ve</a:t>
            </a:r>
            <a:r>
              <a:rPr lang="en-US" dirty="0" smtClean="0"/>
              <a:t> </a:t>
            </a:r>
            <a:r>
              <a:rPr lang="en-US" dirty="0" err="1" smtClean="0"/>
              <a:t>okulların</a:t>
            </a:r>
            <a:r>
              <a:rPr lang="en-US" dirty="0" smtClean="0"/>
              <a:t> </a:t>
            </a:r>
            <a:r>
              <a:rPr lang="en-US" dirty="0" err="1" smtClean="0"/>
              <a:t>açılış</a:t>
            </a:r>
            <a:r>
              <a:rPr lang="en-US" dirty="0" smtClean="0"/>
              <a:t> </a:t>
            </a:r>
            <a:r>
              <a:rPr lang="en-US" dirty="0" err="1" smtClean="0"/>
              <a:t>kapanış</a:t>
            </a:r>
            <a:r>
              <a:rPr lang="en-US" dirty="0" smtClean="0"/>
              <a:t> </a:t>
            </a:r>
            <a:r>
              <a:rPr lang="en-US" dirty="0" err="1" smtClean="0"/>
              <a:t>saatleri</a:t>
            </a:r>
            <a:endParaRPr lang="tr-TR" dirty="0" smtClean="0"/>
          </a:p>
          <a:p>
            <a:r>
              <a:rPr lang="en-US" dirty="0" smtClean="0"/>
              <a:t>c) </a:t>
            </a:r>
            <a:r>
              <a:rPr lang="en-US" dirty="0" err="1" smtClean="0"/>
              <a:t>toplantı</a:t>
            </a:r>
            <a:r>
              <a:rPr lang="en-US" dirty="0" smtClean="0"/>
              <a:t> </a:t>
            </a:r>
            <a:r>
              <a:rPr lang="en-US" dirty="0" err="1" smtClean="0"/>
              <a:t>ve</a:t>
            </a:r>
            <a:r>
              <a:rPr lang="en-US" dirty="0" smtClean="0"/>
              <a:t> </a:t>
            </a:r>
            <a:r>
              <a:rPr lang="en-US" dirty="0" err="1" smtClean="0"/>
              <a:t>imtihanların</a:t>
            </a:r>
            <a:r>
              <a:rPr lang="en-US" dirty="0" smtClean="0"/>
              <a:t> vs. </a:t>
            </a:r>
            <a:r>
              <a:rPr lang="en-US" dirty="0" err="1" smtClean="0"/>
              <a:t>başlama-bitiş</a:t>
            </a:r>
            <a:r>
              <a:rPr lang="en-US" dirty="0" smtClean="0"/>
              <a:t> </a:t>
            </a:r>
            <a:r>
              <a:rPr lang="en-US" dirty="0" err="1" smtClean="0"/>
              <a:t>vakitleri</a:t>
            </a:r>
            <a:endParaRPr lang="tr-TR" dirty="0" smtClean="0"/>
          </a:p>
          <a:p>
            <a:r>
              <a:rPr lang="en-US" dirty="0" err="1" smtClean="0"/>
              <a:t>için</a:t>
            </a:r>
            <a:r>
              <a:rPr lang="en-US" dirty="0" smtClean="0"/>
              <a:t> </a:t>
            </a:r>
            <a:r>
              <a:rPr lang="en-US" dirty="0" err="1" smtClean="0"/>
              <a:t>kullanılır</a:t>
            </a:r>
            <a:r>
              <a:rPr lang="en-US" dirty="0" smtClean="0"/>
              <a:t>. </a:t>
            </a:r>
            <a:r>
              <a:rPr lang="en-US" dirty="0" err="1" smtClean="0"/>
              <a:t>Ortak</a:t>
            </a:r>
            <a:r>
              <a:rPr lang="en-US" dirty="0" smtClean="0"/>
              <a:t> </a:t>
            </a:r>
            <a:r>
              <a:rPr lang="en-US" dirty="0" err="1" smtClean="0"/>
              <a:t>özellikleri</a:t>
            </a:r>
            <a:r>
              <a:rPr lang="en-US" dirty="0" smtClean="0"/>
              <a:t> </a:t>
            </a:r>
            <a:r>
              <a:rPr lang="en-US" dirty="0" err="1" smtClean="0"/>
              <a:t>bu</a:t>
            </a:r>
            <a:r>
              <a:rPr lang="en-US" dirty="0" smtClean="0"/>
              <a:t> </a:t>
            </a:r>
            <a:r>
              <a:rPr lang="en-US" dirty="0" err="1" smtClean="0"/>
              <a:t>zamanların</a:t>
            </a:r>
            <a:r>
              <a:rPr lang="en-US" dirty="0" smtClean="0"/>
              <a:t> </a:t>
            </a:r>
            <a:r>
              <a:rPr lang="en-US" dirty="0" err="1" smtClean="0"/>
              <a:t>bir</a:t>
            </a:r>
            <a:r>
              <a:rPr lang="en-US" dirty="0" smtClean="0"/>
              <a:t> </a:t>
            </a:r>
            <a:r>
              <a:rPr lang="en-US" dirty="0" err="1" smtClean="0"/>
              <a:t>makamca</a:t>
            </a:r>
            <a:r>
              <a:rPr lang="en-US" dirty="0" smtClean="0"/>
              <a:t> </a:t>
            </a:r>
            <a:r>
              <a:rPr lang="en-US" dirty="0" err="1" smtClean="0"/>
              <a:t>önceden</a:t>
            </a:r>
            <a:r>
              <a:rPr lang="en-US" dirty="0" smtClean="0"/>
              <a:t> </a:t>
            </a:r>
            <a:r>
              <a:rPr lang="en-US" dirty="0" err="1" smtClean="0"/>
              <a:t>belirlenmiş</a:t>
            </a:r>
            <a:r>
              <a:rPr lang="en-US" dirty="0" smtClean="0"/>
              <a:t> </a:t>
            </a:r>
            <a:r>
              <a:rPr lang="en-US" dirty="0" err="1" smtClean="0"/>
              <a:t>olmasıdır</a:t>
            </a:r>
            <a:r>
              <a:rPr lang="en-US" dirty="0" smtClean="0"/>
              <a:t>.</a:t>
            </a:r>
            <a:endParaRPr lang="tr-TR" dirty="0" smtClean="0"/>
          </a:p>
          <a:p>
            <a:pPr lvl="0"/>
            <a:r>
              <a:rPr lang="en-US" dirty="0" smtClean="0"/>
              <a:t>The </a:t>
            </a:r>
            <a:r>
              <a:rPr lang="tr-TR" dirty="0" smtClean="0"/>
              <a:t>film</a:t>
            </a:r>
            <a:r>
              <a:rPr lang="en-US" dirty="0" smtClean="0"/>
              <a:t> </a:t>
            </a:r>
            <a:r>
              <a:rPr lang="en-US" b="1" dirty="0" smtClean="0"/>
              <a:t>starts </a:t>
            </a:r>
            <a:r>
              <a:rPr lang="en-US" dirty="0" smtClean="0"/>
              <a:t>at 5 o’clock.</a:t>
            </a:r>
            <a:endParaRPr lang="tr-TR" dirty="0" smtClean="0"/>
          </a:p>
          <a:p>
            <a:pPr lvl="0"/>
            <a:r>
              <a:rPr lang="en-US" dirty="0" smtClean="0"/>
              <a:t>The train </a:t>
            </a:r>
            <a:r>
              <a:rPr lang="en-US" b="1" dirty="0" smtClean="0"/>
              <a:t>arrives</a:t>
            </a:r>
            <a:r>
              <a:rPr lang="en-US" dirty="0" smtClean="0"/>
              <a:t> </a:t>
            </a:r>
            <a:r>
              <a:rPr lang="tr-TR" dirty="0" smtClean="0"/>
              <a:t>at ten</a:t>
            </a:r>
            <a:r>
              <a:rPr lang="en-US" dirty="0" smtClean="0"/>
              <a:t>.</a:t>
            </a:r>
            <a:endParaRPr lang="tr-TR" dirty="0" smtClean="0"/>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08912" cy="764704"/>
          </a:xfrm>
        </p:spPr>
        <p:txBody>
          <a:bodyPr>
            <a:normAutofit fontScale="90000"/>
          </a:bodyPr>
          <a:lstStyle/>
          <a:p>
            <a:r>
              <a:rPr lang="tr-TR" sz="3600" b="1" u="sng" dirty="0"/>
              <a:t>TIME EXPRESSIONS IN SIMPLE PRESENT TENSE</a:t>
            </a:r>
            <a:r>
              <a:rPr lang="tr-TR" dirty="0"/>
              <a:t> </a:t>
            </a:r>
          </a:p>
        </p:txBody>
      </p:sp>
      <p:sp>
        <p:nvSpPr>
          <p:cNvPr id="3" name="2 İçerik Yer Tutucusu"/>
          <p:cNvSpPr>
            <a:spLocks noGrp="1"/>
          </p:cNvSpPr>
          <p:nvPr>
            <p:ph idx="1"/>
          </p:nvPr>
        </p:nvSpPr>
        <p:spPr>
          <a:xfrm>
            <a:off x="395536" y="764704"/>
            <a:ext cx="8568952" cy="5760640"/>
          </a:xfrm>
        </p:spPr>
        <p:txBody>
          <a:bodyPr>
            <a:normAutofit fontScale="77500" lnSpcReduction="20000"/>
          </a:bodyPr>
          <a:lstStyle/>
          <a:p>
            <a:r>
              <a:rPr lang="tr-TR" dirty="0"/>
              <a:t>- </a:t>
            </a:r>
            <a:r>
              <a:rPr lang="tr-TR" b="1" dirty="0" err="1"/>
              <a:t>always</a:t>
            </a:r>
            <a:r>
              <a:rPr lang="tr-TR" b="1" dirty="0"/>
              <a:t> (daima)</a:t>
            </a:r>
            <a:r>
              <a:rPr lang="tr-TR" dirty="0"/>
              <a:t>  -  </a:t>
            </a:r>
            <a:r>
              <a:rPr lang="tr-TR" dirty="0" err="1"/>
              <a:t>She</a:t>
            </a:r>
            <a:r>
              <a:rPr lang="tr-TR" dirty="0"/>
              <a:t> </a:t>
            </a:r>
            <a:r>
              <a:rPr lang="tr-TR" b="1" dirty="0" err="1"/>
              <a:t>always</a:t>
            </a:r>
            <a:r>
              <a:rPr lang="tr-TR" dirty="0"/>
              <a:t> </a:t>
            </a:r>
            <a:r>
              <a:rPr lang="tr-TR" dirty="0" err="1"/>
              <a:t>listens</a:t>
            </a:r>
            <a:r>
              <a:rPr lang="tr-TR" dirty="0"/>
              <a:t> </a:t>
            </a:r>
            <a:r>
              <a:rPr lang="tr-TR" dirty="0" err="1"/>
              <a:t>to</a:t>
            </a:r>
            <a:r>
              <a:rPr lang="tr-TR" dirty="0"/>
              <a:t> </a:t>
            </a:r>
            <a:r>
              <a:rPr lang="tr-TR" dirty="0" err="1"/>
              <a:t>classical</a:t>
            </a:r>
            <a:r>
              <a:rPr lang="tr-TR" dirty="0"/>
              <a:t> </a:t>
            </a:r>
            <a:r>
              <a:rPr lang="tr-TR" dirty="0" err="1"/>
              <a:t>music</a:t>
            </a:r>
            <a:r>
              <a:rPr lang="tr-TR" dirty="0"/>
              <a:t>. (O </a:t>
            </a:r>
            <a:r>
              <a:rPr lang="tr-TR" b="1" dirty="0"/>
              <a:t>hep</a:t>
            </a:r>
            <a:r>
              <a:rPr lang="tr-TR" dirty="0"/>
              <a:t> klasik müzik dinler.)</a:t>
            </a:r>
          </a:p>
          <a:p>
            <a:r>
              <a:rPr lang="tr-TR" dirty="0"/>
              <a:t>- </a:t>
            </a:r>
            <a:r>
              <a:rPr lang="tr-TR" b="1" dirty="0" err="1"/>
              <a:t>usually</a:t>
            </a:r>
            <a:r>
              <a:rPr lang="tr-TR" b="1" dirty="0"/>
              <a:t> (genellikle)</a:t>
            </a:r>
            <a:r>
              <a:rPr lang="tr-TR" dirty="0"/>
              <a:t> -  I </a:t>
            </a:r>
            <a:r>
              <a:rPr lang="tr-TR" b="1" dirty="0" err="1"/>
              <a:t>usually</a:t>
            </a:r>
            <a:r>
              <a:rPr lang="tr-TR" dirty="0"/>
              <a:t> </a:t>
            </a:r>
            <a:r>
              <a:rPr lang="tr-TR" dirty="0" err="1"/>
              <a:t>go</a:t>
            </a:r>
            <a:r>
              <a:rPr lang="tr-TR" dirty="0"/>
              <a:t> </a:t>
            </a:r>
            <a:r>
              <a:rPr lang="tr-TR" dirty="0" err="1"/>
              <a:t>to</a:t>
            </a:r>
            <a:r>
              <a:rPr lang="tr-TR" dirty="0"/>
              <a:t> </a:t>
            </a:r>
            <a:r>
              <a:rPr lang="tr-TR" dirty="0" err="1"/>
              <a:t>cinema</a:t>
            </a:r>
            <a:r>
              <a:rPr lang="tr-TR" dirty="0"/>
              <a:t> at </a:t>
            </a:r>
            <a:r>
              <a:rPr lang="tr-TR" dirty="0" err="1"/>
              <a:t>weekends</a:t>
            </a:r>
            <a:r>
              <a:rPr lang="tr-TR" dirty="0"/>
              <a:t>. (</a:t>
            </a:r>
            <a:r>
              <a:rPr lang="tr-TR" b="1" dirty="0"/>
              <a:t>Genellikle</a:t>
            </a:r>
            <a:r>
              <a:rPr lang="tr-TR" dirty="0"/>
              <a:t> </a:t>
            </a:r>
            <a:r>
              <a:rPr lang="tr-TR" dirty="0" err="1"/>
              <a:t>haftasonları</a:t>
            </a:r>
            <a:r>
              <a:rPr lang="tr-TR" dirty="0"/>
              <a:t> sinemaya giderim.)</a:t>
            </a:r>
          </a:p>
          <a:p>
            <a:r>
              <a:rPr lang="tr-TR" dirty="0"/>
              <a:t>- </a:t>
            </a:r>
            <a:r>
              <a:rPr lang="tr-TR" b="1" dirty="0" err="1"/>
              <a:t>often</a:t>
            </a:r>
            <a:r>
              <a:rPr lang="tr-TR" b="1" dirty="0"/>
              <a:t> (sık sık)</a:t>
            </a:r>
            <a:r>
              <a:rPr lang="tr-TR" dirty="0"/>
              <a:t> -  </a:t>
            </a:r>
            <a:r>
              <a:rPr lang="tr-TR" dirty="0" err="1"/>
              <a:t>They</a:t>
            </a:r>
            <a:r>
              <a:rPr lang="tr-TR" dirty="0"/>
              <a:t> </a:t>
            </a:r>
            <a:r>
              <a:rPr lang="tr-TR" b="1" dirty="0" err="1"/>
              <a:t>often</a:t>
            </a:r>
            <a:r>
              <a:rPr lang="tr-TR" dirty="0"/>
              <a:t> </a:t>
            </a:r>
            <a:r>
              <a:rPr lang="tr-TR" dirty="0" err="1"/>
              <a:t>visit</a:t>
            </a:r>
            <a:r>
              <a:rPr lang="tr-TR" dirty="0"/>
              <a:t> us. (Bizi </a:t>
            </a:r>
            <a:r>
              <a:rPr lang="tr-TR" b="1" dirty="0"/>
              <a:t>sık sık</a:t>
            </a:r>
            <a:r>
              <a:rPr lang="tr-TR" dirty="0"/>
              <a:t> ziyaret ederler.)</a:t>
            </a:r>
          </a:p>
          <a:p>
            <a:r>
              <a:rPr lang="tr-TR" dirty="0"/>
              <a:t>- </a:t>
            </a:r>
            <a:r>
              <a:rPr lang="tr-TR" b="1" dirty="0" err="1"/>
              <a:t>sometimes</a:t>
            </a:r>
            <a:r>
              <a:rPr lang="tr-TR" b="1" dirty="0"/>
              <a:t> (</a:t>
            </a:r>
            <a:r>
              <a:rPr lang="tr-TR" b="1" dirty="0" err="1"/>
              <a:t>arasıra</a:t>
            </a:r>
            <a:r>
              <a:rPr lang="tr-TR" b="1" dirty="0"/>
              <a:t>, bazen)</a:t>
            </a:r>
            <a:r>
              <a:rPr lang="tr-TR" dirty="0"/>
              <a:t> -  </a:t>
            </a:r>
            <a:r>
              <a:rPr lang="tr-TR" dirty="0" err="1"/>
              <a:t>She</a:t>
            </a:r>
            <a:r>
              <a:rPr lang="tr-TR" dirty="0"/>
              <a:t> </a:t>
            </a:r>
            <a:r>
              <a:rPr lang="tr-TR" b="1" dirty="0" err="1"/>
              <a:t>sometimes</a:t>
            </a:r>
            <a:r>
              <a:rPr lang="tr-TR" dirty="0"/>
              <a:t> </a:t>
            </a:r>
            <a:r>
              <a:rPr lang="tr-TR" dirty="0" err="1"/>
              <a:t>writes</a:t>
            </a:r>
            <a:r>
              <a:rPr lang="tr-TR" dirty="0"/>
              <a:t> </a:t>
            </a:r>
            <a:r>
              <a:rPr lang="tr-TR" dirty="0" err="1"/>
              <a:t>me</a:t>
            </a:r>
            <a:r>
              <a:rPr lang="tr-TR" dirty="0"/>
              <a:t> a </a:t>
            </a:r>
            <a:r>
              <a:rPr lang="tr-TR" dirty="0" err="1"/>
              <a:t>letter</a:t>
            </a:r>
            <a:r>
              <a:rPr lang="tr-TR" dirty="0"/>
              <a:t>. (Bana </a:t>
            </a:r>
            <a:r>
              <a:rPr lang="tr-TR" b="1" dirty="0" err="1"/>
              <a:t>arasıra</a:t>
            </a:r>
            <a:r>
              <a:rPr lang="tr-TR" dirty="0"/>
              <a:t> mektup yazar.)</a:t>
            </a:r>
          </a:p>
          <a:p>
            <a:r>
              <a:rPr lang="tr-TR" dirty="0"/>
              <a:t>- </a:t>
            </a:r>
            <a:r>
              <a:rPr lang="tr-TR" b="1" dirty="0" err="1"/>
              <a:t>rarely</a:t>
            </a:r>
            <a:r>
              <a:rPr lang="tr-TR" b="1" dirty="0"/>
              <a:t> (nadiren)</a:t>
            </a:r>
            <a:r>
              <a:rPr lang="tr-TR" dirty="0"/>
              <a:t> -  I </a:t>
            </a:r>
            <a:r>
              <a:rPr lang="tr-TR" b="1" dirty="0" err="1"/>
              <a:t>rarely</a:t>
            </a:r>
            <a:r>
              <a:rPr lang="tr-TR" dirty="0"/>
              <a:t> </a:t>
            </a:r>
            <a:r>
              <a:rPr lang="tr-TR" dirty="0" err="1"/>
              <a:t>smoke</a:t>
            </a:r>
            <a:r>
              <a:rPr lang="tr-TR" dirty="0"/>
              <a:t>. (</a:t>
            </a:r>
            <a:r>
              <a:rPr lang="tr-TR" b="1" dirty="0"/>
              <a:t>Nadiren</a:t>
            </a:r>
            <a:r>
              <a:rPr lang="tr-TR" dirty="0"/>
              <a:t> sigara içerim.)</a:t>
            </a:r>
          </a:p>
          <a:p>
            <a:r>
              <a:rPr lang="tr-TR" dirty="0"/>
              <a:t>- </a:t>
            </a:r>
            <a:r>
              <a:rPr lang="tr-TR" b="1" dirty="0" err="1"/>
              <a:t>seldom</a:t>
            </a:r>
            <a:r>
              <a:rPr lang="tr-TR" b="1" dirty="0"/>
              <a:t> (çok seyrek, kırk yılda bir)</a:t>
            </a:r>
            <a:r>
              <a:rPr lang="tr-TR" dirty="0"/>
              <a:t>- I </a:t>
            </a:r>
            <a:r>
              <a:rPr lang="tr-TR" b="1" dirty="0" err="1"/>
              <a:t>seldom</a:t>
            </a:r>
            <a:r>
              <a:rPr lang="tr-TR" dirty="0"/>
              <a:t> </a:t>
            </a:r>
            <a:r>
              <a:rPr lang="tr-TR" dirty="0" err="1"/>
              <a:t>go</a:t>
            </a:r>
            <a:r>
              <a:rPr lang="tr-TR" dirty="0"/>
              <a:t> </a:t>
            </a:r>
            <a:r>
              <a:rPr lang="tr-TR" dirty="0" err="1"/>
              <a:t>to</a:t>
            </a:r>
            <a:r>
              <a:rPr lang="tr-TR" dirty="0"/>
              <a:t> </a:t>
            </a:r>
            <a:r>
              <a:rPr lang="tr-TR" dirty="0" err="1"/>
              <a:t>football</a:t>
            </a:r>
            <a:r>
              <a:rPr lang="tr-TR" dirty="0"/>
              <a:t> </a:t>
            </a:r>
            <a:r>
              <a:rPr lang="tr-TR" dirty="0" err="1"/>
              <a:t>matches</a:t>
            </a:r>
            <a:r>
              <a:rPr lang="tr-TR" dirty="0"/>
              <a:t>.(Futbol maçlarına </a:t>
            </a:r>
            <a:r>
              <a:rPr lang="tr-TR" b="1" dirty="0"/>
              <a:t>çok seyrek</a:t>
            </a:r>
            <a:r>
              <a:rPr lang="tr-TR" dirty="0"/>
              <a:t> giderim.)</a:t>
            </a:r>
          </a:p>
          <a:p>
            <a:r>
              <a:rPr lang="tr-TR" dirty="0"/>
              <a:t>- </a:t>
            </a:r>
            <a:r>
              <a:rPr lang="tr-TR" b="1" dirty="0" err="1"/>
              <a:t>never</a:t>
            </a:r>
            <a:r>
              <a:rPr lang="tr-TR" b="1" dirty="0"/>
              <a:t> (hiç, asla)</a:t>
            </a:r>
            <a:r>
              <a:rPr lang="tr-TR" dirty="0"/>
              <a:t> -  I </a:t>
            </a:r>
            <a:r>
              <a:rPr lang="tr-TR" b="1" dirty="0" err="1"/>
              <a:t>never</a:t>
            </a:r>
            <a:r>
              <a:rPr lang="tr-TR" dirty="0"/>
              <a:t> </a:t>
            </a:r>
            <a:r>
              <a:rPr lang="tr-TR" dirty="0" err="1"/>
              <a:t>drink</a:t>
            </a:r>
            <a:r>
              <a:rPr lang="tr-TR" dirty="0"/>
              <a:t> </a:t>
            </a:r>
            <a:r>
              <a:rPr lang="tr-TR" dirty="0" err="1"/>
              <a:t>alcohol</a:t>
            </a:r>
            <a:r>
              <a:rPr lang="tr-TR" dirty="0"/>
              <a:t>. (</a:t>
            </a:r>
            <a:r>
              <a:rPr lang="tr-TR" b="1" dirty="0"/>
              <a:t>Hiç</a:t>
            </a:r>
            <a:r>
              <a:rPr lang="tr-TR" dirty="0"/>
              <a:t> alkol içmem.)</a:t>
            </a:r>
          </a:p>
          <a:p>
            <a:r>
              <a:rPr lang="tr-TR" dirty="0"/>
              <a:t>- </a:t>
            </a:r>
            <a:r>
              <a:rPr lang="tr-TR" b="1" dirty="0" err="1"/>
              <a:t>every</a:t>
            </a:r>
            <a:r>
              <a:rPr lang="tr-TR" b="1" dirty="0"/>
              <a:t> (her)</a:t>
            </a:r>
            <a:r>
              <a:rPr lang="tr-TR" dirty="0"/>
              <a:t> - I </a:t>
            </a:r>
            <a:r>
              <a:rPr lang="tr-TR" dirty="0" err="1"/>
              <a:t>go</a:t>
            </a:r>
            <a:r>
              <a:rPr lang="tr-TR" dirty="0"/>
              <a:t> </a:t>
            </a:r>
            <a:r>
              <a:rPr lang="tr-TR" dirty="0" err="1"/>
              <a:t>fishing</a:t>
            </a:r>
            <a:r>
              <a:rPr lang="tr-TR" dirty="0"/>
              <a:t> </a:t>
            </a:r>
            <a:r>
              <a:rPr lang="tr-TR" b="1" dirty="0" err="1"/>
              <a:t>every</a:t>
            </a:r>
            <a:r>
              <a:rPr lang="tr-TR" b="1" dirty="0"/>
              <a:t> </a:t>
            </a:r>
            <a:r>
              <a:rPr lang="tr-TR" dirty="0" err="1"/>
              <a:t>Sunday</a:t>
            </a:r>
            <a:r>
              <a:rPr lang="tr-TR" dirty="0"/>
              <a:t>. (Her pazar balık tutmaya giderim.)</a:t>
            </a:r>
          </a:p>
          <a:p>
            <a:r>
              <a:rPr lang="tr-TR" dirty="0"/>
              <a:t>- </a:t>
            </a:r>
            <a:r>
              <a:rPr lang="tr-TR" b="1" dirty="0" err="1"/>
              <a:t>hardly</a:t>
            </a:r>
            <a:r>
              <a:rPr lang="tr-TR" b="1" dirty="0"/>
              <a:t> ever(neredeyse hiç)-</a:t>
            </a:r>
            <a:r>
              <a:rPr lang="tr-TR" dirty="0"/>
              <a:t> </a:t>
            </a:r>
          </a:p>
          <a:p>
            <a:r>
              <a:rPr lang="tr-TR" dirty="0"/>
              <a:t>- </a:t>
            </a:r>
            <a:r>
              <a:rPr lang="tr-TR" b="1" dirty="0" err="1"/>
              <a:t>once</a:t>
            </a:r>
            <a:r>
              <a:rPr lang="tr-TR" b="1" dirty="0"/>
              <a:t> in a </a:t>
            </a:r>
            <a:r>
              <a:rPr lang="tr-TR" b="1" dirty="0" err="1"/>
              <a:t>while</a:t>
            </a:r>
            <a:r>
              <a:rPr lang="tr-TR" b="1" dirty="0"/>
              <a:t> (arada bir)-</a:t>
            </a:r>
            <a:endParaRPr lang="tr-TR" dirty="0"/>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0823" y="188913"/>
          <a:ext cx="8713665" cy="6471224"/>
        </p:xfrm>
        <a:graphic>
          <a:graphicData uri="http://schemas.openxmlformats.org/drawingml/2006/table">
            <a:tbl>
              <a:tblPr firstRow="1" bandRow="1">
                <a:tableStyleId>{5C22544A-7EE6-4342-B048-85BDC9FD1C3A}</a:tableStyleId>
              </a:tblPr>
              <a:tblGrid>
                <a:gridCol w="2399536"/>
                <a:gridCol w="6314129"/>
              </a:tblGrid>
              <a:tr h="633643">
                <a:tc gridSpan="2">
                  <a:txBody>
                    <a:bodyPr/>
                    <a:lstStyle/>
                    <a:p>
                      <a:pPr algn="ctr">
                        <a:lnSpc>
                          <a:spcPct val="115000"/>
                        </a:lnSpc>
                        <a:spcAft>
                          <a:spcPts val="0"/>
                        </a:spcAft>
                      </a:pPr>
                      <a:r>
                        <a:rPr lang="tr-TR" sz="2000" b="1" dirty="0">
                          <a:solidFill>
                            <a:srgbClr val="000000"/>
                          </a:solidFill>
                          <a:latin typeface="Arial Black" pitchFamily="34" charset="0"/>
                          <a:ea typeface="Times New Roman"/>
                          <a:cs typeface="OZVXOL+FolioBT-Light"/>
                        </a:rPr>
                        <a:t>FREQUENCY ADVERVBS AND EXPRESSIONS</a:t>
                      </a:r>
                      <a:endParaRPr lang="tr-TR" sz="2000" dirty="0">
                        <a:solidFill>
                          <a:srgbClr val="000000"/>
                        </a:solidFill>
                        <a:latin typeface="Arial Black" pitchFamily="34" charset="0"/>
                        <a:ea typeface="Times New Roman"/>
                        <a:cs typeface="OZVXOL+FolioBT-Light"/>
                      </a:endParaRPr>
                    </a:p>
                  </a:txBody>
                  <a:tcPr marL="68580" marR="68580" marT="0" marB="0"/>
                </a:tc>
                <a:tc hMerge="1">
                  <a:txBody>
                    <a:bodyPr/>
                    <a:lstStyle/>
                    <a:p>
                      <a:endParaRPr lang="tr-TR"/>
                    </a:p>
                  </a:txBody>
                  <a:tcPr/>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1 X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I study English </a:t>
                      </a:r>
                      <a:r>
                        <a:rPr lang="tr-TR" sz="2000" b="1">
                          <a:solidFill>
                            <a:srgbClr val="000000"/>
                          </a:solidFill>
                          <a:latin typeface="Arial Black" pitchFamily="34" charset="0"/>
                          <a:ea typeface="Times New Roman"/>
                          <a:cs typeface="OZVXOL+FolioBT-Light"/>
                        </a:rPr>
                        <a:t>once</a:t>
                      </a:r>
                      <a:r>
                        <a:rPr lang="tr-TR" sz="2000">
                          <a:solidFill>
                            <a:srgbClr val="000000"/>
                          </a:solidFill>
                          <a:latin typeface="Arial Black" pitchFamily="34" charset="0"/>
                          <a:ea typeface="Times New Roman"/>
                          <a:cs typeface="OZVXOL+FolioBT-Light"/>
                        </a:rPr>
                        <a:t> a week.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2 X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I study English </a:t>
                      </a:r>
                      <a:r>
                        <a:rPr lang="tr-TR" sz="2000" b="1">
                          <a:solidFill>
                            <a:srgbClr val="000000"/>
                          </a:solidFill>
                          <a:latin typeface="Arial Black" pitchFamily="34" charset="0"/>
                          <a:ea typeface="Times New Roman"/>
                          <a:cs typeface="OZVXOL+FolioBT-Light"/>
                        </a:rPr>
                        <a:t>twice</a:t>
                      </a:r>
                      <a:r>
                        <a:rPr lang="tr-TR" sz="2000">
                          <a:solidFill>
                            <a:srgbClr val="000000"/>
                          </a:solidFill>
                          <a:latin typeface="Arial Black" pitchFamily="34" charset="0"/>
                          <a:ea typeface="Times New Roman"/>
                          <a:cs typeface="OZVXOL+FolioBT-Light"/>
                        </a:rPr>
                        <a:t> a week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3 X …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I study English </a:t>
                      </a:r>
                      <a:r>
                        <a:rPr lang="tr-TR" sz="2000" b="1">
                          <a:solidFill>
                            <a:srgbClr val="000000"/>
                          </a:solidFill>
                          <a:latin typeface="Arial Black" pitchFamily="34" charset="0"/>
                          <a:ea typeface="Times New Roman"/>
                          <a:cs typeface="OZVXOL+FolioBT-Light"/>
                        </a:rPr>
                        <a:t>three</a:t>
                      </a:r>
                      <a:r>
                        <a:rPr lang="tr-TR" sz="2000">
                          <a:solidFill>
                            <a:srgbClr val="000000"/>
                          </a:solidFill>
                          <a:latin typeface="Arial Black" pitchFamily="34" charset="0"/>
                          <a:ea typeface="Times New Roman"/>
                          <a:cs typeface="OZVXOL+FolioBT-Light"/>
                        </a:rPr>
                        <a:t> times a week.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ALWAYS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I </a:t>
                      </a:r>
                      <a:r>
                        <a:rPr lang="tr-TR" sz="2000" b="1">
                          <a:solidFill>
                            <a:srgbClr val="000000"/>
                          </a:solidFill>
                          <a:latin typeface="Arial Black" pitchFamily="34" charset="0"/>
                          <a:ea typeface="Times New Roman"/>
                          <a:cs typeface="OZVXOL+FolioBT-Light"/>
                        </a:rPr>
                        <a:t>always</a:t>
                      </a:r>
                      <a:r>
                        <a:rPr lang="tr-TR" sz="2000">
                          <a:solidFill>
                            <a:srgbClr val="000000"/>
                          </a:solidFill>
                          <a:latin typeface="Arial Black" pitchFamily="34" charset="0"/>
                          <a:ea typeface="Times New Roman"/>
                          <a:cs typeface="OZVXOL+FolioBT-Light"/>
                        </a:rPr>
                        <a:t> study English.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SOMETIMES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b="1">
                          <a:solidFill>
                            <a:srgbClr val="000000"/>
                          </a:solidFill>
                          <a:latin typeface="Arial Black" pitchFamily="34" charset="0"/>
                          <a:ea typeface="Times New Roman"/>
                          <a:cs typeface="OZVXOL+FolioBT-Light"/>
                        </a:rPr>
                        <a:t>Sometimes</a:t>
                      </a:r>
                      <a:r>
                        <a:rPr lang="tr-TR" sz="2000">
                          <a:solidFill>
                            <a:srgbClr val="000000"/>
                          </a:solidFill>
                          <a:latin typeface="Arial Black" pitchFamily="34" charset="0"/>
                          <a:ea typeface="Times New Roman"/>
                          <a:cs typeface="OZVXOL+FolioBT-Light"/>
                        </a:rPr>
                        <a:t>, I go to the club / I </a:t>
                      </a:r>
                      <a:r>
                        <a:rPr lang="tr-TR" sz="2000" b="1">
                          <a:solidFill>
                            <a:srgbClr val="000000"/>
                          </a:solidFill>
                          <a:latin typeface="Arial Black" pitchFamily="34" charset="0"/>
                          <a:ea typeface="Times New Roman"/>
                          <a:cs typeface="OZVXOL+FolioBT-Light"/>
                        </a:rPr>
                        <a:t>sometimes</a:t>
                      </a:r>
                      <a:r>
                        <a:rPr lang="tr-TR" sz="2000">
                          <a:solidFill>
                            <a:srgbClr val="000000"/>
                          </a:solidFill>
                          <a:latin typeface="Arial Black" pitchFamily="34" charset="0"/>
                          <a:ea typeface="Times New Roman"/>
                          <a:cs typeface="OZVXOL+FolioBT-Light"/>
                        </a:rPr>
                        <a:t> go to the club.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HARDLY EVER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They </a:t>
                      </a:r>
                      <a:r>
                        <a:rPr lang="tr-TR" sz="2000" b="1">
                          <a:solidFill>
                            <a:srgbClr val="000000"/>
                          </a:solidFill>
                          <a:latin typeface="Arial Black" pitchFamily="34" charset="0"/>
                          <a:ea typeface="Times New Roman"/>
                          <a:cs typeface="OZVXOL+FolioBT-Light"/>
                        </a:rPr>
                        <a:t>hardly ever</a:t>
                      </a:r>
                      <a:r>
                        <a:rPr lang="tr-TR" sz="2000">
                          <a:solidFill>
                            <a:srgbClr val="000000"/>
                          </a:solidFill>
                          <a:latin typeface="Arial Black" pitchFamily="34" charset="0"/>
                          <a:ea typeface="Times New Roman"/>
                          <a:cs typeface="OZVXOL+FolioBT-Light"/>
                        </a:rPr>
                        <a:t> do the exercises.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SELDOM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We </a:t>
                      </a:r>
                      <a:r>
                        <a:rPr lang="tr-TR" sz="2000" b="1">
                          <a:solidFill>
                            <a:srgbClr val="000000"/>
                          </a:solidFill>
                          <a:latin typeface="Arial Black" pitchFamily="34" charset="0"/>
                          <a:ea typeface="Times New Roman"/>
                          <a:cs typeface="OZVXOL+FolioBT-Light"/>
                        </a:rPr>
                        <a:t>seldom</a:t>
                      </a:r>
                      <a:r>
                        <a:rPr lang="tr-TR" sz="2000">
                          <a:solidFill>
                            <a:srgbClr val="000000"/>
                          </a:solidFill>
                          <a:latin typeface="Arial Black" pitchFamily="34" charset="0"/>
                          <a:ea typeface="Times New Roman"/>
                          <a:cs typeface="OZVXOL+FolioBT-Light"/>
                        </a:rPr>
                        <a:t> forget special dates.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ONCE IN A WHILE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a:solidFill>
                            <a:srgbClr val="000000"/>
                          </a:solidFill>
                          <a:latin typeface="Arial Black" pitchFamily="34" charset="0"/>
                          <a:ea typeface="Times New Roman"/>
                          <a:cs typeface="OZVXOL+FolioBT-Light"/>
                        </a:rPr>
                        <a:t>They </a:t>
                      </a:r>
                      <a:r>
                        <a:rPr lang="tr-TR" sz="2000" b="1">
                          <a:solidFill>
                            <a:srgbClr val="000000"/>
                          </a:solidFill>
                          <a:latin typeface="Arial Black" pitchFamily="34" charset="0"/>
                          <a:ea typeface="Times New Roman"/>
                          <a:cs typeface="OZVXOL+FolioBT-Light"/>
                        </a:rPr>
                        <a:t>once in a while</a:t>
                      </a:r>
                      <a:r>
                        <a:rPr lang="tr-TR" sz="2000">
                          <a:solidFill>
                            <a:srgbClr val="000000"/>
                          </a:solidFill>
                          <a:latin typeface="Arial Black" pitchFamily="34" charset="0"/>
                          <a:ea typeface="Times New Roman"/>
                          <a:cs typeface="OZVXOL+FolioBT-Light"/>
                        </a:rPr>
                        <a:t> remember to come here to say hello. </a:t>
                      </a:r>
                    </a:p>
                  </a:txBody>
                  <a:tcPr marL="68580" marR="68580" marT="0" marB="0"/>
                </a:tc>
              </a:tr>
              <a:tr h="633643">
                <a:tc>
                  <a:txBody>
                    <a:bodyPr/>
                    <a:lstStyle/>
                    <a:p>
                      <a:pPr algn="l">
                        <a:lnSpc>
                          <a:spcPct val="115000"/>
                        </a:lnSpc>
                        <a:spcAft>
                          <a:spcPts val="0"/>
                        </a:spcAft>
                      </a:pPr>
                      <a:r>
                        <a:rPr lang="tr-TR" sz="2000" b="1" dirty="0">
                          <a:solidFill>
                            <a:srgbClr val="000000"/>
                          </a:solidFill>
                          <a:latin typeface="Arial Black" pitchFamily="34" charset="0"/>
                          <a:ea typeface="Times New Roman"/>
                          <a:cs typeface="OZVXOL+FolioBT-Light"/>
                        </a:rPr>
                        <a:t>NEVER </a:t>
                      </a:r>
                      <a:endParaRPr lang="tr-TR" sz="2000" dirty="0">
                        <a:solidFill>
                          <a:srgbClr val="000000"/>
                        </a:solidFill>
                        <a:latin typeface="Arial Black" pitchFamily="34" charset="0"/>
                        <a:ea typeface="Times New Roman"/>
                        <a:cs typeface="OZVXOL+FolioBT-Light"/>
                      </a:endParaRPr>
                    </a:p>
                  </a:txBody>
                  <a:tcPr marL="68580" marR="68580" marT="0" marB="0"/>
                </a:tc>
                <a:tc>
                  <a:txBody>
                    <a:bodyPr/>
                    <a:lstStyle/>
                    <a:p>
                      <a:pPr>
                        <a:lnSpc>
                          <a:spcPct val="115000"/>
                        </a:lnSpc>
                        <a:spcAft>
                          <a:spcPts val="0"/>
                        </a:spcAft>
                      </a:pPr>
                      <a:r>
                        <a:rPr lang="tr-TR" sz="2000" dirty="0">
                          <a:solidFill>
                            <a:srgbClr val="000000"/>
                          </a:solidFill>
                          <a:latin typeface="Arial Black" pitchFamily="34" charset="0"/>
                          <a:ea typeface="Times New Roman"/>
                          <a:cs typeface="OZVXOL+FolioBT-Light"/>
                        </a:rPr>
                        <a:t>I </a:t>
                      </a:r>
                      <a:r>
                        <a:rPr lang="tr-TR" sz="2000" dirty="0" err="1">
                          <a:solidFill>
                            <a:srgbClr val="000000"/>
                          </a:solidFill>
                          <a:latin typeface="Arial Black" pitchFamily="34" charset="0"/>
                          <a:ea typeface="Times New Roman"/>
                          <a:cs typeface="OZVXOL+FolioBT-Light"/>
                        </a:rPr>
                        <a:t>will</a:t>
                      </a:r>
                      <a:r>
                        <a:rPr lang="tr-TR" sz="2000" dirty="0">
                          <a:solidFill>
                            <a:srgbClr val="000000"/>
                          </a:solidFill>
                          <a:latin typeface="Arial Black" pitchFamily="34" charset="0"/>
                          <a:ea typeface="Times New Roman"/>
                          <a:cs typeface="OZVXOL+FolioBT-Light"/>
                        </a:rPr>
                        <a:t> </a:t>
                      </a:r>
                      <a:r>
                        <a:rPr lang="tr-TR" sz="2000" b="1" dirty="0" err="1">
                          <a:solidFill>
                            <a:srgbClr val="000000"/>
                          </a:solidFill>
                          <a:latin typeface="Arial Black" pitchFamily="34" charset="0"/>
                          <a:ea typeface="Times New Roman"/>
                          <a:cs typeface="OZVXOL+FolioBT-Light"/>
                        </a:rPr>
                        <a:t>never</a:t>
                      </a:r>
                      <a:r>
                        <a:rPr lang="tr-TR" sz="2000" b="1" dirty="0">
                          <a:solidFill>
                            <a:srgbClr val="000000"/>
                          </a:solidFill>
                          <a:latin typeface="Arial Black" pitchFamily="34" charset="0"/>
                          <a:ea typeface="Times New Roman"/>
                          <a:cs typeface="OZVXOL+FolioBT-Light"/>
                        </a:rPr>
                        <a:t> </a:t>
                      </a:r>
                      <a:r>
                        <a:rPr lang="tr-TR" sz="2000" dirty="0" err="1">
                          <a:solidFill>
                            <a:srgbClr val="000000"/>
                          </a:solidFill>
                          <a:latin typeface="Arial Black" pitchFamily="34" charset="0"/>
                          <a:ea typeface="Times New Roman"/>
                          <a:cs typeface="OZVXOL+FolioBT-Light"/>
                        </a:rPr>
                        <a:t>forget</a:t>
                      </a:r>
                      <a:r>
                        <a:rPr lang="tr-TR" sz="2000" dirty="0">
                          <a:solidFill>
                            <a:srgbClr val="000000"/>
                          </a:solidFill>
                          <a:latin typeface="Arial Black" pitchFamily="34" charset="0"/>
                          <a:ea typeface="Times New Roman"/>
                          <a:cs typeface="OZVXOL+FolioBT-Light"/>
                        </a:rPr>
                        <a:t> </a:t>
                      </a:r>
                      <a:r>
                        <a:rPr lang="tr-TR" sz="2000" dirty="0" err="1">
                          <a:solidFill>
                            <a:srgbClr val="000000"/>
                          </a:solidFill>
                          <a:latin typeface="Arial Black" pitchFamily="34" charset="0"/>
                          <a:ea typeface="Times New Roman"/>
                          <a:cs typeface="OZVXOL+FolioBT-Light"/>
                        </a:rPr>
                        <a:t>you</a:t>
                      </a:r>
                      <a:r>
                        <a:rPr lang="tr-TR" sz="2000" dirty="0">
                          <a:solidFill>
                            <a:srgbClr val="000000"/>
                          </a:solidFill>
                          <a:latin typeface="Arial Black" pitchFamily="34" charset="0"/>
                          <a:ea typeface="Times New Roman"/>
                          <a:cs typeface="OZVXOL+FolioBT-Light"/>
                        </a:rPr>
                        <a:t>. </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06090"/>
          </a:xfrm>
        </p:spPr>
        <p:txBody>
          <a:bodyPr>
            <a:normAutofit fontScale="90000"/>
          </a:bodyPr>
          <a:lstStyle/>
          <a:p>
            <a:r>
              <a:rPr lang="tr-TR" b="1" u="sng" dirty="0" smtClean="0"/>
              <a:t>“HAVE GOT- HAS GOT”</a:t>
            </a:r>
            <a:endParaRPr lang="tr-TR" b="1" u="sng" dirty="0"/>
          </a:p>
        </p:txBody>
      </p:sp>
      <p:graphicFrame>
        <p:nvGraphicFramePr>
          <p:cNvPr id="4" name="3 İçerik Yer Tutucusu"/>
          <p:cNvGraphicFramePr>
            <a:graphicFrameLocks noGrp="1"/>
          </p:cNvGraphicFramePr>
          <p:nvPr>
            <p:ph idx="1"/>
          </p:nvPr>
        </p:nvGraphicFramePr>
        <p:xfrm>
          <a:off x="250825" y="692150"/>
          <a:ext cx="8713662" cy="5689176"/>
        </p:xfrm>
        <a:graphic>
          <a:graphicData uri="http://schemas.openxmlformats.org/drawingml/2006/table">
            <a:tbl>
              <a:tblPr firstRow="1" bandRow="1">
                <a:tableStyleId>{5C22544A-7EE6-4342-B048-85BDC9FD1C3A}</a:tableStyleId>
              </a:tblPr>
              <a:tblGrid>
                <a:gridCol w="2904554"/>
                <a:gridCol w="2904554"/>
                <a:gridCol w="2904554"/>
              </a:tblGrid>
              <a:tr h="711147">
                <a:tc>
                  <a:txBody>
                    <a:bodyPr/>
                    <a:lstStyle/>
                    <a:p>
                      <a:pPr>
                        <a:lnSpc>
                          <a:spcPct val="115000"/>
                        </a:lnSpc>
                        <a:spcAft>
                          <a:spcPts val="0"/>
                        </a:spcAft>
                      </a:pPr>
                      <a:r>
                        <a:rPr lang="tr-TR" sz="1800" b="1" dirty="0">
                          <a:latin typeface="Arial Black" pitchFamily="34" charset="0"/>
                          <a:ea typeface="Calibri"/>
                          <a:cs typeface="Times New Roman"/>
                        </a:rPr>
                        <a:t>POSITIVE (OLUMLU)</a:t>
                      </a:r>
                      <a:endParaRPr lang="tr-TR" sz="18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NEGATIVE (OLUMSUZ)</a:t>
                      </a:r>
                      <a:endParaRPr lang="tr-TR" sz="18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QUESTION (SORU)</a:t>
                      </a:r>
                      <a:endParaRPr lang="tr-TR" sz="1800">
                        <a:latin typeface="Arial Black" pitchFamily="34" charset="0"/>
                        <a:ea typeface="Calibri"/>
                        <a:cs typeface="Times New Roman"/>
                      </a:endParaRP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I </a:t>
                      </a:r>
                      <a:r>
                        <a:rPr lang="tr-TR" sz="1800" b="1">
                          <a:latin typeface="Arial Black" pitchFamily="34" charset="0"/>
                          <a:ea typeface="Calibri"/>
                          <a:cs typeface="Times New Roman"/>
                        </a:rPr>
                        <a:t>have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 </a:t>
                      </a:r>
                      <a:r>
                        <a:rPr lang="tr-TR" sz="1800" b="1">
                          <a:latin typeface="Arial Black" pitchFamily="34" charset="0"/>
                          <a:ea typeface="Calibri"/>
                          <a:cs typeface="Times New Roman"/>
                        </a:rPr>
                        <a:t>haven't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Have</a:t>
                      </a:r>
                      <a:r>
                        <a:rPr lang="tr-TR" sz="1800">
                          <a:latin typeface="Arial Black" pitchFamily="34" charset="0"/>
                          <a:ea typeface="Calibri"/>
                          <a:cs typeface="Times New Roman"/>
                        </a:rPr>
                        <a:t> I </a:t>
                      </a:r>
                      <a:r>
                        <a:rPr lang="tr-TR" sz="1800" b="1">
                          <a:latin typeface="Arial Black" pitchFamily="34" charset="0"/>
                          <a:ea typeface="Calibri"/>
                          <a:cs typeface="Times New Roman"/>
                        </a:rPr>
                        <a:t>got</a:t>
                      </a:r>
                      <a:r>
                        <a:rPr lang="tr-TR" sz="1800">
                          <a:latin typeface="Arial Black" pitchFamily="34" charset="0"/>
                          <a:ea typeface="Calibri"/>
                          <a:cs typeface="Times New Roman"/>
                        </a:rPr>
                        <a:t> a car?</a:t>
                      </a: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You </a:t>
                      </a:r>
                      <a:r>
                        <a:rPr lang="tr-TR" sz="1800" b="1">
                          <a:latin typeface="Arial Black" pitchFamily="34" charset="0"/>
                          <a:ea typeface="Calibri"/>
                          <a:cs typeface="Times New Roman"/>
                        </a:rPr>
                        <a:t>have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You </a:t>
                      </a:r>
                      <a:r>
                        <a:rPr lang="tr-TR" sz="1800" b="1">
                          <a:latin typeface="Arial Black" pitchFamily="34" charset="0"/>
                          <a:ea typeface="Calibri"/>
                          <a:cs typeface="Times New Roman"/>
                        </a:rPr>
                        <a:t>haven't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Have</a:t>
                      </a:r>
                      <a:r>
                        <a:rPr lang="tr-TR" sz="1800">
                          <a:latin typeface="Arial Black" pitchFamily="34" charset="0"/>
                          <a:ea typeface="Calibri"/>
                          <a:cs typeface="Times New Roman"/>
                        </a:rPr>
                        <a:t> you </a:t>
                      </a:r>
                      <a:r>
                        <a:rPr lang="tr-TR" sz="1800" b="1">
                          <a:latin typeface="Arial Black" pitchFamily="34" charset="0"/>
                          <a:ea typeface="Calibri"/>
                          <a:cs typeface="Times New Roman"/>
                        </a:rPr>
                        <a:t>got</a:t>
                      </a:r>
                      <a:r>
                        <a:rPr lang="tr-TR" sz="1800">
                          <a:latin typeface="Arial Black" pitchFamily="34" charset="0"/>
                          <a:ea typeface="Calibri"/>
                          <a:cs typeface="Times New Roman"/>
                        </a:rPr>
                        <a:t> a car?</a:t>
                      </a: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He </a:t>
                      </a:r>
                      <a:r>
                        <a:rPr lang="tr-TR" sz="1800" b="1">
                          <a:latin typeface="Arial Black" pitchFamily="34" charset="0"/>
                          <a:ea typeface="Calibri"/>
                          <a:cs typeface="Times New Roman"/>
                        </a:rPr>
                        <a:t>has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He </a:t>
                      </a:r>
                      <a:r>
                        <a:rPr lang="tr-TR" sz="1800" b="1">
                          <a:latin typeface="Arial Black" pitchFamily="34" charset="0"/>
                          <a:ea typeface="Calibri"/>
                          <a:cs typeface="Times New Roman"/>
                        </a:rPr>
                        <a:t>hasn't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Has</a:t>
                      </a:r>
                      <a:r>
                        <a:rPr lang="tr-TR" sz="1800">
                          <a:latin typeface="Arial Black" pitchFamily="34" charset="0"/>
                          <a:ea typeface="Calibri"/>
                          <a:cs typeface="Times New Roman"/>
                        </a:rPr>
                        <a:t> he </a:t>
                      </a:r>
                      <a:r>
                        <a:rPr lang="tr-TR" sz="1800" b="1">
                          <a:latin typeface="Arial Black" pitchFamily="34" charset="0"/>
                          <a:ea typeface="Calibri"/>
                          <a:cs typeface="Times New Roman"/>
                        </a:rPr>
                        <a:t>got</a:t>
                      </a:r>
                      <a:r>
                        <a:rPr lang="tr-TR" sz="1800">
                          <a:latin typeface="Arial Black" pitchFamily="34" charset="0"/>
                          <a:ea typeface="Calibri"/>
                          <a:cs typeface="Times New Roman"/>
                        </a:rPr>
                        <a:t> a car?</a:t>
                      </a: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She </a:t>
                      </a:r>
                      <a:r>
                        <a:rPr lang="tr-TR" sz="1800" b="1">
                          <a:latin typeface="Arial Black" pitchFamily="34" charset="0"/>
                          <a:ea typeface="Calibri"/>
                          <a:cs typeface="Times New Roman"/>
                        </a:rPr>
                        <a:t>has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She </a:t>
                      </a:r>
                      <a:r>
                        <a:rPr lang="tr-TR" sz="1800" b="1">
                          <a:latin typeface="Arial Black" pitchFamily="34" charset="0"/>
                          <a:ea typeface="Calibri"/>
                          <a:cs typeface="Times New Roman"/>
                        </a:rPr>
                        <a:t>hasn't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Has</a:t>
                      </a:r>
                      <a:r>
                        <a:rPr lang="tr-TR" sz="1800">
                          <a:latin typeface="Arial Black" pitchFamily="34" charset="0"/>
                          <a:ea typeface="Calibri"/>
                          <a:cs typeface="Times New Roman"/>
                        </a:rPr>
                        <a:t> she </a:t>
                      </a:r>
                      <a:r>
                        <a:rPr lang="tr-TR" sz="1800" b="1">
                          <a:latin typeface="Arial Black" pitchFamily="34" charset="0"/>
                          <a:ea typeface="Calibri"/>
                          <a:cs typeface="Times New Roman"/>
                        </a:rPr>
                        <a:t>got</a:t>
                      </a:r>
                      <a:r>
                        <a:rPr lang="tr-TR" sz="1800">
                          <a:latin typeface="Arial Black" pitchFamily="34" charset="0"/>
                          <a:ea typeface="Calibri"/>
                          <a:cs typeface="Times New Roman"/>
                        </a:rPr>
                        <a:t> a car?</a:t>
                      </a: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It </a:t>
                      </a:r>
                      <a:r>
                        <a:rPr lang="tr-TR" sz="1800" b="1">
                          <a:latin typeface="Arial Black" pitchFamily="34" charset="0"/>
                          <a:ea typeface="Calibri"/>
                          <a:cs typeface="Times New Roman"/>
                        </a:rPr>
                        <a:t>has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It </a:t>
                      </a:r>
                      <a:r>
                        <a:rPr lang="tr-TR" sz="1800" b="1">
                          <a:latin typeface="Arial Black" pitchFamily="34" charset="0"/>
                          <a:ea typeface="Calibri"/>
                          <a:cs typeface="Times New Roman"/>
                        </a:rPr>
                        <a:t>hasn't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Has</a:t>
                      </a:r>
                      <a:r>
                        <a:rPr lang="tr-TR" sz="1800">
                          <a:latin typeface="Arial Black" pitchFamily="34" charset="0"/>
                          <a:ea typeface="Calibri"/>
                          <a:cs typeface="Times New Roman"/>
                        </a:rPr>
                        <a:t> it </a:t>
                      </a:r>
                      <a:r>
                        <a:rPr lang="tr-TR" sz="1800" b="1">
                          <a:latin typeface="Arial Black" pitchFamily="34" charset="0"/>
                          <a:ea typeface="Calibri"/>
                          <a:cs typeface="Times New Roman"/>
                        </a:rPr>
                        <a:t>got</a:t>
                      </a:r>
                      <a:r>
                        <a:rPr lang="tr-TR" sz="1800">
                          <a:latin typeface="Arial Black" pitchFamily="34" charset="0"/>
                          <a:ea typeface="Calibri"/>
                          <a:cs typeface="Times New Roman"/>
                        </a:rPr>
                        <a:t> a car?</a:t>
                      </a: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We </a:t>
                      </a:r>
                      <a:r>
                        <a:rPr lang="tr-TR" sz="1800" b="1">
                          <a:latin typeface="Arial Black" pitchFamily="34" charset="0"/>
                          <a:ea typeface="Calibri"/>
                          <a:cs typeface="Times New Roman"/>
                        </a:rPr>
                        <a:t>have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We </a:t>
                      </a:r>
                      <a:r>
                        <a:rPr lang="tr-TR" sz="1800" b="1">
                          <a:latin typeface="Arial Black" pitchFamily="34" charset="0"/>
                          <a:ea typeface="Calibri"/>
                          <a:cs typeface="Times New Roman"/>
                        </a:rPr>
                        <a:t>haven't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Have</a:t>
                      </a:r>
                      <a:r>
                        <a:rPr lang="tr-TR" sz="1800">
                          <a:latin typeface="Arial Black" pitchFamily="34" charset="0"/>
                          <a:ea typeface="Calibri"/>
                          <a:cs typeface="Times New Roman"/>
                        </a:rPr>
                        <a:t> we </a:t>
                      </a:r>
                      <a:r>
                        <a:rPr lang="tr-TR" sz="1800" b="1">
                          <a:latin typeface="Arial Black" pitchFamily="34" charset="0"/>
                          <a:ea typeface="Calibri"/>
                          <a:cs typeface="Times New Roman"/>
                        </a:rPr>
                        <a:t>got</a:t>
                      </a:r>
                      <a:r>
                        <a:rPr lang="tr-TR" sz="1800">
                          <a:latin typeface="Arial Black" pitchFamily="34" charset="0"/>
                          <a:ea typeface="Calibri"/>
                          <a:cs typeface="Times New Roman"/>
                        </a:rPr>
                        <a:t> a car?</a:t>
                      </a:r>
                    </a:p>
                  </a:txBody>
                  <a:tcPr marL="0" marR="0" marT="0" marB="0" anchor="ctr"/>
                </a:tc>
              </a:tr>
              <a:tr h="711147">
                <a:tc>
                  <a:txBody>
                    <a:bodyPr/>
                    <a:lstStyle/>
                    <a:p>
                      <a:pPr>
                        <a:lnSpc>
                          <a:spcPct val="115000"/>
                        </a:lnSpc>
                        <a:spcAft>
                          <a:spcPts val="0"/>
                        </a:spcAft>
                      </a:pPr>
                      <a:r>
                        <a:rPr lang="tr-TR" sz="1800">
                          <a:latin typeface="Arial Black" pitchFamily="34" charset="0"/>
                          <a:ea typeface="Calibri"/>
                          <a:cs typeface="Times New Roman"/>
                        </a:rPr>
                        <a:t>They </a:t>
                      </a:r>
                      <a:r>
                        <a:rPr lang="tr-TR" sz="1800" b="1">
                          <a:latin typeface="Arial Black" pitchFamily="34" charset="0"/>
                          <a:ea typeface="Calibri"/>
                          <a:cs typeface="Times New Roman"/>
                        </a:rPr>
                        <a:t>have got</a:t>
                      </a:r>
                      <a:r>
                        <a:rPr lang="tr-TR" sz="1800">
                          <a:latin typeface="Arial Black" pitchFamily="34" charset="0"/>
                          <a:ea typeface="Calibri"/>
                          <a:cs typeface="Times New Roman"/>
                        </a:rPr>
                        <a:t> a car.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They </a:t>
                      </a:r>
                      <a:r>
                        <a:rPr lang="tr-TR" sz="1800" b="1">
                          <a:latin typeface="Arial Black" pitchFamily="34" charset="0"/>
                          <a:ea typeface="Calibri"/>
                          <a:cs typeface="Times New Roman"/>
                        </a:rPr>
                        <a:t>haven't go</a:t>
                      </a:r>
                      <a:r>
                        <a:rPr lang="tr-TR" sz="1800">
                          <a:latin typeface="Arial Black" pitchFamily="34" charset="0"/>
                          <a:ea typeface="Calibri"/>
                          <a:cs typeface="Times New Roman"/>
                        </a:rPr>
                        <a:t>t a car.</a:t>
                      </a:r>
                    </a:p>
                  </a:txBody>
                  <a:tcPr marL="0" marR="0" marT="0" marB="0" anchor="ctr"/>
                </a:tc>
                <a:tc>
                  <a:txBody>
                    <a:bodyPr/>
                    <a:lstStyle/>
                    <a:p>
                      <a:pPr>
                        <a:lnSpc>
                          <a:spcPct val="115000"/>
                        </a:lnSpc>
                        <a:spcAft>
                          <a:spcPts val="0"/>
                        </a:spcAft>
                      </a:pPr>
                      <a:r>
                        <a:rPr lang="tr-TR" sz="1800" b="1" dirty="0" err="1">
                          <a:latin typeface="Arial Black" pitchFamily="34" charset="0"/>
                          <a:ea typeface="Calibri"/>
                          <a:cs typeface="Times New Roman"/>
                        </a:rPr>
                        <a:t>Have</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they</a:t>
                      </a:r>
                      <a:r>
                        <a:rPr lang="tr-TR" sz="1800" dirty="0">
                          <a:latin typeface="Arial Black" pitchFamily="34" charset="0"/>
                          <a:ea typeface="Calibri"/>
                          <a:cs typeface="Times New Roman"/>
                        </a:rPr>
                        <a:t> </a:t>
                      </a:r>
                      <a:r>
                        <a:rPr lang="tr-TR" sz="1800" b="1" dirty="0" err="1">
                          <a:latin typeface="Arial Black" pitchFamily="34" charset="0"/>
                          <a:ea typeface="Calibri"/>
                          <a:cs typeface="Times New Roman"/>
                        </a:rPr>
                        <a:t>got</a:t>
                      </a:r>
                      <a:r>
                        <a:rPr lang="tr-TR" sz="1800" dirty="0">
                          <a:latin typeface="Arial Black" pitchFamily="34" charset="0"/>
                          <a:ea typeface="Calibri"/>
                          <a:cs typeface="Times New Roman"/>
                        </a:rPr>
                        <a:t> a car?</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08912" cy="908720"/>
          </a:xfrm>
        </p:spPr>
        <p:txBody>
          <a:bodyPr>
            <a:normAutofit fontScale="90000"/>
          </a:bodyPr>
          <a:lstStyle/>
          <a:p>
            <a:pPr lvl="0"/>
            <a:r>
              <a:rPr lang="tr-TR" sz="3100" b="1" u="sng" dirty="0"/>
              <a:t>“WAS- WERE”- “TO BE” NİN GEÇMİŞ ZAMAN HALİ</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251520" y="548678"/>
          <a:ext cx="8640960" cy="6048672"/>
        </p:xfrm>
        <a:graphic>
          <a:graphicData uri="http://schemas.openxmlformats.org/drawingml/2006/table">
            <a:tbl>
              <a:tblPr firstRow="1" bandRow="1">
                <a:tableStyleId>{5C22544A-7EE6-4342-B048-85BDC9FD1C3A}</a:tableStyleId>
              </a:tblPr>
              <a:tblGrid>
                <a:gridCol w="2880320"/>
                <a:gridCol w="2880320"/>
                <a:gridCol w="2880320"/>
              </a:tblGrid>
              <a:tr h="756084">
                <a:tc>
                  <a:txBody>
                    <a:bodyPr/>
                    <a:lstStyle/>
                    <a:p>
                      <a:pPr>
                        <a:lnSpc>
                          <a:spcPct val="115000"/>
                        </a:lnSpc>
                        <a:spcAft>
                          <a:spcPts val="0"/>
                        </a:spcAft>
                      </a:pPr>
                      <a:r>
                        <a:rPr lang="tr-TR" sz="1800" b="1" dirty="0">
                          <a:latin typeface="Arial Black" pitchFamily="34" charset="0"/>
                          <a:ea typeface="Calibri"/>
                          <a:cs typeface="Times New Roman"/>
                        </a:rPr>
                        <a:t>POSITIVE (OLUMLU)</a:t>
                      </a:r>
                      <a:endParaRPr lang="tr-TR" sz="18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NEGATIVE (OLUMSUZ)</a:t>
                      </a:r>
                      <a:endParaRPr lang="tr-TR" sz="18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QUESTION (SORU)</a:t>
                      </a:r>
                      <a:endParaRPr lang="tr-TR" sz="1800">
                        <a:latin typeface="Arial Black" pitchFamily="34" charset="0"/>
                        <a:ea typeface="Calibri"/>
                        <a:cs typeface="Times New Roman"/>
                      </a:endParaRPr>
                    </a:p>
                  </a:txBody>
                  <a:tcPr marL="0" marR="0" marT="0" marB="0" anchor="ctr"/>
                </a:tc>
              </a:tr>
              <a:tr h="756084">
                <a:tc>
                  <a:txBody>
                    <a:bodyPr/>
                    <a:lstStyle/>
                    <a:p>
                      <a:pPr>
                        <a:lnSpc>
                          <a:spcPct val="115000"/>
                        </a:lnSpc>
                        <a:spcAft>
                          <a:spcPts val="0"/>
                        </a:spcAft>
                      </a:pPr>
                      <a:r>
                        <a:rPr lang="tr-TR" sz="1800">
                          <a:latin typeface="Arial Black" pitchFamily="34" charset="0"/>
                          <a:ea typeface="Calibri"/>
                          <a:cs typeface="Times New Roman"/>
                        </a:rPr>
                        <a:t>I </a:t>
                      </a:r>
                      <a:r>
                        <a:rPr lang="tr-TR" sz="1800" b="1">
                          <a:latin typeface="Arial Black" pitchFamily="34" charset="0"/>
                          <a:ea typeface="Calibri"/>
                          <a:cs typeface="Times New Roman"/>
                        </a:rPr>
                        <a:t>was</a:t>
                      </a:r>
                      <a:r>
                        <a:rPr lang="tr-TR" sz="1800">
                          <a:latin typeface="Arial Black" pitchFamily="34" charset="0"/>
                          <a:ea typeface="Calibri"/>
                          <a:cs typeface="Times New Roman"/>
                        </a:rPr>
                        <a:t> a student.</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 </a:t>
                      </a:r>
                      <a:r>
                        <a:rPr lang="tr-TR" sz="1800" b="1">
                          <a:latin typeface="Arial Black" pitchFamily="34" charset="0"/>
                          <a:ea typeface="Calibri"/>
                          <a:cs typeface="Times New Roman"/>
                        </a:rPr>
                        <a:t>wasn’t</a:t>
                      </a:r>
                      <a:r>
                        <a:rPr lang="tr-TR" sz="1800">
                          <a:latin typeface="Arial Black" pitchFamily="34" charset="0"/>
                          <a:ea typeface="Calibri"/>
                          <a:cs typeface="Times New Roman"/>
                        </a:rPr>
                        <a:t> a student.</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Was </a:t>
                      </a:r>
                      <a:r>
                        <a:rPr lang="tr-TR" sz="1800">
                          <a:latin typeface="Arial Black" pitchFamily="34" charset="0"/>
                          <a:ea typeface="Calibri"/>
                          <a:cs typeface="Times New Roman"/>
                        </a:rPr>
                        <a:t>I a student?</a:t>
                      </a:r>
                    </a:p>
                  </a:txBody>
                  <a:tcPr marL="0" marR="0" marT="0" marB="0" anchor="ctr"/>
                </a:tc>
              </a:tr>
              <a:tr h="756084">
                <a:tc>
                  <a:txBody>
                    <a:bodyPr/>
                    <a:lstStyle/>
                    <a:p>
                      <a:pPr>
                        <a:lnSpc>
                          <a:spcPct val="115000"/>
                        </a:lnSpc>
                        <a:spcAft>
                          <a:spcPts val="0"/>
                        </a:spcAft>
                      </a:pPr>
                      <a:r>
                        <a:rPr lang="tr-TR" sz="1800">
                          <a:latin typeface="Arial Black" pitchFamily="34" charset="0"/>
                          <a:ea typeface="Calibri"/>
                          <a:cs typeface="Times New Roman"/>
                        </a:rPr>
                        <a:t>You </a:t>
                      </a:r>
                      <a:r>
                        <a:rPr lang="tr-TR" sz="1800" b="1">
                          <a:latin typeface="Arial Black" pitchFamily="34" charset="0"/>
                          <a:ea typeface="Calibri"/>
                          <a:cs typeface="Times New Roman"/>
                        </a:rPr>
                        <a:t>were </a:t>
                      </a:r>
                      <a:r>
                        <a:rPr lang="tr-TR" sz="1800">
                          <a:latin typeface="Arial Black" pitchFamily="34" charset="0"/>
                          <a:ea typeface="Calibri"/>
                          <a:cs typeface="Times New Roman"/>
                        </a:rPr>
                        <a:t>students.</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You </a:t>
                      </a:r>
                      <a:r>
                        <a:rPr lang="tr-TR" sz="1800" b="1">
                          <a:latin typeface="Arial Black" pitchFamily="34" charset="0"/>
                          <a:ea typeface="Calibri"/>
                          <a:cs typeface="Times New Roman"/>
                        </a:rPr>
                        <a:t>weren’t </a:t>
                      </a:r>
                      <a:r>
                        <a:rPr lang="tr-TR" sz="1800">
                          <a:latin typeface="Arial Black" pitchFamily="34" charset="0"/>
                          <a:ea typeface="Calibri"/>
                          <a:cs typeface="Times New Roman"/>
                        </a:rPr>
                        <a:t>students.</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Were</a:t>
                      </a:r>
                      <a:r>
                        <a:rPr lang="tr-TR" sz="1800">
                          <a:latin typeface="Arial Black" pitchFamily="34" charset="0"/>
                          <a:ea typeface="Calibri"/>
                          <a:cs typeface="Times New Roman"/>
                        </a:rPr>
                        <a:t> you students?</a:t>
                      </a:r>
                    </a:p>
                  </a:txBody>
                  <a:tcPr marL="0" marR="0" marT="0" marB="0" anchor="ctr"/>
                </a:tc>
              </a:tr>
              <a:tr h="756084">
                <a:tc>
                  <a:txBody>
                    <a:bodyPr/>
                    <a:lstStyle/>
                    <a:p>
                      <a:pPr>
                        <a:lnSpc>
                          <a:spcPct val="115000"/>
                        </a:lnSpc>
                        <a:spcAft>
                          <a:spcPts val="0"/>
                        </a:spcAft>
                      </a:pPr>
                      <a:r>
                        <a:rPr lang="tr-TR" sz="1800">
                          <a:latin typeface="Arial Black" pitchFamily="34" charset="0"/>
                          <a:ea typeface="Calibri"/>
                          <a:cs typeface="Times New Roman"/>
                        </a:rPr>
                        <a:t>He </a:t>
                      </a:r>
                      <a:r>
                        <a:rPr lang="tr-TR" sz="1800" b="1">
                          <a:latin typeface="Arial Black" pitchFamily="34" charset="0"/>
                          <a:ea typeface="Calibri"/>
                          <a:cs typeface="Times New Roman"/>
                        </a:rPr>
                        <a:t>was</a:t>
                      </a:r>
                      <a:r>
                        <a:rPr lang="tr-TR" sz="1800">
                          <a:latin typeface="Arial Black" pitchFamily="34" charset="0"/>
                          <a:ea typeface="Calibri"/>
                          <a:cs typeface="Times New Roman"/>
                        </a:rPr>
                        <a:t> a student.</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He </a:t>
                      </a:r>
                      <a:r>
                        <a:rPr lang="tr-TR" sz="1800" b="1">
                          <a:latin typeface="Arial Black" pitchFamily="34" charset="0"/>
                          <a:ea typeface="Calibri"/>
                          <a:cs typeface="Times New Roman"/>
                        </a:rPr>
                        <a:t>wasn’t</a:t>
                      </a:r>
                      <a:r>
                        <a:rPr lang="tr-TR" sz="1800">
                          <a:latin typeface="Arial Black" pitchFamily="34" charset="0"/>
                          <a:ea typeface="Calibri"/>
                          <a:cs typeface="Times New Roman"/>
                        </a:rPr>
                        <a:t> a student.</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Was</a:t>
                      </a:r>
                      <a:r>
                        <a:rPr lang="tr-TR" sz="1800">
                          <a:latin typeface="Arial Black" pitchFamily="34" charset="0"/>
                          <a:ea typeface="Calibri"/>
                          <a:cs typeface="Times New Roman"/>
                        </a:rPr>
                        <a:t> he a student?</a:t>
                      </a:r>
                    </a:p>
                  </a:txBody>
                  <a:tcPr marL="0" marR="0" marT="0" marB="0" anchor="ctr"/>
                </a:tc>
              </a:tr>
              <a:tr h="756084">
                <a:tc>
                  <a:txBody>
                    <a:bodyPr/>
                    <a:lstStyle/>
                    <a:p>
                      <a:pPr>
                        <a:lnSpc>
                          <a:spcPct val="115000"/>
                        </a:lnSpc>
                        <a:spcAft>
                          <a:spcPts val="0"/>
                        </a:spcAft>
                      </a:pPr>
                      <a:r>
                        <a:rPr lang="tr-TR" sz="1800">
                          <a:latin typeface="Arial Black" pitchFamily="34" charset="0"/>
                          <a:ea typeface="Calibri"/>
                          <a:cs typeface="Times New Roman"/>
                        </a:rPr>
                        <a:t>She </a:t>
                      </a:r>
                      <a:r>
                        <a:rPr lang="tr-TR" sz="1800" b="1">
                          <a:latin typeface="Arial Black" pitchFamily="34" charset="0"/>
                          <a:ea typeface="Calibri"/>
                          <a:cs typeface="Times New Roman"/>
                        </a:rPr>
                        <a:t>was</a:t>
                      </a:r>
                      <a:r>
                        <a:rPr lang="tr-TR" sz="1800">
                          <a:latin typeface="Arial Black" pitchFamily="34" charset="0"/>
                          <a:ea typeface="Calibri"/>
                          <a:cs typeface="Times New Roman"/>
                        </a:rPr>
                        <a:t> a student.</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She </a:t>
                      </a:r>
                      <a:r>
                        <a:rPr lang="tr-TR" sz="1800" b="1">
                          <a:latin typeface="Arial Black" pitchFamily="34" charset="0"/>
                          <a:ea typeface="Calibri"/>
                          <a:cs typeface="Times New Roman"/>
                        </a:rPr>
                        <a:t>wasn’t</a:t>
                      </a:r>
                      <a:r>
                        <a:rPr lang="tr-TR" sz="1800">
                          <a:latin typeface="Arial Black" pitchFamily="34" charset="0"/>
                          <a:ea typeface="Calibri"/>
                          <a:cs typeface="Times New Roman"/>
                        </a:rPr>
                        <a:t> a student.</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Was </a:t>
                      </a:r>
                      <a:r>
                        <a:rPr lang="tr-TR" sz="1800">
                          <a:latin typeface="Arial Black" pitchFamily="34" charset="0"/>
                          <a:ea typeface="Calibri"/>
                          <a:cs typeface="Times New Roman"/>
                        </a:rPr>
                        <a:t>she a student?</a:t>
                      </a:r>
                    </a:p>
                  </a:txBody>
                  <a:tcPr marL="0" marR="0" marT="0" marB="0" anchor="ctr"/>
                </a:tc>
              </a:tr>
              <a:tr h="756084">
                <a:tc>
                  <a:txBody>
                    <a:bodyPr/>
                    <a:lstStyle/>
                    <a:p>
                      <a:pPr>
                        <a:lnSpc>
                          <a:spcPct val="115000"/>
                        </a:lnSpc>
                        <a:spcAft>
                          <a:spcPts val="0"/>
                        </a:spcAft>
                      </a:pPr>
                      <a:r>
                        <a:rPr lang="tr-TR" sz="1800">
                          <a:latin typeface="Arial Black" pitchFamily="34" charset="0"/>
                          <a:ea typeface="Calibri"/>
                          <a:cs typeface="Times New Roman"/>
                        </a:rPr>
                        <a:t>It </a:t>
                      </a:r>
                      <a:r>
                        <a:rPr lang="tr-TR" sz="1800" b="1">
                          <a:latin typeface="Arial Black" pitchFamily="34" charset="0"/>
                          <a:ea typeface="Calibri"/>
                          <a:cs typeface="Times New Roman"/>
                        </a:rPr>
                        <a:t>was</a:t>
                      </a:r>
                      <a:r>
                        <a:rPr lang="tr-TR" sz="1800">
                          <a:latin typeface="Arial Black" pitchFamily="34" charset="0"/>
                          <a:ea typeface="Calibri"/>
                          <a:cs typeface="Times New Roman"/>
                        </a:rPr>
                        <a:t> a cat.</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It </a:t>
                      </a:r>
                      <a:r>
                        <a:rPr lang="tr-TR" sz="1800" b="1">
                          <a:latin typeface="Arial Black" pitchFamily="34" charset="0"/>
                          <a:ea typeface="Calibri"/>
                          <a:cs typeface="Times New Roman"/>
                        </a:rPr>
                        <a:t>wasn’t</a:t>
                      </a:r>
                      <a:r>
                        <a:rPr lang="tr-TR" sz="1800">
                          <a:latin typeface="Arial Black" pitchFamily="34" charset="0"/>
                          <a:ea typeface="Calibri"/>
                          <a:cs typeface="Times New Roman"/>
                        </a:rPr>
                        <a:t> a cat.</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Was </a:t>
                      </a:r>
                      <a:r>
                        <a:rPr lang="tr-TR" sz="1800">
                          <a:latin typeface="Arial Black" pitchFamily="34" charset="0"/>
                          <a:ea typeface="Calibri"/>
                          <a:cs typeface="Times New Roman"/>
                        </a:rPr>
                        <a:t>it a cat?</a:t>
                      </a:r>
                    </a:p>
                  </a:txBody>
                  <a:tcPr marL="0" marR="0" marT="0" marB="0" anchor="ctr"/>
                </a:tc>
              </a:tr>
              <a:tr h="756084">
                <a:tc>
                  <a:txBody>
                    <a:bodyPr/>
                    <a:lstStyle/>
                    <a:p>
                      <a:pPr>
                        <a:lnSpc>
                          <a:spcPct val="115000"/>
                        </a:lnSpc>
                        <a:spcAft>
                          <a:spcPts val="0"/>
                        </a:spcAft>
                      </a:pPr>
                      <a:r>
                        <a:rPr lang="tr-TR" sz="1800">
                          <a:latin typeface="Arial Black" pitchFamily="34" charset="0"/>
                          <a:ea typeface="Calibri"/>
                          <a:cs typeface="Times New Roman"/>
                        </a:rPr>
                        <a:t>We </a:t>
                      </a:r>
                      <a:r>
                        <a:rPr lang="tr-TR" sz="1800" b="1">
                          <a:latin typeface="Arial Black" pitchFamily="34" charset="0"/>
                          <a:ea typeface="Calibri"/>
                          <a:cs typeface="Times New Roman"/>
                        </a:rPr>
                        <a:t>were </a:t>
                      </a:r>
                      <a:r>
                        <a:rPr lang="tr-TR" sz="1800">
                          <a:latin typeface="Arial Black" pitchFamily="34" charset="0"/>
                          <a:ea typeface="Calibri"/>
                          <a:cs typeface="Times New Roman"/>
                        </a:rPr>
                        <a:t>students.</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We </a:t>
                      </a:r>
                      <a:r>
                        <a:rPr lang="tr-TR" sz="1800" b="1">
                          <a:latin typeface="Arial Black" pitchFamily="34" charset="0"/>
                          <a:ea typeface="Calibri"/>
                          <a:cs typeface="Times New Roman"/>
                        </a:rPr>
                        <a:t>weren’t </a:t>
                      </a:r>
                      <a:r>
                        <a:rPr lang="tr-TR" sz="1800">
                          <a:latin typeface="Arial Black" pitchFamily="34" charset="0"/>
                          <a:ea typeface="Calibri"/>
                          <a:cs typeface="Times New Roman"/>
                        </a:rPr>
                        <a:t>students.</a:t>
                      </a: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Were</a:t>
                      </a:r>
                      <a:r>
                        <a:rPr lang="tr-TR" sz="1800">
                          <a:latin typeface="Arial Black" pitchFamily="34" charset="0"/>
                          <a:ea typeface="Calibri"/>
                          <a:cs typeface="Times New Roman"/>
                        </a:rPr>
                        <a:t> we students?</a:t>
                      </a:r>
                    </a:p>
                  </a:txBody>
                  <a:tcPr marL="0" marR="0" marT="0" marB="0"/>
                </a:tc>
              </a:tr>
              <a:tr h="756084">
                <a:tc>
                  <a:txBody>
                    <a:bodyPr/>
                    <a:lstStyle/>
                    <a:p>
                      <a:pPr>
                        <a:lnSpc>
                          <a:spcPct val="115000"/>
                        </a:lnSpc>
                        <a:spcAft>
                          <a:spcPts val="0"/>
                        </a:spcAft>
                      </a:pPr>
                      <a:r>
                        <a:rPr lang="tr-TR" sz="1800">
                          <a:latin typeface="Arial Black" pitchFamily="34" charset="0"/>
                          <a:ea typeface="Calibri"/>
                          <a:cs typeface="Times New Roman"/>
                        </a:rPr>
                        <a:t>They </a:t>
                      </a:r>
                      <a:r>
                        <a:rPr lang="tr-TR" sz="1800" b="1">
                          <a:latin typeface="Arial Black" pitchFamily="34" charset="0"/>
                          <a:ea typeface="Calibri"/>
                          <a:cs typeface="Times New Roman"/>
                        </a:rPr>
                        <a:t>were </a:t>
                      </a:r>
                      <a:r>
                        <a:rPr lang="tr-TR" sz="1800">
                          <a:latin typeface="Arial Black" pitchFamily="34" charset="0"/>
                          <a:ea typeface="Calibri"/>
                          <a:cs typeface="Times New Roman"/>
                        </a:rPr>
                        <a:t>students.</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They </a:t>
                      </a:r>
                      <a:r>
                        <a:rPr lang="tr-TR" sz="1800" b="1">
                          <a:latin typeface="Arial Black" pitchFamily="34" charset="0"/>
                          <a:ea typeface="Calibri"/>
                          <a:cs typeface="Times New Roman"/>
                        </a:rPr>
                        <a:t>weren’t </a:t>
                      </a:r>
                      <a:r>
                        <a:rPr lang="tr-TR" sz="1800">
                          <a:latin typeface="Arial Black" pitchFamily="34" charset="0"/>
                          <a:ea typeface="Calibri"/>
                          <a:cs typeface="Times New Roman"/>
                        </a:rPr>
                        <a:t>students.</a:t>
                      </a:r>
                    </a:p>
                  </a:txBody>
                  <a:tcPr marL="0" marR="0" marT="0" marB="0" anchor="ctr"/>
                </a:tc>
                <a:tc>
                  <a:txBody>
                    <a:bodyPr/>
                    <a:lstStyle/>
                    <a:p>
                      <a:pPr>
                        <a:lnSpc>
                          <a:spcPct val="115000"/>
                        </a:lnSpc>
                        <a:spcAft>
                          <a:spcPts val="0"/>
                        </a:spcAft>
                      </a:pPr>
                      <a:r>
                        <a:rPr lang="tr-TR" sz="1800" b="1" dirty="0" err="1">
                          <a:latin typeface="Arial Black" pitchFamily="34" charset="0"/>
                          <a:ea typeface="Calibri"/>
                          <a:cs typeface="Times New Roman"/>
                        </a:rPr>
                        <a:t>Were</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they</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students</a:t>
                      </a:r>
                      <a:r>
                        <a:rPr lang="tr-TR" sz="1800" dirty="0">
                          <a:latin typeface="Arial Black" pitchFamily="34" charset="0"/>
                          <a:ea typeface="Calibri"/>
                          <a:cs typeface="Times New Roman"/>
                        </a:rPr>
                        <a:t>?</a:t>
                      </a:r>
                    </a:p>
                  </a:txBody>
                  <a:tcPr marL="0" marR="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208912" cy="764704"/>
          </a:xfrm>
        </p:spPr>
        <p:txBody>
          <a:bodyPr>
            <a:normAutofit/>
          </a:bodyPr>
          <a:lstStyle/>
          <a:p>
            <a:r>
              <a:rPr lang="tr-TR" sz="2800" b="1" u="sng" dirty="0" smtClean="0"/>
              <a:t>GEÇMİŞ ZAMANDA KULLANILAN ZAMAN KALIPLARI</a:t>
            </a:r>
            <a:endParaRPr lang="tr-TR" sz="2800" b="1" u="sng" dirty="0"/>
          </a:p>
        </p:txBody>
      </p:sp>
      <p:sp>
        <p:nvSpPr>
          <p:cNvPr id="3" name="2 İçerik Yer Tutucusu"/>
          <p:cNvSpPr>
            <a:spLocks noGrp="1"/>
          </p:cNvSpPr>
          <p:nvPr>
            <p:ph idx="1"/>
          </p:nvPr>
        </p:nvSpPr>
        <p:spPr>
          <a:xfrm>
            <a:off x="251520" y="908720"/>
            <a:ext cx="8568952" cy="5328592"/>
          </a:xfrm>
        </p:spPr>
        <p:txBody>
          <a:bodyPr>
            <a:normAutofit fontScale="70000" lnSpcReduction="20000"/>
          </a:bodyPr>
          <a:lstStyle/>
          <a:p>
            <a:pPr lvl="0"/>
            <a:r>
              <a:rPr lang="tr-TR" b="1" dirty="0" err="1"/>
              <a:t>Yesterday</a:t>
            </a:r>
            <a:r>
              <a:rPr lang="tr-TR" b="1" dirty="0"/>
              <a:t>: Bugünden (“</a:t>
            </a:r>
            <a:r>
              <a:rPr lang="tr-TR" b="1" dirty="0" err="1"/>
              <a:t>today</a:t>
            </a:r>
            <a:r>
              <a:rPr lang="tr-TR" b="1" dirty="0"/>
              <a:t>”) önceki gün.</a:t>
            </a:r>
            <a:endParaRPr lang="tr-TR" dirty="0"/>
          </a:p>
          <a:p>
            <a:r>
              <a:rPr lang="tr-TR" dirty="0"/>
              <a:t>I </a:t>
            </a:r>
            <a:r>
              <a:rPr lang="tr-TR" dirty="0" err="1"/>
              <a:t>was</a:t>
            </a:r>
            <a:r>
              <a:rPr lang="tr-TR" dirty="0"/>
              <a:t> at </a:t>
            </a:r>
            <a:r>
              <a:rPr lang="tr-TR" dirty="0" err="1"/>
              <a:t>the</a:t>
            </a:r>
            <a:r>
              <a:rPr lang="tr-TR" dirty="0"/>
              <a:t> </a:t>
            </a:r>
            <a:r>
              <a:rPr lang="tr-TR" dirty="0" err="1"/>
              <a:t>university</a:t>
            </a:r>
            <a:r>
              <a:rPr lang="tr-TR" dirty="0"/>
              <a:t> </a:t>
            </a:r>
            <a:r>
              <a:rPr lang="tr-TR" dirty="0" err="1"/>
              <a:t>yesterday</a:t>
            </a:r>
            <a:r>
              <a:rPr lang="tr-TR" dirty="0"/>
              <a:t>.</a:t>
            </a:r>
          </a:p>
          <a:p>
            <a:r>
              <a:rPr lang="tr-TR" dirty="0"/>
              <a:t>I </a:t>
            </a:r>
            <a:r>
              <a:rPr lang="tr-TR" dirty="0" err="1"/>
              <a:t>was</a:t>
            </a:r>
            <a:r>
              <a:rPr lang="tr-TR" dirty="0"/>
              <a:t> in </a:t>
            </a:r>
            <a:r>
              <a:rPr lang="tr-TR" dirty="0" err="1"/>
              <a:t>home</a:t>
            </a:r>
            <a:r>
              <a:rPr lang="tr-TR" dirty="0"/>
              <a:t> </a:t>
            </a:r>
            <a:r>
              <a:rPr lang="tr-TR" dirty="0" err="1"/>
              <a:t>yesterday</a:t>
            </a:r>
            <a:r>
              <a:rPr lang="tr-TR" dirty="0" smtClean="0"/>
              <a:t>.</a:t>
            </a:r>
          </a:p>
          <a:p>
            <a:pPr>
              <a:buNone/>
            </a:pPr>
            <a:endParaRPr lang="tr-TR" dirty="0"/>
          </a:p>
          <a:p>
            <a:pPr lvl="0"/>
            <a:r>
              <a:rPr lang="tr-TR" b="1" dirty="0" err="1"/>
              <a:t>Last</a:t>
            </a:r>
            <a:r>
              <a:rPr lang="tr-TR" b="1" dirty="0"/>
              <a:t>: Geçen….. Değişik birçok zaman ile kullanılabilir</a:t>
            </a:r>
            <a:endParaRPr lang="tr-TR" dirty="0"/>
          </a:p>
          <a:p>
            <a:r>
              <a:rPr lang="tr-TR" dirty="0" err="1" smtClean="0"/>
              <a:t>You</a:t>
            </a:r>
            <a:r>
              <a:rPr lang="tr-TR" dirty="0" smtClean="0"/>
              <a:t> </a:t>
            </a:r>
            <a:r>
              <a:rPr lang="tr-TR" dirty="0" err="1"/>
              <a:t>weren’t</a:t>
            </a:r>
            <a:r>
              <a:rPr lang="tr-TR" dirty="0"/>
              <a:t> </a:t>
            </a:r>
            <a:r>
              <a:rPr lang="tr-TR" dirty="0" err="1"/>
              <a:t>university</a:t>
            </a:r>
            <a:r>
              <a:rPr lang="tr-TR" dirty="0"/>
              <a:t> </a:t>
            </a:r>
            <a:r>
              <a:rPr lang="tr-TR" dirty="0" err="1"/>
              <a:t>students</a:t>
            </a:r>
            <a:r>
              <a:rPr lang="tr-TR" dirty="0"/>
              <a:t> </a:t>
            </a:r>
            <a:r>
              <a:rPr lang="tr-TR" dirty="0" err="1"/>
              <a:t>last</a:t>
            </a:r>
            <a:r>
              <a:rPr lang="tr-TR" dirty="0"/>
              <a:t> </a:t>
            </a:r>
            <a:r>
              <a:rPr lang="tr-TR" dirty="0" err="1"/>
              <a:t>June</a:t>
            </a:r>
            <a:r>
              <a:rPr lang="tr-TR" dirty="0"/>
              <a:t>.</a:t>
            </a:r>
          </a:p>
          <a:p>
            <a:r>
              <a:rPr lang="tr-TR" dirty="0"/>
              <a:t>29th of </a:t>
            </a:r>
            <a:r>
              <a:rPr lang="tr-TR" dirty="0" err="1"/>
              <a:t>October</a:t>
            </a:r>
            <a:r>
              <a:rPr lang="tr-TR" dirty="0"/>
              <a:t> (</a:t>
            </a:r>
            <a:r>
              <a:rPr lang="tr-TR" dirty="0" err="1"/>
              <a:t>Republic</a:t>
            </a:r>
            <a:r>
              <a:rPr lang="tr-TR" dirty="0"/>
              <a:t> </a:t>
            </a:r>
            <a:r>
              <a:rPr lang="tr-TR" dirty="0" err="1"/>
              <a:t>Day</a:t>
            </a:r>
            <a:r>
              <a:rPr lang="tr-TR" dirty="0"/>
              <a:t>) </a:t>
            </a:r>
            <a:r>
              <a:rPr lang="tr-TR" dirty="0" err="1"/>
              <a:t>was</a:t>
            </a:r>
            <a:r>
              <a:rPr lang="tr-TR" dirty="0"/>
              <a:t> </a:t>
            </a:r>
            <a:r>
              <a:rPr lang="tr-TR" dirty="0" err="1"/>
              <a:t>last</a:t>
            </a:r>
            <a:r>
              <a:rPr lang="tr-TR" dirty="0"/>
              <a:t> </a:t>
            </a:r>
            <a:r>
              <a:rPr lang="tr-TR" dirty="0" err="1"/>
              <a:t>week</a:t>
            </a:r>
            <a:r>
              <a:rPr lang="tr-TR" dirty="0" smtClean="0"/>
              <a:t>.</a:t>
            </a:r>
          </a:p>
          <a:p>
            <a:pPr>
              <a:buNone/>
            </a:pPr>
            <a:endParaRPr lang="tr-TR" dirty="0"/>
          </a:p>
          <a:p>
            <a:pPr lvl="0"/>
            <a:r>
              <a:rPr lang="tr-TR" b="1" dirty="0" smtClean="0"/>
              <a:t>“</a:t>
            </a:r>
            <a:r>
              <a:rPr lang="tr-TR" b="1" dirty="0"/>
              <a:t>a/an/</a:t>
            </a:r>
            <a:r>
              <a:rPr lang="tr-TR" b="1" dirty="0" err="1"/>
              <a:t>one</a:t>
            </a:r>
            <a:r>
              <a:rPr lang="tr-TR" b="1" dirty="0"/>
              <a:t>” ……. </a:t>
            </a:r>
            <a:r>
              <a:rPr lang="tr-TR" b="1" dirty="0" err="1"/>
              <a:t>ago</a:t>
            </a:r>
            <a:r>
              <a:rPr lang="tr-TR" b="1" dirty="0"/>
              <a:t>: Sadece “bir” zaman birimi önce(</a:t>
            </a:r>
            <a:r>
              <a:rPr lang="tr-TR" b="1" dirty="0" err="1"/>
              <a:t>ago</a:t>
            </a:r>
            <a:r>
              <a:rPr lang="tr-TR" b="1" dirty="0"/>
              <a:t>)’</a:t>
            </a:r>
            <a:r>
              <a:rPr lang="tr-TR" b="1" dirty="0" err="1"/>
              <a:t>yi</a:t>
            </a:r>
            <a:r>
              <a:rPr lang="tr-TR" b="1" dirty="0"/>
              <a:t> gösterir.</a:t>
            </a:r>
            <a:endParaRPr lang="tr-TR" dirty="0"/>
          </a:p>
          <a:p>
            <a:r>
              <a:rPr lang="tr-TR" dirty="0" smtClean="0"/>
              <a:t>He </a:t>
            </a:r>
            <a:r>
              <a:rPr lang="tr-TR" dirty="0" err="1"/>
              <a:t>was</a:t>
            </a:r>
            <a:r>
              <a:rPr lang="tr-TR" dirty="0"/>
              <a:t> </a:t>
            </a:r>
            <a:r>
              <a:rPr lang="tr-TR" dirty="0" err="1"/>
              <a:t>here</a:t>
            </a:r>
            <a:r>
              <a:rPr lang="tr-TR" dirty="0"/>
              <a:t> a/</a:t>
            </a:r>
            <a:r>
              <a:rPr lang="tr-TR" dirty="0" err="1"/>
              <a:t>one</a:t>
            </a:r>
            <a:r>
              <a:rPr lang="tr-TR" dirty="0"/>
              <a:t> </a:t>
            </a:r>
            <a:r>
              <a:rPr lang="tr-TR" dirty="0" err="1"/>
              <a:t>minute</a:t>
            </a:r>
            <a:r>
              <a:rPr lang="tr-TR" dirty="0"/>
              <a:t> </a:t>
            </a:r>
            <a:r>
              <a:rPr lang="tr-TR" dirty="0" err="1"/>
              <a:t>ago</a:t>
            </a:r>
            <a:r>
              <a:rPr lang="tr-TR" dirty="0"/>
              <a:t>.</a:t>
            </a:r>
          </a:p>
          <a:p>
            <a:r>
              <a:rPr lang="tr-TR" dirty="0" err="1"/>
              <a:t>She</a:t>
            </a:r>
            <a:r>
              <a:rPr lang="tr-TR" dirty="0"/>
              <a:t> </a:t>
            </a:r>
            <a:r>
              <a:rPr lang="tr-TR" dirty="0" err="1"/>
              <a:t>was</a:t>
            </a:r>
            <a:r>
              <a:rPr lang="tr-TR" dirty="0"/>
              <a:t> in </a:t>
            </a:r>
            <a:r>
              <a:rPr lang="tr-TR" dirty="0" err="1"/>
              <a:t>the</a:t>
            </a:r>
            <a:r>
              <a:rPr lang="tr-TR" dirty="0"/>
              <a:t> U.S. </a:t>
            </a:r>
            <a:r>
              <a:rPr lang="tr-TR" dirty="0" err="1"/>
              <a:t>one</a:t>
            </a:r>
            <a:r>
              <a:rPr lang="tr-TR" dirty="0"/>
              <a:t> </a:t>
            </a:r>
            <a:r>
              <a:rPr lang="tr-TR" dirty="0" err="1"/>
              <a:t>year</a:t>
            </a:r>
            <a:r>
              <a:rPr lang="tr-TR" dirty="0"/>
              <a:t> </a:t>
            </a:r>
            <a:r>
              <a:rPr lang="tr-TR" dirty="0" err="1"/>
              <a:t>ago</a:t>
            </a:r>
            <a:r>
              <a:rPr lang="tr-TR" dirty="0"/>
              <a:t>.</a:t>
            </a:r>
          </a:p>
          <a:p>
            <a:pPr>
              <a:buNone/>
            </a:pPr>
            <a:endParaRPr lang="tr-TR" dirty="0"/>
          </a:p>
          <a:p>
            <a:pPr lvl="0"/>
            <a:r>
              <a:rPr lang="tr-TR" b="1" dirty="0" err="1"/>
              <a:t>Plural</a:t>
            </a:r>
            <a:r>
              <a:rPr lang="tr-TR" b="1" dirty="0"/>
              <a:t> (çoğul)….. </a:t>
            </a:r>
            <a:r>
              <a:rPr lang="tr-TR" b="1" dirty="0" err="1"/>
              <a:t>ago</a:t>
            </a:r>
            <a:r>
              <a:rPr lang="tr-TR" b="1" dirty="0"/>
              <a:t>: Çoğul zaman birimi önce(</a:t>
            </a:r>
            <a:r>
              <a:rPr lang="tr-TR" b="1" dirty="0" err="1"/>
              <a:t>ago</a:t>
            </a:r>
            <a:r>
              <a:rPr lang="tr-TR" b="1" dirty="0"/>
              <a:t>)’</a:t>
            </a:r>
            <a:r>
              <a:rPr lang="tr-TR" b="1" dirty="0" err="1"/>
              <a:t>yi</a:t>
            </a:r>
            <a:r>
              <a:rPr lang="tr-TR" b="1" dirty="0"/>
              <a:t> gösterir</a:t>
            </a:r>
            <a:r>
              <a:rPr lang="tr-TR" b="1" dirty="0" smtClean="0"/>
              <a:t>.</a:t>
            </a:r>
            <a:r>
              <a:rPr lang="tr-TR" dirty="0"/>
              <a:t> </a:t>
            </a:r>
          </a:p>
          <a:p>
            <a:r>
              <a:rPr lang="tr-TR" dirty="0" err="1"/>
              <a:t>We</a:t>
            </a:r>
            <a:r>
              <a:rPr lang="tr-TR" dirty="0"/>
              <a:t> </a:t>
            </a:r>
            <a:r>
              <a:rPr lang="tr-TR" dirty="0" err="1"/>
              <a:t>were</a:t>
            </a:r>
            <a:r>
              <a:rPr lang="tr-TR" dirty="0"/>
              <a:t> in Malatya </a:t>
            </a:r>
            <a:r>
              <a:rPr lang="tr-TR" dirty="0" err="1"/>
              <a:t>many</a:t>
            </a:r>
            <a:r>
              <a:rPr lang="tr-TR" dirty="0"/>
              <a:t> </a:t>
            </a:r>
            <a:r>
              <a:rPr lang="tr-TR" dirty="0" err="1"/>
              <a:t>years</a:t>
            </a:r>
            <a:r>
              <a:rPr lang="tr-TR" dirty="0"/>
              <a:t> </a:t>
            </a:r>
            <a:r>
              <a:rPr lang="tr-TR" dirty="0" err="1"/>
              <a:t>ago</a:t>
            </a:r>
            <a:r>
              <a:rPr lang="tr-TR" dirty="0"/>
              <a:t>.</a:t>
            </a:r>
          </a:p>
          <a:p>
            <a:r>
              <a:rPr lang="tr-TR" dirty="0" err="1"/>
              <a:t>They</a:t>
            </a:r>
            <a:r>
              <a:rPr lang="tr-TR" dirty="0"/>
              <a:t> </a:t>
            </a:r>
            <a:r>
              <a:rPr lang="tr-TR" dirty="0" err="1"/>
              <a:t>were</a:t>
            </a:r>
            <a:r>
              <a:rPr lang="tr-TR" dirty="0"/>
              <a:t> on </a:t>
            </a:r>
            <a:r>
              <a:rPr lang="tr-TR" dirty="0" err="1"/>
              <a:t>vacation</a:t>
            </a:r>
            <a:r>
              <a:rPr lang="tr-TR" dirty="0"/>
              <a:t> a </a:t>
            </a:r>
            <a:r>
              <a:rPr lang="tr-TR" dirty="0" err="1"/>
              <a:t>few</a:t>
            </a:r>
            <a:r>
              <a:rPr lang="tr-TR" dirty="0"/>
              <a:t> </a:t>
            </a:r>
            <a:r>
              <a:rPr lang="tr-TR" dirty="0" err="1"/>
              <a:t>weeks</a:t>
            </a:r>
            <a:r>
              <a:rPr lang="tr-TR" dirty="0"/>
              <a:t> </a:t>
            </a:r>
            <a:r>
              <a:rPr lang="tr-TR" dirty="0" err="1"/>
              <a:t>ago</a:t>
            </a:r>
            <a:r>
              <a:rPr lang="tr-TR" dirty="0"/>
              <a:t>.</a:t>
            </a:r>
          </a:p>
          <a:p>
            <a:pPr>
              <a:buNone/>
            </a:pPr>
            <a:endParaRPr lang="tr-TR" dirty="0"/>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smtClean="0"/>
              <a:t>GEÇMİŞ ZAMANDA KULLANILAN ZAMAN KALIPLARI</a:t>
            </a:r>
            <a:endParaRPr lang="tr-TR" dirty="0"/>
          </a:p>
        </p:txBody>
      </p:sp>
      <p:sp>
        <p:nvSpPr>
          <p:cNvPr id="3" name="2 İçerik Yer Tutucusu"/>
          <p:cNvSpPr>
            <a:spLocks noGrp="1"/>
          </p:cNvSpPr>
          <p:nvPr>
            <p:ph idx="1"/>
          </p:nvPr>
        </p:nvSpPr>
        <p:spPr/>
        <p:txBody>
          <a:bodyPr>
            <a:normAutofit fontScale="70000" lnSpcReduction="20000"/>
          </a:bodyPr>
          <a:lstStyle/>
          <a:p>
            <a:pPr lvl="0"/>
            <a:r>
              <a:rPr lang="tr-TR" b="1" dirty="0" err="1" smtClean="0"/>
              <a:t>The</a:t>
            </a:r>
            <a:r>
              <a:rPr lang="tr-TR" b="1" dirty="0" smtClean="0"/>
              <a:t> </a:t>
            </a:r>
            <a:r>
              <a:rPr lang="tr-TR" b="1" dirty="0" err="1" smtClean="0"/>
              <a:t>day</a:t>
            </a:r>
            <a:r>
              <a:rPr lang="tr-TR" b="1" dirty="0" smtClean="0"/>
              <a:t> </a:t>
            </a:r>
            <a:r>
              <a:rPr lang="tr-TR" b="1" dirty="0" err="1" smtClean="0"/>
              <a:t>before</a:t>
            </a:r>
            <a:r>
              <a:rPr lang="tr-TR" b="1" dirty="0" smtClean="0"/>
              <a:t> </a:t>
            </a:r>
            <a:r>
              <a:rPr lang="tr-TR" b="1" dirty="0" err="1" smtClean="0"/>
              <a:t>yesterday</a:t>
            </a:r>
            <a:r>
              <a:rPr lang="tr-TR" b="1" dirty="0" smtClean="0"/>
              <a:t>: Dünden önceki gün-“İki gün önce-</a:t>
            </a:r>
            <a:r>
              <a:rPr lang="tr-TR" b="1" dirty="0" err="1" smtClean="0"/>
              <a:t>two</a:t>
            </a:r>
            <a:r>
              <a:rPr lang="tr-TR" b="1" dirty="0" smtClean="0"/>
              <a:t> </a:t>
            </a:r>
            <a:r>
              <a:rPr lang="tr-TR" b="1" dirty="0" err="1" smtClean="0"/>
              <a:t>days</a:t>
            </a:r>
            <a:r>
              <a:rPr lang="tr-TR" b="1" dirty="0" smtClean="0"/>
              <a:t> </a:t>
            </a:r>
            <a:r>
              <a:rPr lang="tr-TR" b="1" dirty="0" err="1" smtClean="0"/>
              <a:t>ago</a:t>
            </a:r>
            <a:r>
              <a:rPr lang="tr-TR" b="1" dirty="0" smtClean="0"/>
              <a:t>” ile aynı anlamdadır.</a:t>
            </a:r>
            <a:endParaRPr lang="tr-TR" dirty="0" smtClean="0"/>
          </a:p>
          <a:p>
            <a:r>
              <a:rPr lang="tr-TR" dirty="0" err="1" smtClean="0"/>
              <a:t>It</a:t>
            </a:r>
            <a:r>
              <a:rPr lang="tr-TR" dirty="0" smtClean="0"/>
              <a:t> </a:t>
            </a:r>
            <a:r>
              <a:rPr lang="tr-TR" dirty="0" err="1" smtClean="0"/>
              <a:t>was</a:t>
            </a:r>
            <a:r>
              <a:rPr lang="tr-TR" dirty="0" smtClean="0"/>
              <a:t> </a:t>
            </a:r>
            <a:r>
              <a:rPr lang="tr-TR" dirty="0" err="1" smtClean="0"/>
              <a:t>rainy</a:t>
            </a:r>
            <a:r>
              <a:rPr lang="tr-TR" dirty="0" smtClean="0"/>
              <a:t>/</a:t>
            </a:r>
            <a:r>
              <a:rPr lang="tr-TR" dirty="0" err="1" smtClean="0"/>
              <a:t>cloudy</a:t>
            </a:r>
            <a:r>
              <a:rPr lang="tr-TR" dirty="0" smtClean="0"/>
              <a:t>/ </a:t>
            </a:r>
            <a:r>
              <a:rPr lang="tr-TR" dirty="0" err="1" smtClean="0"/>
              <a:t>sunny</a:t>
            </a:r>
            <a:r>
              <a:rPr lang="tr-TR" dirty="0" smtClean="0"/>
              <a:t>/</a:t>
            </a:r>
            <a:r>
              <a:rPr lang="tr-TR" dirty="0" err="1" smtClean="0"/>
              <a:t>snowing</a:t>
            </a:r>
            <a:r>
              <a:rPr lang="tr-TR" dirty="0" smtClean="0"/>
              <a:t> </a:t>
            </a:r>
            <a:r>
              <a:rPr lang="tr-TR" dirty="0" err="1" smtClean="0"/>
              <a:t>the</a:t>
            </a:r>
            <a:r>
              <a:rPr lang="tr-TR" dirty="0" smtClean="0"/>
              <a:t> </a:t>
            </a:r>
            <a:r>
              <a:rPr lang="tr-TR" dirty="0" err="1" smtClean="0"/>
              <a:t>day</a:t>
            </a:r>
            <a:r>
              <a:rPr lang="tr-TR" dirty="0" smtClean="0"/>
              <a:t> </a:t>
            </a:r>
            <a:r>
              <a:rPr lang="tr-TR" dirty="0" err="1" smtClean="0"/>
              <a:t>before</a:t>
            </a:r>
            <a:r>
              <a:rPr lang="tr-TR" dirty="0" smtClean="0"/>
              <a:t> </a:t>
            </a:r>
            <a:r>
              <a:rPr lang="tr-TR" dirty="0" err="1" smtClean="0"/>
              <a:t>yesterday</a:t>
            </a:r>
            <a:r>
              <a:rPr lang="tr-TR" dirty="0" smtClean="0"/>
              <a:t>.</a:t>
            </a:r>
          </a:p>
          <a:p>
            <a:pPr>
              <a:buNone/>
            </a:pPr>
            <a:r>
              <a:rPr lang="tr-TR" dirty="0" smtClean="0"/>
              <a:t> </a:t>
            </a:r>
          </a:p>
          <a:p>
            <a:pPr lvl="0"/>
            <a:r>
              <a:rPr lang="tr-TR" b="1" dirty="0" err="1" smtClean="0"/>
              <a:t>the</a:t>
            </a:r>
            <a:r>
              <a:rPr lang="tr-TR" b="1" dirty="0" smtClean="0"/>
              <a:t> _____ </a:t>
            </a:r>
            <a:r>
              <a:rPr lang="tr-TR" b="1" dirty="0" err="1" smtClean="0"/>
              <a:t>before</a:t>
            </a:r>
            <a:r>
              <a:rPr lang="tr-TR" b="1" dirty="0" smtClean="0"/>
              <a:t> </a:t>
            </a:r>
            <a:r>
              <a:rPr lang="tr-TR" b="1" dirty="0" err="1" smtClean="0"/>
              <a:t>last</a:t>
            </a:r>
            <a:r>
              <a:rPr lang="tr-TR" b="1" dirty="0" smtClean="0"/>
              <a:t>: “Geçen……dan önceki” .Yukarıdaki ile benzer bir anlam taşır.</a:t>
            </a:r>
            <a:endParaRPr lang="tr-TR" dirty="0" smtClean="0"/>
          </a:p>
          <a:p>
            <a:r>
              <a:rPr lang="tr-TR" dirty="0" err="1" smtClean="0"/>
              <a:t>She</a:t>
            </a:r>
            <a:r>
              <a:rPr lang="tr-TR" dirty="0" smtClean="0"/>
              <a:t> </a:t>
            </a:r>
            <a:r>
              <a:rPr lang="tr-TR" dirty="0" err="1" smtClean="0"/>
              <a:t>was</a:t>
            </a:r>
            <a:r>
              <a:rPr lang="tr-TR" dirty="0" smtClean="0"/>
              <a:t> </a:t>
            </a:r>
            <a:r>
              <a:rPr lang="tr-TR" dirty="0" err="1" smtClean="0"/>
              <a:t>very</a:t>
            </a:r>
            <a:r>
              <a:rPr lang="tr-TR" dirty="0" smtClean="0"/>
              <a:t> </a:t>
            </a:r>
            <a:r>
              <a:rPr lang="tr-TR" dirty="0" err="1" smtClean="0"/>
              <a:t>ill</a:t>
            </a:r>
            <a:r>
              <a:rPr lang="tr-TR" dirty="0" smtClean="0"/>
              <a:t> </a:t>
            </a:r>
            <a:r>
              <a:rPr lang="tr-TR" dirty="0" err="1" smtClean="0"/>
              <a:t>the</a:t>
            </a:r>
            <a:r>
              <a:rPr lang="tr-TR" dirty="0" smtClean="0"/>
              <a:t> </a:t>
            </a:r>
            <a:r>
              <a:rPr lang="tr-TR" dirty="0" err="1" smtClean="0"/>
              <a:t>night</a:t>
            </a:r>
            <a:r>
              <a:rPr lang="tr-TR" dirty="0" smtClean="0"/>
              <a:t> </a:t>
            </a:r>
            <a:r>
              <a:rPr lang="tr-TR" dirty="0" err="1" smtClean="0"/>
              <a:t>before</a:t>
            </a:r>
            <a:r>
              <a:rPr lang="tr-TR" dirty="0" smtClean="0"/>
              <a:t> </a:t>
            </a:r>
            <a:r>
              <a:rPr lang="tr-TR" dirty="0" err="1" smtClean="0"/>
              <a:t>last</a:t>
            </a:r>
            <a:r>
              <a:rPr lang="tr-TR" dirty="0" smtClean="0"/>
              <a:t>.</a:t>
            </a:r>
          </a:p>
          <a:p>
            <a:pPr>
              <a:buNone/>
            </a:pPr>
            <a:endParaRPr lang="tr-TR" dirty="0" smtClean="0"/>
          </a:p>
          <a:p>
            <a:pPr lvl="0"/>
            <a:r>
              <a:rPr lang="tr-TR" b="1" dirty="0" err="1" smtClean="0"/>
              <a:t>Past</a:t>
            </a:r>
            <a:r>
              <a:rPr lang="tr-TR" b="1" dirty="0" smtClean="0"/>
              <a:t> </a:t>
            </a:r>
            <a:r>
              <a:rPr lang="tr-TR" b="1" dirty="0" err="1" smtClean="0"/>
              <a:t>Dates</a:t>
            </a:r>
            <a:r>
              <a:rPr lang="tr-TR" b="1" dirty="0" smtClean="0"/>
              <a:t>: Geçmiş Tarihler-Şimdiki zamandan daha önceki tarihler.</a:t>
            </a:r>
            <a:endParaRPr lang="tr-TR" dirty="0" smtClean="0"/>
          </a:p>
          <a:p>
            <a:r>
              <a:rPr lang="tr-TR" dirty="0" smtClean="0"/>
              <a:t>in 1998 (1998’de)</a:t>
            </a:r>
          </a:p>
          <a:p>
            <a:r>
              <a:rPr lang="tr-TR" dirty="0" smtClean="0"/>
              <a:t>on </a:t>
            </a:r>
            <a:r>
              <a:rPr lang="tr-TR" dirty="0" err="1" smtClean="0"/>
              <a:t>June</a:t>
            </a:r>
            <a:r>
              <a:rPr lang="tr-TR" dirty="0" smtClean="0"/>
              <a:t> 21st (21 Haziran’da)</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496944" cy="778098"/>
          </a:xfrm>
        </p:spPr>
        <p:txBody>
          <a:bodyPr>
            <a:normAutofit fontScale="90000"/>
          </a:bodyPr>
          <a:lstStyle/>
          <a:p>
            <a:r>
              <a:rPr lang="tr-TR" sz="3200" b="1" u="sng" dirty="0" smtClean="0"/>
              <a:t>GEÇMİŞ ZAMANDA KULLANILAN ZAMAN KALIPLARI</a:t>
            </a:r>
            <a:endParaRPr lang="tr-TR" sz="3200" dirty="0"/>
          </a:p>
        </p:txBody>
      </p:sp>
      <p:sp>
        <p:nvSpPr>
          <p:cNvPr id="3" name="2 İçerik Yer Tutucusu"/>
          <p:cNvSpPr>
            <a:spLocks noGrp="1"/>
          </p:cNvSpPr>
          <p:nvPr>
            <p:ph idx="1"/>
          </p:nvPr>
        </p:nvSpPr>
        <p:spPr>
          <a:xfrm>
            <a:off x="323528" y="692696"/>
            <a:ext cx="8496944" cy="5760640"/>
          </a:xfrm>
        </p:spPr>
        <p:txBody>
          <a:bodyPr>
            <a:normAutofit fontScale="77500" lnSpcReduction="20000"/>
          </a:bodyPr>
          <a:lstStyle/>
          <a:p>
            <a:pPr lvl="0"/>
            <a:r>
              <a:rPr lang="tr-TR" b="1" dirty="0" err="1" smtClean="0"/>
              <a:t>Past</a:t>
            </a:r>
            <a:r>
              <a:rPr lang="tr-TR" b="1" dirty="0" smtClean="0"/>
              <a:t> </a:t>
            </a:r>
            <a:r>
              <a:rPr lang="tr-TR" b="1" dirty="0" err="1" smtClean="0"/>
              <a:t>Events</a:t>
            </a:r>
            <a:r>
              <a:rPr lang="tr-TR" b="1" dirty="0" smtClean="0"/>
              <a:t>: Geçmiş olaylar-Geçmişte olmuş olaylar için.</a:t>
            </a:r>
            <a:r>
              <a:rPr lang="tr-TR" dirty="0" smtClean="0"/>
              <a:t> </a:t>
            </a:r>
          </a:p>
          <a:p>
            <a:r>
              <a:rPr lang="tr-TR" dirty="0" err="1" smtClean="0"/>
              <a:t>My</a:t>
            </a:r>
            <a:r>
              <a:rPr lang="tr-TR" dirty="0" smtClean="0"/>
              <a:t> </a:t>
            </a:r>
            <a:r>
              <a:rPr lang="tr-TR" dirty="0" err="1" smtClean="0"/>
              <a:t>mother</a:t>
            </a:r>
            <a:r>
              <a:rPr lang="tr-TR" dirty="0" smtClean="0"/>
              <a:t> </a:t>
            </a:r>
            <a:r>
              <a:rPr lang="tr-TR" dirty="0" err="1" smtClean="0"/>
              <a:t>was</a:t>
            </a:r>
            <a:r>
              <a:rPr lang="tr-TR" dirty="0" smtClean="0"/>
              <a:t> </a:t>
            </a:r>
            <a:r>
              <a:rPr lang="tr-TR" dirty="0" err="1" smtClean="0"/>
              <a:t>very</a:t>
            </a:r>
            <a:r>
              <a:rPr lang="tr-TR" dirty="0" smtClean="0"/>
              <a:t> </a:t>
            </a:r>
            <a:r>
              <a:rPr lang="tr-TR" dirty="0" err="1" smtClean="0"/>
              <a:t>happy</a:t>
            </a:r>
            <a:r>
              <a:rPr lang="tr-TR" dirty="0" smtClean="0"/>
              <a:t> on </a:t>
            </a:r>
            <a:r>
              <a:rPr lang="tr-TR" dirty="0" err="1" smtClean="0"/>
              <a:t>my</a:t>
            </a:r>
            <a:r>
              <a:rPr lang="tr-TR" dirty="0" smtClean="0"/>
              <a:t> </a:t>
            </a:r>
            <a:r>
              <a:rPr lang="tr-TR" dirty="0" err="1" smtClean="0"/>
              <a:t>last</a:t>
            </a:r>
            <a:r>
              <a:rPr lang="tr-TR" dirty="0" smtClean="0"/>
              <a:t> </a:t>
            </a:r>
            <a:r>
              <a:rPr lang="tr-TR" dirty="0" err="1" smtClean="0"/>
              <a:t>birthday</a:t>
            </a:r>
            <a:r>
              <a:rPr lang="tr-TR" dirty="0" smtClean="0"/>
              <a:t>.</a:t>
            </a:r>
          </a:p>
          <a:p>
            <a:r>
              <a:rPr lang="tr-TR" dirty="0" smtClean="0"/>
              <a:t>Iğdır </a:t>
            </a:r>
            <a:r>
              <a:rPr lang="tr-TR" dirty="0" err="1" smtClean="0"/>
              <a:t>was</a:t>
            </a:r>
            <a:r>
              <a:rPr lang="tr-TR" dirty="0" smtClean="0"/>
              <a:t> a </a:t>
            </a:r>
            <a:r>
              <a:rPr lang="tr-TR" dirty="0" err="1" smtClean="0"/>
              <a:t>small</a:t>
            </a:r>
            <a:r>
              <a:rPr lang="tr-TR" dirty="0" smtClean="0"/>
              <a:t> </a:t>
            </a:r>
            <a:r>
              <a:rPr lang="tr-TR" dirty="0" err="1" smtClean="0"/>
              <a:t>town</a:t>
            </a:r>
            <a:r>
              <a:rPr lang="tr-TR" dirty="0" smtClean="0"/>
              <a:t> </a:t>
            </a:r>
            <a:r>
              <a:rPr lang="tr-TR" dirty="0" err="1" smtClean="0"/>
              <a:t>when</a:t>
            </a:r>
            <a:r>
              <a:rPr lang="tr-TR" dirty="0" smtClean="0"/>
              <a:t> </a:t>
            </a:r>
            <a:r>
              <a:rPr lang="tr-TR" dirty="0" err="1" smtClean="0"/>
              <a:t>my</a:t>
            </a:r>
            <a:r>
              <a:rPr lang="tr-TR" dirty="0" smtClean="0"/>
              <a:t> </a:t>
            </a:r>
            <a:r>
              <a:rPr lang="tr-TR" dirty="0" err="1" smtClean="0"/>
              <a:t>grandfather</a:t>
            </a:r>
            <a:r>
              <a:rPr lang="tr-TR" dirty="0" smtClean="0"/>
              <a:t> </a:t>
            </a:r>
            <a:r>
              <a:rPr lang="tr-TR" dirty="0" err="1" smtClean="0"/>
              <a:t>was</a:t>
            </a:r>
            <a:r>
              <a:rPr lang="tr-TR" dirty="0" smtClean="0"/>
              <a:t> a boy.</a:t>
            </a:r>
          </a:p>
          <a:p>
            <a:pPr>
              <a:buNone/>
            </a:pPr>
            <a:endParaRPr lang="tr-TR" dirty="0" smtClean="0"/>
          </a:p>
          <a:p>
            <a:pPr lvl="0"/>
            <a:r>
              <a:rPr lang="tr-TR" b="1" dirty="0" err="1" smtClean="0"/>
              <a:t>Back</a:t>
            </a:r>
            <a:r>
              <a:rPr lang="tr-TR" b="1" dirty="0" smtClean="0"/>
              <a:t> in </a:t>
            </a:r>
            <a:r>
              <a:rPr lang="tr-TR" b="1" dirty="0" err="1" smtClean="0"/>
              <a:t>the</a:t>
            </a:r>
            <a:r>
              <a:rPr lang="tr-TR" b="1" dirty="0" smtClean="0"/>
              <a:t> </a:t>
            </a:r>
            <a:r>
              <a:rPr lang="tr-TR" b="1" dirty="0" err="1" smtClean="0"/>
              <a:t>day</a:t>
            </a:r>
            <a:r>
              <a:rPr lang="tr-TR" b="1" dirty="0" smtClean="0"/>
              <a:t>: Gün içerisinde geçmiş zamanlarda</a:t>
            </a:r>
            <a:r>
              <a:rPr lang="tr-TR" dirty="0" smtClean="0"/>
              <a:t> </a:t>
            </a:r>
          </a:p>
          <a:p>
            <a:r>
              <a:rPr lang="tr-TR" dirty="0" smtClean="0"/>
              <a:t>Dr. </a:t>
            </a:r>
            <a:r>
              <a:rPr lang="tr-TR" dirty="0" err="1" smtClean="0"/>
              <a:t>Künü</a:t>
            </a:r>
            <a:r>
              <a:rPr lang="tr-TR" dirty="0" smtClean="0"/>
              <a:t> </a:t>
            </a:r>
            <a:r>
              <a:rPr lang="tr-TR" dirty="0" err="1" smtClean="0"/>
              <a:t>was</a:t>
            </a:r>
            <a:r>
              <a:rPr lang="tr-TR" dirty="0" smtClean="0"/>
              <a:t> at </a:t>
            </a:r>
            <a:r>
              <a:rPr lang="tr-TR" dirty="0" err="1" smtClean="0"/>
              <a:t>lunch</a:t>
            </a:r>
            <a:r>
              <a:rPr lang="tr-TR" dirty="0" smtClean="0"/>
              <a:t>.</a:t>
            </a:r>
          </a:p>
          <a:p>
            <a:r>
              <a:rPr lang="tr-TR" dirty="0" smtClean="0"/>
              <a:t>Dr. Akcan </a:t>
            </a:r>
            <a:r>
              <a:rPr lang="tr-TR" dirty="0" err="1" smtClean="0"/>
              <a:t>was</a:t>
            </a:r>
            <a:r>
              <a:rPr lang="tr-TR" dirty="0" smtClean="0"/>
              <a:t> </a:t>
            </a:r>
            <a:r>
              <a:rPr lang="tr-TR" dirty="0" err="1" smtClean="0"/>
              <a:t>here</a:t>
            </a:r>
            <a:r>
              <a:rPr lang="tr-TR" dirty="0" smtClean="0"/>
              <a:t> in </a:t>
            </a:r>
            <a:r>
              <a:rPr lang="tr-TR" dirty="0" err="1" smtClean="0"/>
              <a:t>the</a:t>
            </a:r>
            <a:r>
              <a:rPr lang="tr-TR" dirty="0" smtClean="0"/>
              <a:t> </a:t>
            </a:r>
            <a:r>
              <a:rPr lang="tr-TR" dirty="0" err="1" smtClean="0"/>
              <a:t>morning</a:t>
            </a:r>
            <a:r>
              <a:rPr lang="tr-TR" dirty="0" smtClean="0"/>
              <a:t>.</a:t>
            </a:r>
          </a:p>
          <a:p>
            <a:pPr>
              <a:buNone/>
            </a:pPr>
            <a:r>
              <a:rPr lang="tr-TR" dirty="0" smtClean="0"/>
              <a:t> </a:t>
            </a:r>
          </a:p>
          <a:p>
            <a:pPr lvl="0"/>
            <a:r>
              <a:rPr lang="tr-TR" dirty="0" smtClean="0"/>
              <a:t> </a:t>
            </a:r>
            <a:r>
              <a:rPr lang="tr-TR" b="1" dirty="0" err="1" smtClean="0"/>
              <a:t>Combinations</a:t>
            </a:r>
            <a:r>
              <a:rPr lang="tr-TR" b="1" dirty="0" smtClean="0"/>
              <a:t>: Yukarıdakilerin kombinasyonu şeklinde.</a:t>
            </a:r>
            <a:endParaRPr lang="tr-TR" dirty="0" smtClean="0"/>
          </a:p>
          <a:p>
            <a:r>
              <a:rPr lang="tr-TR" dirty="0" smtClean="0"/>
              <a:t>at 2:30 </a:t>
            </a:r>
            <a:r>
              <a:rPr lang="tr-TR" dirty="0" err="1" smtClean="0"/>
              <a:t>yesterday</a:t>
            </a:r>
            <a:r>
              <a:rPr lang="tr-TR" dirty="0" smtClean="0"/>
              <a:t> </a:t>
            </a:r>
            <a:r>
              <a:rPr lang="tr-TR" dirty="0" err="1" smtClean="0"/>
              <a:t>afternoon</a:t>
            </a:r>
            <a:r>
              <a:rPr lang="tr-TR" dirty="0" smtClean="0"/>
              <a:t> (Geçen öğleden sonra saat 2:30’da)</a:t>
            </a:r>
          </a:p>
          <a:p>
            <a:r>
              <a:rPr lang="tr-TR" dirty="0" err="1" smtClean="0"/>
              <a:t>late</a:t>
            </a:r>
            <a:r>
              <a:rPr lang="tr-TR" dirty="0" smtClean="0"/>
              <a:t> </a:t>
            </a:r>
            <a:r>
              <a:rPr lang="tr-TR" dirty="0" err="1" smtClean="0"/>
              <a:t>last</a:t>
            </a:r>
            <a:r>
              <a:rPr lang="tr-TR" dirty="0" smtClean="0"/>
              <a:t> </a:t>
            </a:r>
            <a:r>
              <a:rPr lang="tr-TR" dirty="0" err="1" smtClean="0"/>
              <a:t>night</a:t>
            </a:r>
            <a:r>
              <a:rPr lang="tr-TR" dirty="0" smtClean="0"/>
              <a:t> (geçen gece geç saatte)</a:t>
            </a:r>
          </a:p>
          <a:p>
            <a:r>
              <a:rPr lang="tr-TR" dirty="0" err="1" smtClean="0"/>
              <a:t>early</a:t>
            </a:r>
            <a:r>
              <a:rPr lang="tr-TR" dirty="0" smtClean="0"/>
              <a:t> in </a:t>
            </a:r>
            <a:r>
              <a:rPr lang="tr-TR" dirty="0" err="1" smtClean="0"/>
              <a:t>the</a:t>
            </a:r>
            <a:r>
              <a:rPr lang="tr-TR" dirty="0" smtClean="0"/>
              <a:t> </a:t>
            </a:r>
            <a:r>
              <a:rPr lang="tr-TR" dirty="0" err="1" smtClean="0"/>
              <a:t>morning</a:t>
            </a:r>
            <a:r>
              <a:rPr lang="tr-TR" dirty="0" smtClean="0"/>
              <a:t> a </a:t>
            </a:r>
            <a:r>
              <a:rPr lang="tr-TR" dirty="0" err="1" smtClean="0"/>
              <a:t>couple</a:t>
            </a:r>
            <a:r>
              <a:rPr lang="tr-TR" dirty="0" smtClean="0"/>
              <a:t> of </a:t>
            </a:r>
            <a:r>
              <a:rPr lang="tr-TR" dirty="0" err="1" smtClean="0"/>
              <a:t>days</a:t>
            </a:r>
            <a:r>
              <a:rPr lang="tr-TR" dirty="0" smtClean="0"/>
              <a:t> </a:t>
            </a:r>
            <a:r>
              <a:rPr lang="tr-TR" dirty="0" err="1" smtClean="0"/>
              <a:t>ago</a:t>
            </a:r>
            <a:r>
              <a:rPr lang="tr-TR" dirty="0" smtClean="0"/>
              <a:t> (Birkaç gün önce sabahın erken saatlerinde)</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08912" cy="980728"/>
          </a:xfrm>
        </p:spPr>
        <p:txBody>
          <a:bodyPr/>
          <a:lstStyle/>
          <a:p>
            <a:r>
              <a:rPr lang="tr-TR" b="1" dirty="0"/>
              <a:t>THE ENGLISH ALPHABET</a:t>
            </a:r>
            <a:endParaRPr lang="tr-TR" dirty="0"/>
          </a:p>
        </p:txBody>
      </p:sp>
      <p:graphicFrame>
        <p:nvGraphicFramePr>
          <p:cNvPr id="4" name="3 İçerik Yer Tutucusu"/>
          <p:cNvGraphicFramePr>
            <a:graphicFrameLocks noGrp="1"/>
          </p:cNvGraphicFramePr>
          <p:nvPr>
            <p:ph idx="1"/>
          </p:nvPr>
        </p:nvGraphicFramePr>
        <p:xfrm>
          <a:off x="467544" y="836712"/>
          <a:ext cx="8373618" cy="5714986"/>
        </p:xfrm>
        <a:graphic>
          <a:graphicData uri="http://schemas.openxmlformats.org/drawingml/2006/table">
            <a:tbl>
              <a:tblPr firstRow="1" bandRow="1">
                <a:tableStyleId>{5C22544A-7EE6-4342-B048-85BDC9FD1C3A}</a:tableStyleId>
              </a:tblPr>
              <a:tblGrid>
                <a:gridCol w="1395603"/>
                <a:gridCol w="1395603"/>
                <a:gridCol w="1395603"/>
                <a:gridCol w="1395603"/>
                <a:gridCol w="1762406"/>
                <a:gridCol w="1028800"/>
              </a:tblGrid>
              <a:tr h="607694">
                <a:tc>
                  <a:txBody>
                    <a:bodyPr/>
                    <a:lstStyle/>
                    <a:p>
                      <a:pPr>
                        <a:spcAft>
                          <a:spcPts val="0"/>
                        </a:spcAft>
                      </a:pPr>
                      <a:r>
                        <a:rPr lang="tr-TR" sz="2800" dirty="0">
                          <a:solidFill>
                            <a:srgbClr val="000000"/>
                          </a:solidFill>
                          <a:latin typeface="Times New Roman"/>
                          <a:ea typeface="Times New Roman"/>
                          <a:cs typeface="OZVXOL+FolioBT-Light"/>
                        </a:rPr>
                        <a:t>A (ey)</a:t>
                      </a:r>
                      <a:endParaRPr lang="tr-TR" sz="2800"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dirty="0">
                          <a:solidFill>
                            <a:srgbClr val="000000"/>
                          </a:solidFill>
                          <a:latin typeface="Times New Roman"/>
                          <a:ea typeface="Times New Roman"/>
                          <a:cs typeface="OZVXOL+FolioBT-Light"/>
                        </a:rPr>
                        <a:t>B (</a:t>
                      </a:r>
                      <a:r>
                        <a:rPr lang="tr-TR" sz="2800" dirty="0" err="1">
                          <a:solidFill>
                            <a:srgbClr val="000000"/>
                          </a:solidFill>
                          <a:latin typeface="Times New Roman"/>
                          <a:ea typeface="Times New Roman"/>
                          <a:cs typeface="OZVXOL+FolioBT-Light"/>
                        </a:rPr>
                        <a:t>bi</a:t>
                      </a:r>
                      <a:r>
                        <a:rPr lang="tr-TR" sz="2800" dirty="0">
                          <a:solidFill>
                            <a:srgbClr val="000000"/>
                          </a:solidFill>
                          <a:latin typeface="Times New Roman"/>
                          <a:ea typeface="Times New Roman"/>
                          <a:cs typeface="OZVXOL+FolioBT-Light"/>
                        </a:rPr>
                        <a:t>)</a:t>
                      </a:r>
                      <a:endParaRPr lang="tr-TR" sz="2800"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dirty="0">
                          <a:solidFill>
                            <a:srgbClr val="000000"/>
                          </a:solidFill>
                          <a:latin typeface="Times New Roman"/>
                          <a:ea typeface="Times New Roman"/>
                          <a:cs typeface="OZVXOL+FolioBT-Light"/>
                        </a:rPr>
                        <a:t>C (si)</a:t>
                      </a:r>
                      <a:endParaRPr lang="tr-TR" sz="2800"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dirty="0">
                          <a:solidFill>
                            <a:srgbClr val="000000"/>
                          </a:solidFill>
                          <a:latin typeface="Times New Roman"/>
                          <a:ea typeface="Times New Roman"/>
                          <a:cs typeface="OZVXOL+FolioBT-Light"/>
                        </a:rPr>
                        <a:t>D (</a:t>
                      </a:r>
                      <a:r>
                        <a:rPr lang="tr-TR" sz="2800" dirty="0" err="1">
                          <a:solidFill>
                            <a:srgbClr val="000000"/>
                          </a:solidFill>
                          <a:latin typeface="Times New Roman"/>
                          <a:ea typeface="Times New Roman"/>
                          <a:cs typeface="OZVXOL+FolioBT-Light"/>
                        </a:rPr>
                        <a:t>di</a:t>
                      </a:r>
                      <a:r>
                        <a:rPr lang="tr-TR" sz="2800" dirty="0">
                          <a:solidFill>
                            <a:srgbClr val="000000"/>
                          </a:solidFill>
                          <a:latin typeface="Times New Roman"/>
                          <a:ea typeface="Times New Roman"/>
                          <a:cs typeface="OZVXOL+FolioBT-Light"/>
                        </a:rPr>
                        <a:t>) </a:t>
                      </a:r>
                      <a:endParaRPr lang="tr-TR" sz="2800"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dirty="0">
                          <a:solidFill>
                            <a:srgbClr val="000000"/>
                          </a:solidFill>
                          <a:latin typeface="Times New Roman"/>
                          <a:ea typeface="Times New Roman"/>
                          <a:cs typeface="OZVXOL+FolioBT-Light"/>
                        </a:rPr>
                        <a:t>E (i)</a:t>
                      </a:r>
                      <a:endParaRPr lang="tr-TR" sz="2800"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a:solidFill>
                            <a:srgbClr val="000000"/>
                          </a:solidFill>
                          <a:latin typeface="Times New Roman"/>
                          <a:ea typeface="Times New Roman"/>
                          <a:cs typeface="OZVXOL+FolioBT-Light"/>
                        </a:rPr>
                        <a:t>F (ef)</a:t>
                      </a:r>
                      <a:endParaRPr lang="tr-TR" sz="2800">
                        <a:solidFill>
                          <a:srgbClr val="000000"/>
                        </a:solidFill>
                        <a:latin typeface="OZVXOL+FolioBT-Light"/>
                        <a:ea typeface="Times New Roman"/>
                        <a:cs typeface="OZVXOL+FolioBT-Light"/>
                      </a:endParaRPr>
                    </a:p>
                  </a:txBody>
                  <a:tcPr marL="68580" marR="68580" marT="0" marB="0"/>
                </a:tc>
              </a:tr>
              <a:tr h="1215386">
                <a:tc>
                  <a:txBody>
                    <a:bodyPr/>
                    <a:lstStyle/>
                    <a:p>
                      <a:pPr>
                        <a:spcAft>
                          <a:spcPts val="0"/>
                        </a:spcAft>
                      </a:pPr>
                      <a:r>
                        <a:rPr lang="tr-TR" sz="2800" b="1" dirty="0">
                          <a:solidFill>
                            <a:srgbClr val="000000"/>
                          </a:solidFill>
                          <a:latin typeface="Times New Roman"/>
                          <a:ea typeface="Times New Roman"/>
                          <a:cs typeface="OZVXOL+FolioBT-Light"/>
                        </a:rPr>
                        <a:t>G (</a:t>
                      </a:r>
                      <a:r>
                        <a:rPr lang="tr-TR" sz="2800" b="1" dirty="0" err="1">
                          <a:solidFill>
                            <a:srgbClr val="000000"/>
                          </a:solidFill>
                          <a:latin typeface="Times New Roman"/>
                          <a:ea typeface="Times New Roman"/>
                          <a:cs typeface="OZVXOL+FolioBT-Light"/>
                        </a:rPr>
                        <a:t>ci</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H (</a:t>
                      </a:r>
                      <a:r>
                        <a:rPr lang="tr-TR" sz="2800" b="1" dirty="0" err="1">
                          <a:solidFill>
                            <a:srgbClr val="000000"/>
                          </a:solidFill>
                          <a:latin typeface="Times New Roman"/>
                          <a:ea typeface="Times New Roman"/>
                          <a:cs typeface="OZVXOL+FolioBT-Light"/>
                        </a:rPr>
                        <a:t>eyç</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I (ay)</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J (</a:t>
                      </a:r>
                      <a:r>
                        <a:rPr lang="tr-TR" sz="2800" b="1" dirty="0" err="1">
                          <a:solidFill>
                            <a:srgbClr val="000000"/>
                          </a:solidFill>
                          <a:latin typeface="Times New Roman"/>
                          <a:ea typeface="Times New Roman"/>
                          <a:cs typeface="OZVXOL+FolioBT-Light"/>
                        </a:rPr>
                        <a:t>cey</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K (</a:t>
                      </a:r>
                      <a:r>
                        <a:rPr lang="tr-TR" sz="2800" b="1" dirty="0" err="1">
                          <a:solidFill>
                            <a:srgbClr val="000000"/>
                          </a:solidFill>
                          <a:latin typeface="Times New Roman"/>
                          <a:ea typeface="Times New Roman"/>
                          <a:cs typeface="OZVXOL+FolioBT-Light"/>
                        </a:rPr>
                        <a:t>key</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a:solidFill>
                            <a:srgbClr val="000000"/>
                          </a:solidFill>
                          <a:latin typeface="Times New Roman"/>
                          <a:ea typeface="Times New Roman"/>
                          <a:cs typeface="OZVXOL+FolioBT-Light"/>
                        </a:rPr>
                        <a:t>L (el)</a:t>
                      </a:r>
                      <a:endParaRPr lang="tr-TR" sz="2800" b="1">
                        <a:solidFill>
                          <a:srgbClr val="000000"/>
                        </a:solidFill>
                        <a:latin typeface="OZVXOL+FolioBT-Light"/>
                        <a:ea typeface="Times New Roman"/>
                        <a:cs typeface="OZVXOL+FolioBT-Light"/>
                      </a:endParaRPr>
                    </a:p>
                  </a:txBody>
                  <a:tcPr marL="68580" marR="68580" marT="0" marB="0"/>
                </a:tc>
              </a:tr>
              <a:tr h="607694">
                <a:tc>
                  <a:txBody>
                    <a:bodyPr/>
                    <a:lstStyle/>
                    <a:p>
                      <a:pPr>
                        <a:spcAft>
                          <a:spcPts val="0"/>
                        </a:spcAft>
                      </a:pPr>
                      <a:r>
                        <a:rPr lang="tr-TR" sz="2800" b="1">
                          <a:solidFill>
                            <a:srgbClr val="000000"/>
                          </a:solidFill>
                          <a:latin typeface="Times New Roman"/>
                          <a:ea typeface="Times New Roman"/>
                          <a:cs typeface="OZVXOL+FolioBT-Light"/>
                        </a:rPr>
                        <a:t>M (em)</a:t>
                      </a:r>
                      <a:endParaRPr lang="tr-TR" sz="2800" b="1">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a:solidFill>
                            <a:srgbClr val="000000"/>
                          </a:solidFill>
                          <a:latin typeface="Times New Roman"/>
                          <a:ea typeface="Times New Roman"/>
                          <a:cs typeface="OZVXOL+FolioBT-Light"/>
                        </a:rPr>
                        <a:t>N (en)</a:t>
                      </a:r>
                      <a:endParaRPr lang="tr-TR" sz="2800" b="1">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O (o)</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P (pi)</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Q (</a:t>
                      </a:r>
                      <a:r>
                        <a:rPr lang="tr-TR" sz="2800" b="1" dirty="0" err="1">
                          <a:solidFill>
                            <a:srgbClr val="000000"/>
                          </a:solidFill>
                          <a:latin typeface="Times New Roman"/>
                          <a:ea typeface="Times New Roman"/>
                          <a:cs typeface="OZVXOL+FolioBT-Light"/>
                        </a:rPr>
                        <a:t>kü</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a:solidFill>
                            <a:srgbClr val="000000"/>
                          </a:solidFill>
                          <a:latin typeface="Times New Roman"/>
                          <a:ea typeface="Times New Roman"/>
                          <a:cs typeface="OZVXOL+FolioBT-Light"/>
                        </a:rPr>
                        <a:t>R (ar)</a:t>
                      </a:r>
                      <a:endParaRPr lang="tr-TR" sz="2800" b="1">
                        <a:solidFill>
                          <a:srgbClr val="000000"/>
                        </a:solidFill>
                        <a:latin typeface="OZVXOL+FolioBT-Light"/>
                        <a:ea typeface="Times New Roman"/>
                        <a:cs typeface="OZVXOL+FolioBT-Light"/>
                      </a:endParaRPr>
                    </a:p>
                  </a:txBody>
                  <a:tcPr marL="68580" marR="68580" marT="0" marB="0"/>
                </a:tc>
              </a:tr>
              <a:tr h="1823080">
                <a:tc>
                  <a:txBody>
                    <a:bodyPr/>
                    <a:lstStyle/>
                    <a:p>
                      <a:pPr>
                        <a:spcAft>
                          <a:spcPts val="0"/>
                        </a:spcAft>
                      </a:pPr>
                      <a:r>
                        <a:rPr lang="tr-TR" sz="2800" b="1">
                          <a:solidFill>
                            <a:srgbClr val="000000"/>
                          </a:solidFill>
                          <a:latin typeface="Times New Roman"/>
                          <a:ea typeface="Times New Roman"/>
                          <a:cs typeface="OZVXOL+FolioBT-Light"/>
                        </a:rPr>
                        <a:t>S (es)</a:t>
                      </a:r>
                      <a:endParaRPr lang="tr-TR" sz="2800" b="1">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a:solidFill>
                            <a:srgbClr val="000000"/>
                          </a:solidFill>
                          <a:latin typeface="Times New Roman"/>
                          <a:ea typeface="Times New Roman"/>
                          <a:cs typeface="OZVXOL+FolioBT-Light"/>
                        </a:rPr>
                        <a:t>T (ti) </a:t>
                      </a:r>
                      <a:endParaRPr lang="tr-TR" sz="2800" b="1">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a:solidFill>
                            <a:srgbClr val="000000"/>
                          </a:solidFill>
                          <a:latin typeface="Times New Roman"/>
                          <a:ea typeface="Times New Roman"/>
                          <a:cs typeface="OZVXOL+FolioBT-Light"/>
                        </a:rPr>
                        <a:t>U (yu)</a:t>
                      </a:r>
                      <a:endParaRPr lang="tr-TR" sz="2800" b="1">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V (</a:t>
                      </a:r>
                      <a:r>
                        <a:rPr lang="tr-TR" sz="2800" b="1" dirty="0" err="1">
                          <a:solidFill>
                            <a:srgbClr val="000000"/>
                          </a:solidFill>
                          <a:latin typeface="Times New Roman"/>
                          <a:ea typeface="Times New Roman"/>
                          <a:cs typeface="OZVXOL+FolioBT-Light"/>
                        </a:rPr>
                        <a:t>vi</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W (</a:t>
                      </a:r>
                      <a:r>
                        <a:rPr lang="tr-TR" sz="2800" b="1" dirty="0" err="1">
                          <a:solidFill>
                            <a:srgbClr val="000000"/>
                          </a:solidFill>
                          <a:latin typeface="Times New Roman"/>
                          <a:ea typeface="Times New Roman"/>
                          <a:cs typeface="OZVXOL+FolioBT-Light"/>
                        </a:rPr>
                        <a:t>dabılyu</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X (</a:t>
                      </a:r>
                      <a:r>
                        <a:rPr lang="tr-TR" sz="2800" b="1" dirty="0" err="1">
                          <a:solidFill>
                            <a:srgbClr val="000000"/>
                          </a:solidFill>
                          <a:latin typeface="Times New Roman"/>
                          <a:ea typeface="Times New Roman"/>
                          <a:cs typeface="OZVXOL+FolioBT-Light"/>
                        </a:rPr>
                        <a:t>eks</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r>
              <a:tr h="1215386">
                <a:tc>
                  <a:txBody>
                    <a:bodyPr/>
                    <a:lstStyle/>
                    <a:p>
                      <a:pPr>
                        <a:spcAft>
                          <a:spcPts val="0"/>
                        </a:spcAft>
                      </a:pPr>
                      <a:r>
                        <a:rPr lang="tr-TR" sz="2800" b="1">
                          <a:solidFill>
                            <a:srgbClr val="000000"/>
                          </a:solidFill>
                          <a:latin typeface="Times New Roman"/>
                          <a:ea typeface="Times New Roman"/>
                          <a:cs typeface="OZVXOL+FolioBT-Light"/>
                        </a:rPr>
                        <a:t>Y (vay)</a:t>
                      </a:r>
                      <a:endParaRPr lang="tr-TR" sz="2800" b="1">
                        <a:solidFill>
                          <a:srgbClr val="000000"/>
                        </a:solidFill>
                        <a:latin typeface="OZVXOL+FolioBT-Light"/>
                        <a:ea typeface="Times New Roman"/>
                        <a:cs typeface="OZVXOL+FolioBT-Light"/>
                      </a:endParaRPr>
                    </a:p>
                  </a:txBody>
                  <a:tcPr marL="68580" marR="68580" marT="0" marB="0"/>
                </a:tc>
                <a:tc>
                  <a:txBody>
                    <a:bodyPr/>
                    <a:lstStyle/>
                    <a:p>
                      <a:pPr>
                        <a:spcAft>
                          <a:spcPts val="0"/>
                        </a:spcAft>
                      </a:pPr>
                      <a:r>
                        <a:rPr lang="tr-TR" sz="2800" b="1" dirty="0">
                          <a:solidFill>
                            <a:srgbClr val="000000"/>
                          </a:solidFill>
                          <a:latin typeface="Times New Roman"/>
                          <a:ea typeface="Times New Roman"/>
                          <a:cs typeface="OZVXOL+FolioBT-Light"/>
                        </a:rPr>
                        <a:t>Z (</a:t>
                      </a:r>
                      <a:r>
                        <a:rPr lang="tr-TR" sz="2800" b="1" dirty="0" err="1">
                          <a:solidFill>
                            <a:srgbClr val="000000"/>
                          </a:solidFill>
                          <a:latin typeface="Times New Roman"/>
                          <a:ea typeface="Times New Roman"/>
                          <a:cs typeface="OZVXOL+FolioBT-Light"/>
                        </a:rPr>
                        <a:t>zet</a:t>
                      </a:r>
                      <a:r>
                        <a:rPr lang="tr-TR" sz="2800" b="1" dirty="0">
                          <a:solidFill>
                            <a:srgbClr val="000000"/>
                          </a:solidFill>
                          <a:latin typeface="Times New Roman"/>
                          <a:ea typeface="Times New Roman"/>
                          <a:cs typeface="OZVXOL+FolioBT-Light"/>
                        </a:rPr>
                        <a:t>)</a:t>
                      </a:r>
                      <a:endParaRPr lang="tr-TR" sz="2800" b="1" dirty="0">
                        <a:solidFill>
                          <a:srgbClr val="000000"/>
                        </a:solidFill>
                        <a:latin typeface="OZVXOL+FolioBT-Light"/>
                        <a:ea typeface="Times New Roman"/>
                        <a:cs typeface="OZVXOL+FolioBT-Light"/>
                      </a:endParaRPr>
                    </a:p>
                  </a:txBody>
                  <a:tcPr marL="68580" marR="68580" marT="0" marB="0"/>
                </a:tc>
                <a:tc>
                  <a:txBody>
                    <a:bodyPr/>
                    <a:lstStyle/>
                    <a:p>
                      <a:pPr>
                        <a:spcAft>
                          <a:spcPts val="0"/>
                        </a:spcAft>
                      </a:pPr>
                      <a:endParaRPr lang="tr-TR" sz="2800" b="1">
                        <a:solidFill>
                          <a:srgbClr val="000000"/>
                        </a:solidFill>
                        <a:latin typeface="Times New Roman"/>
                        <a:ea typeface="Times New Roman"/>
                        <a:cs typeface="OZVXOL+FolioBT-Light"/>
                      </a:endParaRPr>
                    </a:p>
                  </a:txBody>
                  <a:tcPr marL="68580" marR="68580" marT="0" marB="0"/>
                </a:tc>
                <a:tc>
                  <a:txBody>
                    <a:bodyPr/>
                    <a:lstStyle/>
                    <a:p>
                      <a:pPr>
                        <a:spcAft>
                          <a:spcPts val="0"/>
                        </a:spcAft>
                      </a:pPr>
                      <a:endParaRPr lang="tr-TR" sz="2800" b="1">
                        <a:solidFill>
                          <a:srgbClr val="000000"/>
                        </a:solidFill>
                        <a:latin typeface="Times New Roman"/>
                        <a:ea typeface="Times New Roman"/>
                        <a:cs typeface="OZVXOL+FolioBT-Light"/>
                      </a:endParaRPr>
                    </a:p>
                  </a:txBody>
                  <a:tcPr marL="68580" marR="68580" marT="0" marB="0"/>
                </a:tc>
                <a:tc>
                  <a:txBody>
                    <a:bodyPr/>
                    <a:lstStyle/>
                    <a:p>
                      <a:pPr>
                        <a:spcAft>
                          <a:spcPts val="0"/>
                        </a:spcAft>
                      </a:pPr>
                      <a:endParaRPr lang="tr-TR" sz="2800" b="1" dirty="0">
                        <a:solidFill>
                          <a:srgbClr val="000000"/>
                        </a:solidFill>
                        <a:latin typeface="Times New Roman"/>
                        <a:ea typeface="Times New Roman"/>
                        <a:cs typeface="OZVXOL+FolioBT-Light"/>
                      </a:endParaRPr>
                    </a:p>
                  </a:txBody>
                  <a:tcPr marL="68580" marR="68580" marT="0" marB="0"/>
                </a:tc>
                <a:tc>
                  <a:txBody>
                    <a:bodyPr/>
                    <a:lstStyle/>
                    <a:p>
                      <a:pPr>
                        <a:spcAft>
                          <a:spcPts val="0"/>
                        </a:spcAft>
                      </a:pPr>
                      <a:endParaRPr lang="tr-TR" sz="2800" b="1" dirty="0">
                        <a:solidFill>
                          <a:srgbClr val="000000"/>
                        </a:solidFill>
                        <a:latin typeface="Times New Roman"/>
                        <a:ea typeface="Times New Roman"/>
                        <a:cs typeface="OZVXOL+FolioBT-Light"/>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712968" cy="1124744"/>
          </a:xfrm>
        </p:spPr>
        <p:txBody>
          <a:bodyPr>
            <a:normAutofit/>
          </a:bodyPr>
          <a:lstStyle/>
          <a:p>
            <a:pPr lvl="0"/>
            <a:r>
              <a:rPr lang="tr-TR" sz="3200" b="1" u="sng" dirty="0"/>
              <a:t>PRESENT CONTINUOUS TENSE</a:t>
            </a:r>
            <a:r>
              <a:rPr lang="tr-TR" sz="3200" dirty="0"/>
              <a:t/>
            </a:r>
            <a:br>
              <a:rPr lang="tr-TR" sz="3200" dirty="0"/>
            </a:br>
            <a:r>
              <a:rPr lang="tr-TR" sz="3200" u="sng" dirty="0" smtClean="0"/>
              <a:t>(ŞİMDİKİ ZAMAN)</a:t>
            </a:r>
            <a:endParaRPr lang="tr-TR" sz="3200" u="sng" dirty="0"/>
          </a:p>
        </p:txBody>
      </p:sp>
      <p:graphicFrame>
        <p:nvGraphicFramePr>
          <p:cNvPr id="4" name="3 İçerik Yer Tutucusu"/>
          <p:cNvGraphicFramePr>
            <a:graphicFrameLocks noGrp="1"/>
          </p:cNvGraphicFramePr>
          <p:nvPr>
            <p:ph idx="1"/>
          </p:nvPr>
        </p:nvGraphicFramePr>
        <p:xfrm>
          <a:off x="323529" y="1196752"/>
          <a:ext cx="8568951" cy="5440759"/>
        </p:xfrm>
        <a:graphic>
          <a:graphicData uri="http://schemas.openxmlformats.org/drawingml/2006/table">
            <a:tbl>
              <a:tblPr firstRow="1" bandRow="1">
                <a:tableStyleId>{5C22544A-7EE6-4342-B048-85BDC9FD1C3A}</a:tableStyleId>
              </a:tblPr>
              <a:tblGrid>
                <a:gridCol w="2856317"/>
                <a:gridCol w="2856317"/>
                <a:gridCol w="2856317"/>
              </a:tblGrid>
              <a:tr h="657073">
                <a:tc>
                  <a:txBody>
                    <a:bodyPr/>
                    <a:lstStyle/>
                    <a:p>
                      <a:pPr>
                        <a:lnSpc>
                          <a:spcPct val="115000"/>
                        </a:lnSpc>
                        <a:spcAft>
                          <a:spcPts val="0"/>
                        </a:spcAft>
                      </a:pPr>
                      <a:r>
                        <a:rPr lang="tr-TR" sz="1600" b="1" dirty="0">
                          <a:latin typeface="Arial Black" pitchFamily="34" charset="0"/>
                          <a:ea typeface="Calibri"/>
                          <a:cs typeface="Times New Roman"/>
                        </a:rPr>
                        <a:t>(+) OLUMLU CÜMLE</a:t>
                      </a:r>
                      <a:endParaRPr lang="tr-TR" sz="16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600" b="1">
                          <a:latin typeface="Arial Black" pitchFamily="34" charset="0"/>
                          <a:ea typeface="Calibri"/>
                          <a:cs typeface="Times New Roman"/>
                        </a:rPr>
                        <a:t>(-) OLUMSUZ CÜMLE</a:t>
                      </a:r>
                      <a:endParaRPr lang="tr-TR" sz="16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600" b="1">
                          <a:latin typeface="Arial Black" pitchFamily="34" charset="0"/>
                          <a:ea typeface="Calibri"/>
                          <a:cs typeface="Times New Roman"/>
                        </a:rPr>
                        <a:t> (?) SORU CÜMLESİ</a:t>
                      </a:r>
                      <a:endParaRPr lang="tr-TR" sz="1600">
                        <a:latin typeface="Arial Black" pitchFamily="34" charset="0"/>
                        <a:ea typeface="Calibri"/>
                        <a:cs typeface="Times New Roman"/>
                      </a:endParaRP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I am playing (Oynuyorum)</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 am not playing (Oynamıyorum)</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Am I playing? (Oynuyor muyum?)</a:t>
                      </a: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You are playing (Oynuyorsun)</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You aren't playing (Oynamıyorsun)</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Are you playing? (Oynuyor musun?)</a:t>
                      </a: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He is playing (O -erkek- oynuyor)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He isn't playing (Oynamıyor)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Is he playing? (Oynuyor mu?)</a:t>
                      </a: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She is playing (O -kadın- oynuyor)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She isn't playing (Oynamıyor)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Is she playing? (Oynuyor mu?)</a:t>
                      </a: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It is playing (O -cansız, hayvan- oynuyor)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It isn't playing  (Oynamıyor)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Is it playing? (Oynuyor mu?)</a:t>
                      </a: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We are playing (Oynuyoruz)</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We aren't playing (Oynamıyoruz)</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Are we playing? (Oynuyor muyuz?)</a:t>
                      </a:r>
                    </a:p>
                  </a:txBody>
                  <a:tcPr marL="0" marR="0" marT="0" marB="0" anchor="ctr"/>
                </a:tc>
              </a:tr>
              <a:tr h="657073">
                <a:tc>
                  <a:txBody>
                    <a:bodyPr/>
                    <a:lstStyle/>
                    <a:p>
                      <a:pPr>
                        <a:lnSpc>
                          <a:spcPct val="115000"/>
                        </a:lnSpc>
                        <a:spcAft>
                          <a:spcPts val="0"/>
                        </a:spcAft>
                      </a:pPr>
                      <a:r>
                        <a:rPr lang="tr-TR" sz="1600">
                          <a:latin typeface="Arial Black" pitchFamily="34" charset="0"/>
                          <a:ea typeface="Calibri"/>
                          <a:cs typeface="Times New Roman"/>
                        </a:rPr>
                        <a:t>They are playing (Oynuyorlar)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 They aren't playing (Oynamıyorlar)</a:t>
                      </a:r>
                    </a:p>
                  </a:txBody>
                  <a:tcPr marL="0" marR="0" marT="0" marB="0" anchor="ctr"/>
                </a:tc>
                <a:tc>
                  <a:txBody>
                    <a:bodyPr/>
                    <a:lstStyle/>
                    <a:p>
                      <a:pPr>
                        <a:lnSpc>
                          <a:spcPct val="115000"/>
                        </a:lnSpc>
                        <a:spcAft>
                          <a:spcPts val="0"/>
                        </a:spcAft>
                      </a:pPr>
                      <a:r>
                        <a:rPr lang="tr-TR" sz="1600" dirty="0" err="1">
                          <a:latin typeface="Arial Black" pitchFamily="34" charset="0"/>
                          <a:ea typeface="Calibri"/>
                          <a:cs typeface="Times New Roman"/>
                        </a:rPr>
                        <a:t>Are</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they</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playing</a:t>
                      </a:r>
                      <a:r>
                        <a:rPr lang="tr-TR" sz="1600" dirty="0">
                          <a:latin typeface="Arial Black" pitchFamily="34" charset="0"/>
                          <a:ea typeface="Calibri"/>
                          <a:cs typeface="Times New Roman"/>
                        </a:rPr>
                        <a:t>? (Oynuyorlar mı?)</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47248" cy="634082"/>
          </a:xfrm>
        </p:spPr>
        <p:txBody>
          <a:bodyPr>
            <a:normAutofit fontScale="90000"/>
          </a:bodyPr>
          <a:lstStyle/>
          <a:p>
            <a:pPr lvl="0"/>
            <a:r>
              <a:rPr lang="tr-TR" b="1" u="sng" dirty="0"/>
              <a:t>PAST CONTINUOUS TENSE</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323528" y="692695"/>
          <a:ext cx="8568951" cy="6138620"/>
        </p:xfrm>
        <a:graphic>
          <a:graphicData uri="http://schemas.openxmlformats.org/drawingml/2006/table">
            <a:tbl>
              <a:tblPr firstRow="1" bandRow="1">
                <a:tableStyleId>{5C22544A-7EE6-4342-B048-85BDC9FD1C3A}</a:tableStyleId>
              </a:tblPr>
              <a:tblGrid>
                <a:gridCol w="2856317"/>
                <a:gridCol w="2856317"/>
                <a:gridCol w="2856317"/>
              </a:tblGrid>
              <a:tr h="693407">
                <a:tc>
                  <a:txBody>
                    <a:bodyPr/>
                    <a:lstStyle/>
                    <a:p>
                      <a:pPr>
                        <a:lnSpc>
                          <a:spcPct val="115000"/>
                        </a:lnSpc>
                        <a:spcAft>
                          <a:spcPts val="0"/>
                        </a:spcAft>
                      </a:pPr>
                      <a:r>
                        <a:rPr lang="tr-TR" sz="1600" b="1" dirty="0">
                          <a:solidFill>
                            <a:schemeClr val="tx1"/>
                          </a:solidFill>
                          <a:latin typeface="Arial Black" pitchFamily="34" charset="0"/>
                          <a:ea typeface="Calibri"/>
                          <a:cs typeface="Times New Roman"/>
                        </a:rPr>
                        <a:t>(+) OLUMLU CÜMLE</a:t>
                      </a:r>
                      <a:endParaRPr lang="tr-TR" sz="1600" dirty="0">
                        <a:solidFill>
                          <a:schemeClr val="tx1"/>
                        </a:solidFill>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600" b="1">
                          <a:solidFill>
                            <a:schemeClr val="tx1"/>
                          </a:solidFill>
                          <a:latin typeface="Arial Black" pitchFamily="34" charset="0"/>
                          <a:ea typeface="Calibri"/>
                          <a:cs typeface="Times New Roman"/>
                        </a:rPr>
                        <a:t>(-) OLUMSUZ CÜMLE</a:t>
                      </a:r>
                      <a:endParaRPr lang="tr-TR" sz="1600">
                        <a:solidFill>
                          <a:schemeClr val="tx1"/>
                        </a:solidFill>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600" b="1">
                          <a:solidFill>
                            <a:schemeClr val="tx1"/>
                          </a:solidFill>
                          <a:latin typeface="Arial Black" pitchFamily="34" charset="0"/>
                          <a:ea typeface="Calibri"/>
                          <a:cs typeface="Times New Roman"/>
                        </a:rPr>
                        <a:t> (?) SORU CÜMLESİ</a:t>
                      </a:r>
                      <a:endParaRPr lang="tr-TR" sz="1600">
                        <a:solidFill>
                          <a:schemeClr val="tx1"/>
                        </a:solidFill>
                        <a:latin typeface="Arial Black" pitchFamily="34" charset="0"/>
                        <a:ea typeface="Calibri"/>
                        <a:cs typeface="Times New Roman"/>
                      </a:endParaRPr>
                    </a:p>
                  </a:txBody>
                  <a:tcPr marL="0" marR="0" marT="0" marB="0" anchor="ctr"/>
                </a:tc>
              </a:tr>
              <a:tr h="693407">
                <a:tc>
                  <a:txBody>
                    <a:bodyPr/>
                    <a:lstStyle/>
                    <a:p>
                      <a:pPr>
                        <a:lnSpc>
                          <a:spcPct val="115000"/>
                        </a:lnSpc>
                        <a:spcAft>
                          <a:spcPts val="0"/>
                        </a:spcAft>
                      </a:pPr>
                      <a:r>
                        <a:rPr lang="tr-TR" sz="1600">
                          <a:solidFill>
                            <a:schemeClr val="tx1"/>
                          </a:solidFill>
                          <a:latin typeface="Arial Black" pitchFamily="34" charset="0"/>
                          <a:ea typeface="Calibri"/>
                          <a:cs typeface="Times New Roman"/>
                        </a:rPr>
                        <a:t>I was playing (Oynuyordum)</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 I wasn't playing (Oynamıyordum)</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Was I playing? (Oynuyor muydum?)</a:t>
                      </a:r>
                    </a:p>
                  </a:txBody>
                  <a:tcPr marL="0" marR="0" marT="0" marB="0" anchor="ctr"/>
                </a:tc>
              </a:tr>
              <a:tr h="800760">
                <a:tc>
                  <a:txBody>
                    <a:bodyPr/>
                    <a:lstStyle/>
                    <a:p>
                      <a:pPr>
                        <a:lnSpc>
                          <a:spcPct val="115000"/>
                        </a:lnSpc>
                        <a:spcAft>
                          <a:spcPts val="0"/>
                        </a:spcAft>
                      </a:pPr>
                      <a:r>
                        <a:rPr lang="tr-TR" sz="1600">
                          <a:solidFill>
                            <a:schemeClr val="tx1"/>
                          </a:solidFill>
                          <a:latin typeface="Arial Black" pitchFamily="34" charset="0"/>
                          <a:ea typeface="Calibri"/>
                          <a:cs typeface="Times New Roman"/>
                        </a:rPr>
                        <a:t>You were playing (Oynuyordun)</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 You weren't playing (Oynamıyordun)</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Were you playing? (Oynuyor muydun?)</a:t>
                      </a:r>
                    </a:p>
                  </a:txBody>
                  <a:tcPr marL="0" marR="0" marT="0" marB="0" anchor="ctr"/>
                </a:tc>
              </a:tr>
              <a:tr h="693407">
                <a:tc>
                  <a:txBody>
                    <a:bodyPr/>
                    <a:lstStyle/>
                    <a:p>
                      <a:pPr>
                        <a:lnSpc>
                          <a:spcPct val="115000"/>
                        </a:lnSpc>
                        <a:spcAft>
                          <a:spcPts val="0"/>
                        </a:spcAft>
                      </a:pPr>
                      <a:r>
                        <a:rPr lang="tr-TR" sz="1600">
                          <a:solidFill>
                            <a:schemeClr val="tx1"/>
                          </a:solidFill>
                          <a:latin typeface="Arial Black" pitchFamily="34" charset="0"/>
                          <a:ea typeface="Calibri"/>
                          <a:cs typeface="Times New Roman"/>
                        </a:rPr>
                        <a:t>He was playing (Oynuyordu)</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He wasn't playing (Oynamıyordu)</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Was he playing? (Oynuyor muydu?)</a:t>
                      </a:r>
                    </a:p>
                  </a:txBody>
                  <a:tcPr marL="0" marR="0" marT="0" marB="0" anchor="ctr"/>
                </a:tc>
              </a:tr>
              <a:tr h="800760">
                <a:tc>
                  <a:txBody>
                    <a:bodyPr/>
                    <a:lstStyle/>
                    <a:p>
                      <a:pPr>
                        <a:lnSpc>
                          <a:spcPct val="115000"/>
                        </a:lnSpc>
                        <a:spcAft>
                          <a:spcPts val="0"/>
                        </a:spcAft>
                      </a:pPr>
                      <a:r>
                        <a:rPr lang="tr-TR" sz="1600">
                          <a:solidFill>
                            <a:schemeClr val="tx1"/>
                          </a:solidFill>
                          <a:latin typeface="Arial Black" pitchFamily="34" charset="0"/>
                          <a:ea typeface="Calibri"/>
                          <a:cs typeface="Times New Roman"/>
                        </a:rPr>
                        <a:t>She was playing (Oynuyordu) </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She wasn't playing (Oynamıyordu)</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Was she playing? (Oynuyor muydu?) </a:t>
                      </a:r>
                    </a:p>
                  </a:txBody>
                  <a:tcPr marL="0" marR="0" marT="0" marB="0" anchor="ctr"/>
                </a:tc>
              </a:tr>
              <a:tr h="693407">
                <a:tc>
                  <a:txBody>
                    <a:bodyPr/>
                    <a:lstStyle/>
                    <a:p>
                      <a:pPr>
                        <a:lnSpc>
                          <a:spcPct val="115000"/>
                        </a:lnSpc>
                        <a:spcAft>
                          <a:spcPts val="0"/>
                        </a:spcAft>
                      </a:pPr>
                      <a:r>
                        <a:rPr lang="tr-TR" sz="1600">
                          <a:solidFill>
                            <a:schemeClr val="tx1"/>
                          </a:solidFill>
                          <a:latin typeface="Arial Black" pitchFamily="34" charset="0"/>
                          <a:ea typeface="Calibri"/>
                          <a:cs typeface="Times New Roman"/>
                        </a:rPr>
                        <a:t>It was playing (Oynuyordu)</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 It wasn't playing (Oynamıyordu)</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Was it playing? (Oynuyor muydu?)</a:t>
                      </a:r>
                    </a:p>
                  </a:txBody>
                  <a:tcPr marL="0" marR="0" marT="0" marB="0" anchor="ctr"/>
                </a:tc>
              </a:tr>
              <a:tr h="800760">
                <a:tc>
                  <a:txBody>
                    <a:bodyPr/>
                    <a:lstStyle/>
                    <a:p>
                      <a:pPr>
                        <a:lnSpc>
                          <a:spcPct val="115000"/>
                        </a:lnSpc>
                        <a:spcAft>
                          <a:spcPts val="0"/>
                        </a:spcAft>
                      </a:pPr>
                      <a:r>
                        <a:rPr lang="tr-TR" sz="1600">
                          <a:solidFill>
                            <a:schemeClr val="tx1"/>
                          </a:solidFill>
                          <a:latin typeface="Arial Black" pitchFamily="34" charset="0"/>
                          <a:ea typeface="Calibri"/>
                          <a:cs typeface="Times New Roman"/>
                        </a:rPr>
                        <a:t>We were playing (Oynuyorduk)</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 We weren't playing (Oynamıyorduk)</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Were we playing? (Oynuyor muyduk?)</a:t>
                      </a:r>
                    </a:p>
                  </a:txBody>
                  <a:tcPr marL="0" marR="0" marT="0" marB="0" anchor="ctr"/>
                </a:tc>
              </a:tr>
              <a:tr h="800760">
                <a:tc>
                  <a:txBody>
                    <a:bodyPr/>
                    <a:lstStyle/>
                    <a:p>
                      <a:pPr>
                        <a:lnSpc>
                          <a:spcPct val="115000"/>
                        </a:lnSpc>
                        <a:spcAft>
                          <a:spcPts val="0"/>
                        </a:spcAft>
                      </a:pPr>
                      <a:r>
                        <a:rPr lang="tr-TR" sz="1600">
                          <a:solidFill>
                            <a:schemeClr val="tx1"/>
                          </a:solidFill>
                          <a:latin typeface="Arial Black" pitchFamily="34" charset="0"/>
                          <a:ea typeface="Calibri"/>
                          <a:cs typeface="Times New Roman"/>
                        </a:rPr>
                        <a:t>They were playing(Oynuyorlardı)</a:t>
                      </a:r>
                    </a:p>
                  </a:txBody>
                  <a:tcPr marL="0" marR="0" marT="0" marB="0" anchor="ctr"/>
                </a:tc>
                <a:tc>
                  <a:txBody>
                    <a:bodyPr/>
                    <a:lstStyle/>
                    <a:p>
                      <a:pPr>
                        <a:lnSpc>
                          <a:spcPct val="115000"/>
                        </a:lnSpc>
                        <a:spcAft>
                          <a:spcPts val="0"/>
                        </a:spcAft>
                      </a:pPr>
                      <a:r>
                        <a:rPr lang="tr-TR" sz="1600">
                          <a:solidFill>
                            <a:schemeClr val="tx1"/>
                          </a:solidFill>
                          <a:latin typeface="Arial Black" pitchFamily="34" charset="0"/>
                          <a:ea typeface="Calibri"/>
                          <a:cs typeface="Times New Roman"/>
                        </a:rPr>
                        <a:t>They weren't playing (Oynamıyorlardı)</a:t>
                      </a:r>
                    </a:p>
                  </a:txBody>
                  <a:tcPr marL="0" marR="0" marT="0" marB="0" anchor="ctr"/>
                </a:tc>
                <a:tc>
                  <a:txBody>
                    <a:bodyPr/>
                    <a:lstStyle/>
                    <a:p>
                      <a:pPr>
                        <a:lnSpc>
                          <a:spcPct val="115000"/>
                        </a:lnSpc>
                        <a:spcAft>
                          <a:spcPts val="0"/>
                        </a:spcAft>
                      </a:pPr>
                      <a:r>
                        <a:rPr lang="tr-TR" sz="1600" dirty="0" err="1">
                          <a:solidFill>
                            <a:schemeClr val="tx1"/>
                          </a:solidFill>
                          <a:latin typeface="Arial Black" pitchFamily="34" charset="0"/>
                          <a:ea typeface="Calibri"/>
                          <a:cs typeface="Times New Roman"/>
                        </a:rPr>
                        <a:t>Were</a:t>
                      </a:r>
                      <a:r>
                        <a:rPr lang="tr-TR" sz="1600" dirty="0">
                          <a:solidFill>
                            <a:schemeClr val="tx1"/>
                          </a:solidFill>
                          <a:latin typeface="Arial Black" pitchFamily="34" charset="0"/>
                          <a:ea typeface="Calibri"/>
                          <a:cs typeface="Times New Roman"/>
                        </a:rPr>
                        <a:t> </a:t>
                      </a:r>
                      <a:r>
                        <a:rPr lang="tr-TR" sz="1600" dirty="0" err="1">
                          <a:solidFill>
                            <a:schemeClr val="tx1"/>
                          </a:solidFill>
                          <a:latin typeface="Arial Black" pitchFamily="34" charset="0"/>
                          <a:ea typeface="Calibri"/>
                          <a:cs typeface="Times New Roman"/>
                        </a:rPr>
                        <a:t>they</a:t>
                      </a:r>
                      <a:r>
                        <a:rPr lang="tr-TR" sz="1600" dirty="0">
                          <a:solidFill>
                            <a:schemeClr val="tx1"/>
                          </a:solidFill>
                          <a:latin typeface="Arial Black" pitchFamily="34" charset="0"/>
                          <a:ea typeface="Calibri"/>
                          <a:cs typeface="Times New Roman"/>
                        </a:rPr>
                        <a:t> </a:t>
                      </a:r>
                      <a:r>
                        <a:rPr lang="tr-TR" sz="1600" dirty="0" err="1">
                          <a:solidFill>
                            <a:schemeClr val="tx1"/>
                          </a:solidFill>
                          <a:latin typeface="Arial Black" pitchFamily="34" charset="0"/>
                          <a:ea typeface="Calibri"/>
                          <a:cs typeface="Times New Roman"/>
                        </a:rPr>
                        <a:t>playing</a:t>
                      </a:r>
                      <a:r>
                        <a:rPr lang="tr-TR" sz="1600" dirty="0">
                          <a:solidFill>
                            <a:schemeClr val="tx1"/>
                          </a:solidFill>
                          <a:latin typeface="Arial Black" pitchFamily="34" charset="0"/>
                          <a:ea typeface="Calibri"/>
                          <a:cs typeface="Times New Roman"/>
                        </a:rPr>
                        <a:t>? (Oynuyorlar mıydı?)</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19256" cy="562074"/>
          </a:xfrm>
        </p:spPr>
        <p:txBody>
          <a:bodyPr>
            <a:normAutofit fontScale="90000"/>
          </a:bodyPr>
          <a:lstStyle/>
          <a:p>
            <a:pPr lvl="0"/>
            <a:r>
              <a:rPr lang="tr-TR" b="1" u="sng" dirty="0"/>
              <a:t>YAKIN GELECEK ZAMAN – “GOING TO”</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179388" y="692150"/>
          <a:ext cx="8713092" cy="5905200"/>
        </p:xfrm>
        <a:graphic>
          <a:graphicData uri="http://schemas.openxmlformats.org/drawingml/2006/table">
            <a:tbl>
              <a:tblPr firstRow="1" bandRow="1">
                <a:tableStyleId>{5C22544A-7EE6-4342-B048-85BDC9FD1C3A}</a:tableStyleId>
              </a:tblPr>
              <a:tblGrid>
                <a:gridCol w="2904364"/>
                <a:gridCol w="2904364"/>
                <a:gridCol w="2904364"/>
              </a:tblGrid>
              <a:tr h="738150">
                <a:tc>
                  <a:txBody>
                    <a:bodyPr/>
                    <a:lstStyle/>
                    <a:p>
                      <a:pPr>
                        <a:lnSpc>
                          <a:spcPct val="115000"/>
                        </a:lnSpc>
                        <a:spcAft>
                          <a:spcPts val="0"/>
                        </a:spcAft>
                      </a:pPr>
                      <a:r>
                        <a:rPr lang="tr-TR" sz="1600" dirty="0">
                          <a:latin typeface="Arial Black" pitchFamily="34" charset="0"/>
                          <a:ea typeface="Calibri"/>
                          <a:cs typeface="Times New Roman"/>
                        </a:rPr>
                        <a:t>  </a:t>
                      </a:r>
                      <a:r>
                        <a:rPr lang="tr-TR" sz="1600" b="1" dirty="0">
                          <a:latin typeface="Arial Black" pitchFamily="34" charset="0"/>
                          <a:ea typeface="Calibri"/>
                          <a:cs typeface="Times New Roman"/>
                        </a:rPr>
                        <a:t>(+)  OLUMLU CÜMLE</a:t>
                      </a:r>
                      <a:endParaRPr lang="tr-TR" sz="16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600" b="1">
                          <a:latin typeface="Arial Black" pitchFamily="34" charset="0"/>
                          <a:ea typeface="Calibri"/>
                          <a:cs typeface="Times New Roman"/>
                        </a:rPr>
                        <a:t>  (-)  OLUMSUZ CÜMLE</a:t>
                      </a:r>
                      <a:endParaRPr lang="tr-TR" sz="16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600" b="1">
                          <a:latin typeface="Arial Black" pitchFamily="34" charset="0"/>
                          <a:ea typeface="Calibri"/>
                          <a:cs typeface="Times New Roman"/>
                        </a:rPr>
                        <a:t>  (?) SORU CÜMLESİ</a:t>
                      </a:r>
                      <a:endParaRPr lang="tr-TR" sz="1600">
                        <a:latin typeface="Arial Black" pitchFamily="34" charset="0"/>
                        <a:ea typeface="Calibri"/>
                        <a:cs typeface="Times New Roman"/>
                      </a:endParaRP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I am going to swim (Yüzeceğim.)</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 am not going to swim (Yüzmeyeceğim)</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Am I going to swim? (Yüzecek miyim?)</a:t>
                      </a: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You are going to swim(Yüzeceksin)</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You aren't going to swim(Yüzmeyeceksin)</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Are you going to swim? (Yüzecek misin)</a:t>
                      </a: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He is going to swim (Yüzecek)</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He isn't going to swim (Yüzmeyecek)</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Is he going to swim? (Yüzecek mi?)</a:t>
                      </a: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She is going to swim (Yüzecek)</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She isn't going to swim (Yüzmeyecek)</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Is she going to swim? (Yüzecek mi?)</a:t>
                      </a: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It is going to swim (Yüzecek)</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It isn't going to swim (Yüzmeyecek)</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It is going to swim? (Yüzecek mi?)</a:t>
                      </a: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We are going to swim (Yüzeceğiz)</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We aren't going to swim(Yüzmeyeceğiz.)</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Are we going to swim? (Yüzecek miyiz?)</a:t>
                      </a:r>
                    </a:p>
                  </a:txBody>
                  <a:tcPr marL="0" marR="0" marT="0" marB="0" anchor="ctr"/>
                </a:tc>
              </a:tr>
              <a:tr h="738150">
                <a:tc>
                  <a:txBody>
                    <a:bodyPr/>
                    <a:lstStyle/>
                    <a:p>
                      <a:pPr>
                        <a:lnSpc>
                          <a:spcPct val="115000"/>
                        </a:lnSpc>
                        <a:spcAft>
                          <a:spcPts val="0"/>
                        </a:spcAft>
                      </a:pPr>
                      <a:r>
                        <a:rPr lang="tr-TR" sz="1600">
                          <a:latin typeface="Arial Black" pitchFamily="34" charset="0"/>
                          <a:ea typeface="Calibri"/>
                          <a:cs typeface="Times New Roman"/>
                        </a:rPr>
                        <a:t>They are going to swim(Yüzecekler)</a:t>
                      </a:r>
                    </a:p>
                  </a:txBody>
                  <a:tcPr marL="0" marR="0" marT="0" marB="0" anchor="ctr"/>
                </a:tc>
                <a:tc>
                  <a:txBody>
                    <a:bodyPr/>
                    <a:lstStyle/>
                    <a:p>
                      <a:pPr>
                        <a:lnSpc>
                          <a:spcPct val="115000"/>
                        </a:lnSpc>
                        <a:spcAft>
                          <a:spcPts val="0"/>
                        </a:spcAft>
                      </a:pPr>
                      <a:r>
                        <a:rPr lang="tr-TR" sz="1600">
                          <a:latin typeface="Arial Black" pitchFamily="34" charset="0"/>
                          <a:ea typeface="Calibri"/>
                          <a:cs typeface="Times New Roman"/>
                        </a:rPr>
                        <a:t>They aren't going to swim(Yüzmeyecekler)</a:t>
                      </a:r>
                    </a:p>
                  </a:txBody>
                  <a:tcPr marL="0" marR="0" marT="0" marB="0" anchor="ctr"/>
                </a:tc>
                <a:tc>
                  <a:txBody>
                    <a:bodyPr/>
                    <a:lstStyle/>
                    <a:p>
                      <a:pPr>
                        <a:lnSpc>
                          <a:spcPct val="115000"/>
                        </a:lnSpc>
                        <a:spcAft>
                          <a:spcPts val="0"/>
                        </a:spcAft>
                      </a:pPr>
                      <a:r>
                        <a:rPr lang="tr-TR" sz="1600" dirty="0" err="1">
                          <a:latin typeface="Arial Black" pitchFamily="34" charset="0"/>
                          <a:ea typeface="Calibri"/>
                          <a:cs typeface="Times New Roman"/>
                        </a:rPr>
                        <a:t>Are</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they</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going</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to</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swim</a:t>
                      </a:r>
                      <a:r>
                        <a:rPr lang="tr-TR" sz="1600" dirty="0">
                          <a:latin typeface="Arial Black" pitchFamily="34" charset="0"/>
                          <a:ea typeface="Calibri"/>
                          <a:cs typeface="Times New Roman"/>
                        </a:rPr>
                        <a:t>? (Yüzecekler mi?)</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611559" y="908719"/>
          <a:ext cx="8280921" cy="5616622"/>
        </p:xfrm>
        <a:graphic>
          <a:graphicData uri="http://schemas.openxmlformats.org/drawingml/2006/table">
            <a:tbl>
              <a:tblPr firstRow="1" bandRow="1">
                <a:tableStyleId>{5C22544A-7EE6-4342-B048-85BDC9FD1C3A}</a:tableStyleId>
              </a:tblPr>
              <a:tblGrid>
                <a:gridCol w="2760307"/>
                <a:gridCol w="2760307"/>
                <a:gridCol w="2760307"/>
              </a:tblGrid>
              <a:tr h="660779">
                <a:tc>
                  <a:txBody>
                    <a:bodyPr/>
                    <a:lstStyle/>
                    <a:p>
                      <a:pPr>
                        <a:lnSpc>
                          <a:spcPct val="115000"/>
                        </a:lnSpc>
                        <a:spcAft>
                          <a:spcPts val="0"/>
                        </a:spcAft>
                      </a:pPr>
                      <a:r>
                        <a:rPr lang="tr-TR" sz="1800" dirty="0">
                          <a:latin typeface="Arial Black" pitchFamily="34" charset="0"/>
                          <a:ea typeface="Calibri"/>
                          <a:cs typeface="Times New Roman"/>
                        </a:rPr>
                        <a:t>  </a:t>
                      </a:r>
                      <a:r>
                        <a:rPr lang="tr-TR" sz="1800" b="1" dirty="0">
                          <a:latin typeface="Arial Black" pitchFamily="34" charset="0"/>
                          <a:ea typeface="Calibri"/>
                          <a:cs typeface="Times New Roman"/>
                        </a:rPr>
                        <a:t>(+)  OLUMLU CÜMLE</a:t>
                      </a:r>
                      <a:endParaRPr lang="tr-TR" sz="18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  (-)  OLUMSUZ CÜMLE</a:t>
                      </a:r>
                      <a:endParaRPr lang="tr-TR" sz="18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  (?) SORU CÜMLESİ</a:t>
                      </a:r>
                      <a:endParaRPr lang="tr-TR" sz="1800">
                        <a:latin typeface="Arial Black" pitchFamily="34" charset="0"/>
                        <a:ea typeface="Calibri"/>
                        <a:cs typeface="Times New Roman"/>
                      </a:endParaRPr>
                    </a:p>
                  </a:txBody>
                  <a:tcPr marL="0" marR="0" marT="0" marB="0" anchor="ctr"/>
                </a:tc>
              </a:tr>
              <a:tr h="660779">
                <a:tc>
                  <a:txBody>
                    <a:bodyPr/>
                    <a:lstStyle/>
                    <a:p>
                      <a:pPr>
                        <a:lnSpc>
                          <a:spcPct val="115000"/>
                        </a:lnSpc>
                        <a:spcAft>
                          <a:spcPts val="0"/>
                        </a:spcAft>
                      </a:pPr>
                      <a:r>
                        <a:rPr lang="tr-TR" sz="1800">
                          <a:latin typeface="Arial Black" pitchFamily="34" charset="0"/>
                          <a:ea typeface="Calibri"/>
                          <a:cs typeface="Times New Roman"/>
                        </a:rPr>
                        <a:t>I will go (Gideceğim)</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 will not (won't) go (Gitmeyeceğim)</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I go? (Gidecek miyim)</a:t>
                      </a:r>
                    </a:p>
                  </a:txBody>
                  <a:tcPr marL="0" marR="0" marT="0" marB="0" anchor="ctr"/>
                </a:tc>
              </a:tr>
              <a:tr h="991169">
                <a:tc>
                  <a:txBody>
                    <a:bodyPr/>
                    <a:lstStyle/>
                    <a:p>
                      <a:pPr>
                        <a:lnSpc>
                          <a:spcPct val="115000"/>
                        </a:lnSpc>
                        <a:spcAft>
                          <a:spcPts val="0"/>
                        </a:spcAft>
                      </a:pPr>
                      <a:r>
                        <a:rPr lang="tr-TR" sz="1800">
                          <a:latin typeface="Arial Black" pitchFamily="34" charset="0"/>
                          <a:ea typeface="Calibri"/>
                          <a:cs typeface="Times New Roman"/>
                        </a:rPr>
                        <a:t>You will go (Gideceksin)</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You won't go (Gitmeyeceksin)</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you go? (Gidecek misin?)</a:t>
                      </a:r>
                    </a:p>
                  </a:txBody>
                  <a:tcPr marL="0" marR="0" marT="0" marB="0" anchor="ctr"/>
                </a:tc>
              </a:tr>
              <a:tr h="660779">
                <a:tc>
                  <a:txBody>
                    <a:bodyPr/>
                    <a:lstStyle/>
                    <a:p>
                      <a:pPr>
                        <a:lnSpc>
                          <a:spcPct val="115000"/>
                        </a:lnSpc>
                        <a:spcAft>
                          <a:spcPts val="0"/>
                        </a:spcAft>
                      </a:pPr>
                      <a:r>
                        <a:rPr lang="tr-TR" sz="1800">
                          <a:latin typeface="Arial Black" pitchFamily="34" charset="0"/>
                          <a:ea typeface="Calibri"/>
                          <a:cs typeface="Times New Roman"/>
                        </a:rPr>
                        <a:t>He will go (Gidecek)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He won't go (Gitmeyecek)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he go? (Gidecek mi?)</a:t>
                      </a:r>
                    </a:p>
                  </a:txBody>
                  <a:tcPr marL="0" marR="0" marT="0" marB="0" anchor="ctr"/>
                </a:tc>
              </a:tr>
              <a:tr h="660779">
                <a:tc>
                  <a:txBody>
                    <a:bodyPr/>
                    <a:lstStyle/>
                    <a:p>
                      <a:pPr>
                        <a:lnSpc>
                          <a:spcPct val="115000"/>
                        </a:lnSpc>
                        <a:spcAft>
                          <a:spcPts val="0"/>
                        </a:spcAft>
                      </a:pPr>
                      <a:r>
                        <a:rPr lang="tr-TR" sz="1800">
                          <a:latin typeface="Arial Black" pitchFamily="34" charset="0"/>
                          <a:ea typeface="Calibri"/>
                          <a:cs typeface="Times New Roman"/>
                        </a:rPr>
                        <a:t>She will go (Gidecek)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She won't go (Gitmeyecek)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she go? (Gidecek mi?)</a:t>
                      </a:r>
                    </a:p>
                  </a:txBody>
                  <a:tcPr marL="0" marR="0" marT="0" marB="0" anchor="ctr"/>
                </a:tc>
              </a:tr>
              <a:tr h="660779">
                <a:tc>
                  <a:txBody>
                    <a:bodyPr/>
                    <a:lstStyle/>
                    <a:p>
                      <a:pPr>
                        <a:lnSpc>
                          <a:spcPct val="115000"/>
                        </a:lnSpc>
                        <a:spcAft>
                          <a:spcPts val="0"/>
                        </a:spcAft>
                      </a:pPr>
                      <a:r>
                        <a:rPr lang="tr-TR" sz="1800">
                          <a:latin typeface="Arial Black" pitchFamily="34" charset="0"/>
                          <a:ea typeface="Calibri"/>
                          <a:cs typeface="Times New Roman"/>
                        </a:rPr>
                        <a:t>It will go (Gidecek)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It won't go (Gitmeyecek)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it go? (Gidecek mi?)</a:t>
                      </a:r>
                    </a:p>
                  </a:txBody>
                  <a:tcPr marL="0" marR="0" marT="0" marB="0" anchor="ctr"/>
                </a:tc>
              </a:tr>
              <a:tr h="660779">
                <a:tc>
                  <a:txBody>
                    <a:bodyPr/>
                    <a:lstStyle/>
                    <a:p>
                      <a:pPr>
                        <a:lnSpc>
                          <a:spcPct val="115000"/>
                        </a:lnSpc>
                        <a:spcAft>
                          <a:spcPts val="0"/>
                        </a:spcAft>
                      </a:pPr>
                      <a:r>
                        <a:rPr lang="tr-TR" sz="1800">
                          <a:latin typeface="Arial Black" pitchFamily="34" charset="0"/>
                          <a:ea typeface="Calibri"/>
                          <a:cs typeface="Times New Roman"/>
                        </a:rPr>
                        <a:t>We will go (Gideceğiz)</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We won't go (Gitmeyeceğiz)</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we go? (Gidecek miyiz?)</a:t>
                      </a:r>
                    </a:p>
                  </a:txBody>
                  <a:tcPr marL="0" marR="0" marT="0" marB="0" anchor="ctr"/>
                </a:tc>
              </a:tr>
              <a:tr h="660779">
                <a:tc>
                  <a:txBody>
                    <a:bodyPr/>
                    <a:lstStyle/>
                    <a:p>
                      <a:pPr>
                        <a:lnSpc>
                          <a:spcPct val="115000"/>
                        </a:lnSpc>
                        <a:spcAft>
                          <a:spcPts val="0"/>
                        </a:spcAft>
                      </a:pPr>
                      <a:r>
                        <a:rPr lang="tr-TR" sz="1800">
                          <a:latin typeface="Arial Black" pitchFamily="34" charset="0"/>
                          <a:ea typeface="Calibri"/>
                          <a:cs typeface="Times New Roman"/>
                        </a:rPr>
                        <a:t>They will go (Gidecekler)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They won't go (Gitmeyecekler)</a:t>
                      </a:r>
                    </a:p>
                  </a:txBody>
                  <a:tcPr marL="0" marR="0" marT="0" marB="0" anchor="ctr"/>
                </a:tc>
                <a:tc>
                  <a:txBody>
                    <a:bodyPr/>
                    <a:lstStyle/>
                    <a:p>
                      <a:pPr>
                        <a:lnSpc>
                          <a:spcPct val="115000"/>
                        </a:lnSpc>
                        <a:spcAft>
                          <a:spcPts val="0"/>
                        </a:spcAft>
                      </a:pPr>
                      <a:r>
                        <a:rPr lang="tr-TR" sz="1800" dirty="0" err="1">
                          <a:latin typeface="Arial Black" pitchFamily="34" charset="0"/>
                          <a:ea typeface="Calibri"/>
                          <a:cs typeface="Times New Roman"/>
                        </a:rPr>
                        <a:t>Will</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they</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go</a:t>
                      </a:r>
                      <a:r>
                        <a:rPr lang="tr-TR" sz="1800" dirty="0">
                          <a:latin typeface="Arial Black" pitchFamily="34" charset="0"/>
                          <a:ea typeface="Calibri"/>
                          <a:cs typeface="Times New Roman"/>
                        </a:rPr>
                        <a:t>? (Gidecekler mi?)</a:t>
                      </a:r>
                    </a:p>
                  </a:txBody>
                  <a:tcPr marL="0" marR="0" marT="0" marB="0" anchor="ctr"/>
                </a:tc>
              </a:tr>
            </a:tbl>
          </a:graphicData>
        </a:graphic>
      </p:graphicFrame>
      <p:sp>
        <p:nvSpPr>
          <p:cNvPr id="4" name="3 Başlık"/>
          <p:cNvSpPr>
            <a:spLocks noGrp="1"/>
          </p:cNvSpPr>
          <p:nvPr>
            <p:ph type="title"/>
          </p:nvPr>
        </p:nvSpPr>
        <p:spPr>
          <a:xfrm>
            <a:off x="395536" y="0"/>
            <a:ext cx="8208912" cy="980728"/>
          </a:xfrm>
        </p:spPr>
        <p:txBody>
          <a:bodyPr>
            <a:normAutofit fontScale="90000"/>
          </a:bodyPr>
          <a:lstStyle/>
          <a:p>
            <a:r>
              <a:rPr lang="tr-TR" sz="3200" b="1" u="sng" dirty="0" smtClean="0"/>
              <a:t>SIMPLE FUTURE TENSE </a:t>
            </a:r>
            <a:br>
              <a:rPr lang="tr-TR" sz="3200" b="1" u="sng" dirty="0" smtClean="0"/>
            </a:br>
            <a:r>
              <a:rPr lang="tr-TR" sz="3200" b="1" u="sng" dirty="0" smtClean="0"/>
              <a:t>(GELECEK ZAMAN)</a:t>
            </a:r>
            <a:endParaRPr lang="tr-TR" sz="3200" b="1"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pPr lvl="0"/>
            <a:r>
              <a:rPr lang="tr-TR" b="1" u="sng" dirty="0"/>
              <a:t>FUTURE CONTINUOUS TENSE</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250825" y="620711"/>
          <a:ext cx="8713662" cy="5976640"/>
        </p:xfrm>
        <a:graphic>
          <a:graphicData uri="http://schemas.openxmlformats.org/drawingml/2006/table">
            <a:tbl>
              <a:tblPr firstRow="1" bandRow="1">
                <a:tableStyleId>{5C22544A-7EE6-4342-B048-85BDC9FD1C3A}</a:tableStyleId>
              </a:tblPr>
              <a:tblGrid>
                <a:gridCol w="2904554"/>
                <a:gridCol w="2904554"/>
                <a:gridCol w="2904554"/>
              </a:tblGrid>
              <a:tr h="747080">
                <a:tc>
                  <a:txBody>
                    <a:bodyPr/>
                    <a:lstStyle/>
                    <a:p>
                      <a:pPr>
                        <a:lnSpc>
                          <a:spcPct val="115000"/>
                        </a:lnSpc>
                        <a:spcAft>
                          <a:spcPts val="0"/>
                        </a:spcAft>
                      </a:pPr>
                      <a:r>
                        <a:rPr lang="tr-TR" sz="1800" dirty="0">
                          <a:latin typeface="Arial Black" pitchFamily="34" charset="0"/>
                          <a:ea typeface="Calibri"/>
                          <a:cs typeface="Times New Roman"/>
                        </a:rPr>
                        <a:t>  </a:t>
                      </a:r>
                      <a:r>
                        <a:rPr lang="tr-TR" sz="1800" b="1" dirty="0">
                          <a:latin typeface="Arial Black" pitchFamily="34" charset="0"/>
                          <a:ea typeface="Calibri"/>
                          <a:cs typeface="Times New Roman"/>
                        </a:rPr>
                        <a:t>(+)  OLUMLU CÜMLE</a:t>
                      </a:r>
                      <a:endParaRPr lang="tr-TR" sz="18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  (-)  OLUMSUZ CÜMLE</a:t>
                      </a:r>
                      <a:endParaRPr lang="tr-TR" sz="18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  (?) SORU CÜMLESİ</a:t>
                      </a:r>
                      <a:endParaRPr lang="tr-TR" sz="1800">
                        <a:latin typeface="Arial Black" pitchFamily="34" charset="0"/>
                        <a:ea typeface="Calibri"/>
                        <a:cs typeface="Times New Roman"/>
                      </a:endParaRP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I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 won't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I be playing?</a:t>
                      </a: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You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You won't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you be playing?</a:t>
                      </a: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He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He won't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he be playing?</a:t>
                      </a: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She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She won't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she be playing?</a:t>
                      </a: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It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It won't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it be playing?</a:t>
                      </a: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We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We won't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Will we be playing?</a:t>
                      </a:r>
                    </a:p>
                  </a:txBody>
                  <a:tcPr marL="0" marR="0" marT="0" marB="0" anchor="ctr"/>
                </a:tc>
              </a:tr>
              <a:tr h="747080">
                <a:tc>
                  <a:txBody>
                    <a:bodyPr/>
                    <a:lstStyle/>
                    <a:p>
                      <a:pPr>
                        <a:lnSpc>
                          <a:spcPct val="115000"/>
                        </a:lnSpc>
                        <a:spcAft>
                          <a:spcPts val="0"/>
                        </a:spcAft>
                      </a:pPr>
                      <a:r>
                        <a:rPr lang="tr-TR" sz="1800">
                          <a:latin typeface="Arial Black" pitchFamily="34" charset="0"/>
                          <a:ea typeface="Calibri"/>
                          <a:cs typeface="Times New Roman"/>
                        </a:rPr>
                        <a:t>They will be playing</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They won't be playing</a:t>
                      </a:r>
                    </a:p>
                  </a:txBody>
                  <a:tcPr marL="0" marR="0" marT="0" marB="0" anchor="ctr"/>
                </a:tc>
                <a:tc>
                  <a:txBody>
                    <a:bodyPr/>
                    <a:lstStyle/>
                    <a:p>
                      <a:pPr>
                        <a:lnSpc>
                          <a:spcPct val="115000"/>
                        </a:lnSpc>
                        <a:spcAft>
                          <a:spcPts val="0"/>
                        </a:spcAft>
                      </a:pPr>
                      <a:r>
                        <a:rPr lang="tr-TR" sz="1800" dirty="0" err="1">
                          <a:latin typeface="Arial Black" pitchFamily="34" charset="0"/>
                          <a:ea typeface="Calibri"/>
                          <a:cs typeface="Times New Roman"/>
                        </a:rPr>
                        <a:t>Will</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they</a:t>
                      </a:r>
                      <a:r>
                        <a:rPr lang="tr-TR" sz="1800" dirty="0">
                          <a:latin typeface="Arial Black" pitchFamily="34" charset="0"/>
                          <a:ea typeface="Calibri"/>
                          <a:cs typeface="Times New Roman"/>
                        </a:rPr>
                        <a:t> be </a:t>
                      </a:r>
                      <a:r>
                        <a:rPr lang="tr-TR" sz="1800" dirty="0" err="1">
                          <a:latin typeface="Arial Black" pitchFamily="34" charset="0"/>
                          <a:ea typeface="Calibri"/>
                          <a:cs typeface="Times New Roman"/>
                        </a:rPr>
                        <a:t>playing</a:t>
                      </a:r>
                      <a:r>
                        <a:rPr lang="tr-TR" sz="1800" dirty="0">
                          <a:latin typeface="Arial Black" pitchFamily="34" charset="0"/>
                          <a:ea typeface="Calibri"/>
                          <a:cs typeface="Times New Roman"/>
                        </a:rPr>
                        <a:t>?</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78098"/>
          </a:xfrm>
        </p:spPr>
        <p:txBody>
          <a:bodyPr>
            <a:normAutofit/>
          </a:bodyPr>
          <a:lstStyle/>
          <a:p>
            <a:r>
              <a:rPr lang="tr-TR" sz="2800" b="1" u="sng" dirty="0"/>
              <a:t>SIMPLE PAST TENSE – BASİT GEÇMİŞ ZAMAN</a:t>
            </a:r>
            <a:endParaRPr lang="tr-TR" sz="2800" dirty="0"/>
          </a:p>
        </p:txBody>
      </p:sp>
      <p:graphicFrame>
        <p:nvGraphicFramePr>
          <p:cNvPr id="4" name="3 İçerik Yer Tutucusu"/>
          <p:cNvGraphicFramePr>
            <a:graphicFrameLocks noGrp="1"/>
          </p:cNvGraphicFramePr>
          <p:nvPr>
            <p:ph idx="1"/>
          </p:nvPr>
        </p:nvGraphicFramePr>
        <p:xfrm>
          <a:off x="250825" y="765175"/>
          <a:ext cx="8713662" cy="5904184"/>
        </p:xfrm>
        <a:graphic>
          <a:graphicData uri="http://schemas.openxmlformats.org/drawingml/2006/table">
            <a:tbl>
              <a:tblPr firstRow="1" bandRow="1">
                <a:tableStyleId>{5C22544A-7EE6-4342-B048-85BDC9FD1C3A}</a:tableStyleId>
              </a:tblPr>
              <a:tblGrid>
                <a:gridCol w="2904554"/>
                <a:gridCol w="2904554"/>
                <a:gridCol w="2904554"/>
              </a:tblGrid>
              <a:tr h="738023">
                <a:tc>
                  <a:txBody>
                    <a:bodyPr/>
                    <a:lstStyle/>
                    <a:p>
                      <a:pPr>
                        <a:lnSpc>
                          <a:spcPct val="115000"/>
                        </a:lnSpc>
                        <a:spcAft>
                          <a:spcPts val="0"/>
                        </a:spcAft>
                      </a:pPr>
                      <a:r>
                        <a:rPr lang="tr-TR" sz="1800" dirty="0">
                          <a:latin typeface="Arial Black" pitchFamily="34" charset="0"/>
                          <a:ea typeface="Calibri"/>
                          <a:cs typeface="Times New Roman"/>
                        </a:rPr>
                        <a:t>  </a:t>
                      </a:r>
                      <a:r>
                        <a:rPr lang="tr-TR" sz="1800" b="1" dirty="0">
                          <a:latin typeface="Arial Black" pitchFamily="34" charset="0"/>
                          <a:ea typeface="Calibri"/>
                          <a:cs typeface="Times New Roman"/>
                        </a:rPr>
                        <a:t>(+)  OLUMLU CÜMLE</a:t>
                      </a:r>
                      <a:endParaRPr lang="tr-TR" sz="18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  (-)  OLUMSUZ CÜMLE</a:t>
                      </a:r>
                      <a:endParaRPr lang="tr-TR" sz="18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1800" b="1">
                          <a:latin typeface="Arial Black" pitchFamily="34" charset="0"/>
                          <a:ea typeface="Calibri"/>
                          <a:cs typeface="Times New Roman"/>
                        </a:rPr>
                        <a:t>  (?) SORU CÜMLESİ</a:t>
                      </a:r>
                      <a:endParaRPr lang="tr-TR" sz="1800">
                        <a:latin typeface="Arial Black" pitchFamily="34" charset="0"/>
                        <a:ea typeface="Calibri"/>
                        <a:cs typeface="Times New Roman"/>
                      </a:endParaRPr>
                    </a:p>
                  </a:txBody>
                  <a:tcPr marL="0" marR="0" marT="0" marB="0" anchor="ctr"/>
                </a:tc>
              </a:tr>
              <a:tr h="738023">
                <a:tc>
                  <a:txBody>
                    <a:bodyPr/>
                    <a:lstStyle/>
                    <a:p>
                      <a:pPr>
                        <a:lnSpc>
                          <a:spcPct val="115000"/>
                        </a:lnSpc>
                        <a:spcAft>
                          <a:spcPts val="0"/>
                        </a:spcAft>
                      </a:pPr>
                      <a:r>
                        <a:rPr lang="tr-TR" sz="1800">
                          <a:latin typeface="Arial Black" pitchFamily="34" charset="0"/>
                          <a:ea typeface="Calibri"/>
                          <a:cs typeface="Times New Roman"/>
                        </a:rPr>
                        <a:t> I played (Oynadım)</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 didn't play (Oynamadım)</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Did I play? (Oynadım mı?)</a:t>
                      </a:r>
                    </a:p>
                  </a:txBody>
                  <a:tcPr marL="0" marR="0" marT="0" marB="0" anchor="ctr"/>
                </a:tc>
              </a:tr>
              <a:tr h="738023">
                <a:tc>
                  <a:txBody>
                    <a:bodyPr/>
                    <a:lstStyle/>
                    <a:p>
                      <a:pPr>
                        <a:lnSpc>
                          <a:spcPct val="115000"/>
                        </a:lnSpc>
                        <a:spcAft>
                          <a:spcPts val="0"/>
                        </a:spcAft>
                      </a:pP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You</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played</a:t>
                      </a:r>
                      <a:r>
                        <a:rPr lang="tr-TR" sz="1800" dirty="0">
                          <a:latin typeface="Arial Black" pitchFamily="34" charset="0"/>
                          <a:ea typeface="Calibri"/>
                          <a:cs typeface="Times New Roman"/>
                        </a:rPr>
                        <a:t> (Oynadın)</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 You didn't play (Oynamadın)</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Did you play? (Oynadın mı?)</a:t>
                      </a:r>
                    </a:p>
                  </a:txBody>
                  <a:tcPr marL="0" marR="0" marT="0" marB="0" anchor="ctr"/>
                </a:tc>
              </a:tr>
              <a:tr h="738023">
                <a:tc>
                  <a:txBody>
                    <a:bodyPr/>
                    <a:lstStyle/>
                    <a:p>
                      <a:pPr>
                        <a:lnSpc>
                          <a:spcPct val="115000"/>
                        </a:lnSpc>
                        <a:spcAft>
                          <a:spcPts val="0"/>
                        </a:spcAft>
                      </a:pPr>
                      <a:r>
                        <a:rPr lang="tr-TR" sz="1800">
                          <a:latin typeface="Arial Black" pitchFamily="34" charset="0"/>
                          <a:ea typeface="Calibri"/>
                          <a:cs typeface="Times New Roman"/>
                        </a:rPr>
                        <a:t>He played (Oynadı)</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He didn't play (Oynamadı)</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Did he play? (Oynadı mı?)</a:t>
                      </a:r>
                    </a:p>
                  </a:txBody>
                  <a:tcPr marL="0" marR="0" marT="0" marB="0" anchor="ctr"/>
                </a:tc>
              </a:tr>
              <a:tr h="738023">
                <a:tc>
                  <a:txBody>
                    <a:bodyPr/>
                    <a:lstStyle/>
                    <a:p>
                      <a:pPr>
                        <a:lnSpc>
                          <a:spcPct val="115000"/>
                        </a:lnSpc>
                        <a:spcAft>
                          <a:spcPts val="0"/>
                        </a:spcAft>
                      </a:pPr>
                      <a:r>
                        <a:rPr lang="tr-TR" sz="1800">
                          <a:latin typeface="Arial Black" pitchFamily="34" charset="0"/>
                          <a:ea typeface="Calibri"/>
                          <a:cs typeface="Times New Roman"/>
                        </a:rPr>
                        <a:t>She played (Oynadı)</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She didn't play  (Oynamadı)</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Did she play? (Oynadı mı?) </a:t>
                      </a:r>
                    </a:p>
                  </a:txBody>
                  <a:tcPr marL="0" marR="0" marT="0" marB="0" anchor="ctr"/>
                </a:tc>
              </a:tr>
              <a:tr h="738023">
                <a:tc>
                  <a:txBody>
                    <a:bodyPr/>
                    <a:lstStyle/>
                    <a:p>
                      <a:pPr>
                        <a:lnSpc>
                          <a:spcPct val="115000"/>
                        </a:lnSpc>
                        <a:spcAft>
                          <a:spcPts val="0"/>
                        </a:spcAft>
                      </a:pPr>
                      <a:r>
                        <a:rPr lang="tr-TR" sz="1800">
                          <a:latin typeface="Arial Black" pitchFamily="34" charset="0"/>
                          <a:ea typeface="Calibri"/>
                          <a:cs typeface="Times New Roman"/>
                        </a:rPr>
                        <a:t>It played (Oynadı)</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It didn't play  (Oynamadı)</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Did it play? (Oynadı mı?)</a:t>
                      </a:r>
                    </a:p>
                  </a:txBody>
                  <a:tcPr marL="0" marR="0" marT="0" marB="0" anchor="ctr"/>
                </a:tc>
              </a:tr>
              <a:tr h="738023">
                <a:tc>
                  <a:txBody>
                    <a:bodyPr/>
                    <a:lstStyle/>
                    <a:p>
                      <a:pPr>
                        <a:lnSpc>
                          <a:spcPct val="115000"/>
                        </a:lnSpc>
                        <a:spcAft>
                          <a:spcPts val="0"/>
                        </a:spcAft>
                      </a:pPr>
                      <a:r>
                        <a:rPr lang="tr-TR" sz="1800">
                          <a:latin typeface="Arial Black" pitchFamily="34" charset="0"/>
                          <a:ea typeface="Calibri"/>
                          <a:cs typeface="Times New Roman"/>
                        </a:rPr>
                        <a:t>We played (Oynadık)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We didn't play (Oynamadık)</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Did we play? (Oynadık mı?)</a:t>
                      </a:r>
                    </a:p>
                  </a:txBody>
                  <a:tcPr marL="0" marR="0" marT="0" marB="0" anchor="ctr"/>
                </a:tc>
              </a:tr>
              <a:tr h="738023">
                <a:tc>
                  <a:txBody>
                    <a:bodyPr/>
                    <a:lstStyle/>
                    <a:p>
                      <a:pPr>
                        <a:lnSpc>
                          <a:spcPct val="115000"/>
                        </a:lnSpc>
                        <a:spcAft>
                          <a:spcPts val="0"/>
                        </a:spcAft>
                      </a:pPr>
                      <a:r>
                        <a:rPr lang="tr-TR" sz="1800">
                          <a:latin typeface="Arial Black" pitchFamily="34" charset="0"/>
                          <a:ea typeface="Calibri"/>
                          <a:cs typeface="Times New Roman"/>
                        </a:rPr>
                        <a:t>They played (Oynadılar)</a:t>
                      </a:r>
                    </a:p>
                  </a:txBody>
                  <a:tcPr marL="0" marR="0" marT="0" marB="0" anchor="ctr"/>
                </a:tc>
                <a:tc>
                  <a:txBody>
                    <a:bodyPr/>
                    <a:lstStyle/>
                    <a:p>
                      <a:pPr>
                        <a:lnSpc>
                          <a:spcPct val="115000"/>
                        </a:lnSpc>
                        <a:spcAft>
                          <a:spcPts val="0"/>
                        </a:spcAft>
                      </a:pPr>
                      <a:r>
                        <a:rPr lang="tr-TR" sz="1800">
                          <a:latin typeface="Arial Black" pitchFamily="34" charset="0"/>
                          <a:ea typeface="Calibri"/>
                          <a:cs typeface="Times New Roman"/>
                        </a:rPr>
                        <a:t>They didn't play (Oynamadılar)</a:t>
                      </a:r>
                    </a:p>
                  </a:txBody>
                  <a:tcPr marL="0" marR="0" marT="0" marB="0" anchor="ctr"/>
                </a:tc>
                <a:tc>
                  <a:txBody>
                    <a:bodyPr/>
                    <a:lstStyle/>
                    <a:p>
                      <a:pPr>
                        <a:lnSpc>
                          <a:spcPct val="115000"/>
                        </a:lnSpc>
                        <a:spcAft>
                          <a:spcPts val="0"/>
                        </a:spcAft>
                      </a:pPr>
                      <a:r>
                        <a:rPr lang="tr-TR" sz="1800" dirty="0" err="1">
                          <a:latin typeface="Arial Black" pitchFamily="34" charset="0"/>
                          <a:ea typeface="Calibri"/>
                          <a:cs typeface="Times New Roman"/>
                        </a:rPr>
                        <a:t>Did</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they</a:t>
                      </a:r>
                      <a:r>
                        <a:rPr lang="tr-TR" sz="1800" dirty="0">
                          <a:latin typeface="Arial Black" pitchFamily="34" charset="0"/>
                          <a:ea typeface="Calibri"/>
                          <a:cs typeface="Times New Roman"/>
                        </a:rPr>
                        <a:t> </a:t>
                      </a:r>
                      <a:r>
                        <a:rPr lang="tr-TR" sz="1800" dirty="0" err="1">
                          <a:latin typeface="Arial Black" pitchFamily="34" charset="0"/>
                          <a:ea typeface="Calibri"/>
                          <a:cs typeface="Times New Roman"/>
                        </a:rPr>
                        <a:t>play</a:t>
                      </a:r>
                      <a:r>
                        <a:rPr lang="tr-TR" sz="1800" dirty="0">
                          <a:latin typeface="Arial Black" pitchFamily="34" charset="0"/>
                          <a:ea typeface="Calibri"/>
                          <a:cs typeface="Times New Roman"/>
                        </a:rPr>
                        <a:t>? (Oynadılar mı?)</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620688"/>
          </a:xfrm>
        </p:spPr>
        <p:txBody>
          <a:bodyPr>
            <a:normAutofit/>
          </a:bodyPr>
          <a:lstStyle/>
          <a:p>
            <a:r>
              <a:rPr lang="tr-TR" sz="3200" b="1" u="sng" dirty="0" smtClean="0"/>
              <a:t>PRESENT PERFECT TENSE</a:t>
            </a:r>
            <a:endParaRPr lang="tr-TR" sz="3200" b="1" u="sng" dirty="0"/>
          </a:p>
        </p:txBody>
      </p:sp>
      <p:graphicFrame>
        <p:nvGraphicFramePr>
          <p:cNvPr id="4" name="3 İçerik Yer Tutucusu"/>
          <p:cNvGraphicFramePr>
            <a:graphicFrameLocks noGrp="1"/>
          </p:cNvGraphicFramePr>
          <p:nvPr>
            <p:ph idx="1"/>
          </p:nvPr>
        </p:nvGraphicFramePr>
        <p:xfrm>
          <a:off x="395288" y="620711"/>
          <a:ext cx="8569200" cy="5976640"/>
        </p:xfrm>
        <a:graphic>
          <a:graphicData uri="http://schemas.openxmlformats.org/drawingml/2006/table">
            <a:tbl>
              <a:tblPr firstRow="1" bandRow="1">
                <a:tableStyleId>{5C22544A-7EE6-4342-B048-85BDC9FD1C3A}</a:tableStyleId>
              </a:tblPr>
              <a:tblGrid>
                <a:gridCol w="2856400"/>
                <a:gridCol w="2856400"/>
                <a:gridCol w="2856400"/>
              </a:tblGrid>
              <a:tr h="747080">
                <a:tc>
                  <a:txBody>
                    <a:bodyPr/>
                    <a:lstStyle/>
                    <a:p>
                      <a:pPr>
                        <a:lnSpc>
                          <a:spcPct val="115000"/>
                        </a:lnSpc>
                        <a:spcAft>
                          <a:spcPts val="0"/>
                        </a:spcAft>
                      </a:pPr>
                      <a:r>
                        <a:rPr lang="tr-TR" sz="2000" dirty="0">
                          <a:latin typeface="Arial Black" pitchFamily="34" charset="0"/>
                          <a:ea typeface="Calibri"/>
                          <a:cs typeface="Times New Roman"/>
                        </a:rPr>
                        <a:t>  </a:t>
                      </a:r>
                      <a:r>
                        <a:rPr lang="tr-TR" sz="2000" b="1" dirty="0">
                          <a:latin typeface="Arial Black" pitchFamily="34" charset="0"/>
                          <a:ea typeface="Calibri"/>
                          <a:cs typeface="Times New Roman"/>
                        </a:rPr>
                        <a:t>(+)  OLUMLU CÜMLE</a:t>
                      </a:r>
                      <a:endParaRPr lang="tr-TR" sz="20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  (-)  OLUMSUZ CÜMLE</a:t>
                      </a:r>
                      <a:endParaRPr lang="tr-TR" sz="200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  (?) SORU CÜMLESİ</a:t>
                      </a:r>
                      <a:endParaRPr lang="tr-TR" sz="2000">
                        <a:latin typeface="Arial Black" pitchFamily="34" charset="0"/>
                        <a:ea typeface="Calibri"/>
                        <a:cs typeface="Times New Roman"/>
                      </a:endParaRP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I have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I haven't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Have I played</a:t>
                      </a: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You have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You haven't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Have you played?</a:t>
                      </a: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He has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He hasn't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Has he played?</a:t>
                      </a: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She has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She hasn't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Has she played?</a:t>
                      </a: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It has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It hasn't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Has it played?</a:t>
                      </a: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We have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We haven't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Have we played?</a:t>
                      </a:r>
                    </a:p>
                  </a:txBody>
                  <a:tcPr marL="0" marR="0" marT="0" marB="0" anchor="ctr"/>
                </a:tc>
              </a:tr>
              <a:tr h="747080">
                <a:tc>
                  <a:txBody>
                    <a:bodyPr/>
                    <a:lstStyle/>
                    <a:p>
                      <a:pPr>
                        <a:lnSpc>
                          <a:spcPct val="115000"/>
                        </a:lnSpc>
                        <a:spcAft>
                          <a:spcPts val="0"/>
                        </a:spcAft>
                      </a:pPr>
                      <a:r>
                        <a:rPr lang="tr-TR" sz="2000">
                          <a:latin typeface="Arial Black" pitchFamily="34" charset="0"/>
                          <a:ea typeface="Calibri"/>
                          <a:cs typeface="Times New Roman"/>
                        </a:rPr>
                        <a:t>They have played</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They haven't played</a:t>
                      </a:r>
                    </a:p>
                  </a:txBody>
                  <a:tcPr marL="0" marR="0" marT="0" marB="0" anchor="ctr"/>
                </a:tc>
                <a:tc>
                  <a:txBody>
                    <a:bodyPr/>
                    <a:lstStyle/>
                    <a:p>
                      <a:pPr>
                        <a:lnSpc>
                          <a:spcPct val="115000"/>
                        </a:lnSpc>
                        <a:spcAft>
                          <a:spcPts val="0"/>
                        </a:spcAft>
                      </a:pPr>
                      <a:r>
                        <a:rPr lang="tr-TR" sz="2000" dirty="0" err="1">
                          <a:latin typeface="Arial Black" pitchFamily="34" charset="0"/>
                          <a:ea typeface="Calibri"/>
                          <a:cs typeface="Times New Roman"/>
                        </a:rPr>
                        <a:t>Have</a:t>
                      </a:r>
                      <a:r>
                        <a:rPr lang="tr-TR" sz="2000" dirty="0">
                          <a:latin typeface="Arial Black" pitchFamily="34" charset="0"/>
                          <a:ea typeface="Calibri"/>
                          <a:cs typeface="Times New Roman"/>
                        </a:rPr>
                        <a:t> </a:t>
                      </a:r>
                      <a:r>
                        <a:rPr lang="tr-TR" sz="2000" dirty="0" err="1">
                          <a:latin typeface="Arial Black" pitchFamily="34" charset="0"/>
                          <a:ea typeface="Calibri"/>
                          <a:cs typeface="Times New Roman"/>
                        </a:rPr>
                        <a:t>they</a:t>
                      </a:r>
                      <a:r>
                        <a:rPr lang="tr-TR" sz="2000" dirty="0">
                          <a:latin typeface="Arial Black" pitchFamily="34" charset="0"/>
                          <a:ea typeface="Calibri"/>
                          <a:cs typeface="Times New Roman"/>
                        </a:rPr>
                        <a:t> </a:t>
                      </a:r>
                      <a:r>
                        <a:rPr lang="tr-TR" sz="2000" dirty="0" err="1">
                          <a:latin typeface="Arial Black" pitchFamily="34" charset="0"/>
                          <a:ea typeface="Calibri"/>
                          <a:cs typeface="Times New Roman"/>
                        </a:rPr>
                        <a:t>played</a:t>
                      </a:r>
                      <a:r>
                        <a:rPr lang="tr-TR" sz="2000" dirty="0">
                          <a:latin typeface="Arial Black" pitchFamily="34" charset="0"/>
                          <a:ea typeface="Calibri"/>
                          <a:cs typeface="Times New Roman"/>
                        </a:rPr>
                        <a:t>?</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692696"/>
          </a:xfrm>
        </p:spPr>
        <p:txBody>
          <a:bodyPr>
            <a:normAutofit/>
          </a:bodyPr>
          <a:lstStyle/>
          <a:p>
            <a:r>
              <a:rPr lang="tr-TR" sz="3200" b="1" u="sng" dirty="0" smtClean="0"/>
              <a:t>PAST PERFECT TENSE</a:t>
            </a:r>
            <a:endParaRPr lang="tr-TR" sz="3200" b="1" u="sng" dirty="0"/>
          </a:p>
        </p:txBody>
      </p:sp>
      <p:graphicFrame>
        <p:nvGraphicFramePr>
          <p:cNvPr id="4" name="3 İçerik Yer Tutucusu"/>
          <p:cNvGraphicFramePr>
            <a:graphicFrameLocks noGrp="1"/>
          </p:cNvGraphicFramePr>
          <p:nvPr>
            <p:ph idx="1"/>
          </p:nvPr>
        </p:nvGraphicFramePr>
        <p:xfrm>
          <a:off x="323850" y="620711"/>
          <a:ext cx="8640639" cy="5976640"/>
        </p:xfrm>
        <a:graphic>
          <a:graphicData uri="http://schemas.openxmlformats.org/drawingml/2006/table">
            <a:tbl>
              <a:tblPr firstRow="1" bandRow="1">
                <a:tableStyleId>{5C22544A-7EE6-4342-B048-85BDC9FD1C3A}</a:tableStyleId>
              </a:tblPr>
              <a:tblGrid>
                <a:gridCol w="2880213"/>
                <a:gridCol w="2880213"/>
                <a:gridCol w="2880213"/>
              </a:tblGrid>
              <a:tr h="747080">
                <a:tc>
                  <a:txBody>
                    <a:bodyPr/>
                    <a:lstStyle/>
                    <a:p>
                      <a:pPr algn="l">
                        <a:lnSpc>
                          <a:spcPct val="115000"/>
                        </a:lnSpc>
                        <a:spcAft>
                          <a:spcPts val="0"/>
                        </a:spcAft>
                      </a:pPr>
                      <a:r>
                        <a:rPr lang="tr-TR" sz="1600" dirty="0">
                          <a:latin typeface="Arial Black" pitchFamily="34" charset="0"/>
                          <a:ea typeface="Calibri"/>
                          <a:cs typeface="Times New Roman"/>
                        </a:rPr>
                        <a:t>  </a:t>
                      </a:r>
                      <a:r>
                        <a:rPr lang="tr-TR" sz="1600" b="1" dirty="0">
                          <a:latin typeface="Arial Black" pitchFamily="34" charset="0"/>
                          <a:ea typeface="Calibri"/>
                          <a:cs typeface="Times New Roman"/>
                        </a:rPr>
                        <a:t>(+)  OLUMLU CÜMLE</a:t>
                      </a:r>
                      <a:endParaRPr lang="tr-TR" sz="1600" dirty="0">
                        <a:latin typeface="Arial Black" pitchFamily="34" charset="0"/>
                        <a:ea typeface="Calibri"/>
                        <a:cs typeface="Times New Roman"/>
                      </a:endParaRPr>
                    </a:p>
                  </a:txBody>
                  <a:tcPr marL="0" marR="0" marT="0" marB="0" anchor="ctr"/>
                </a:tc>
                <a:tc>
                  <a:txBody>
                    <a:bodyPr/>
                    <a:lstStyle/>
                    <a:p>
                      <a:pPr algn="l">
                        <a:lnSpc>
                          <a:spcPct val="115000"/>
                        </a:lnSpc>
                        <a:spcAft>
                          <a:spcPts val="0"/>
                        </a:spcAft>
                      </a:pPr>
                      <a:r>
                        <a:rPr lang="tr-TR" sz="1600" b="1">
                          <a:latin typeface="Arial Black" pitchFamily="34" charset="0"/>
                          <a:ea typeface="Calibri"/>
                          <a:cs typeface="Times New Roman"/>
                        </a:rPr>
                        <a:t>  (-)  OLUMSUZ CÜMLE</a:t>
                      </a:r>
                      <a:endParaRPr lang="tr-TR" sz="1600">
                        <a:latin typeface="Arial Black" pitchFamily="34" charset="0"/>
                        <a:ea typeface="Calibri"/>
                        <a:cs typeface="Times New Roman"/>
                      </a:endParaRPr>
                    </a:p>
                  </a:txBody>
                  <a:tcPr marL="0" marR="0" marT="0" marB="0" anchor="ctr"/>
                </a:tc>
                <a:tc>
                  <a:txBody>
                    <a:bodyPr/>
                    <a:lstStyle/>
                    <a:p>
                      <a:pPr algn="l">
                        <a:lnSpc>
                          <a:spcPct val="115000"/>
                        </a:lnSpc>
                        <a:spcAft>
                          <a:spcPts val="0"/>
                        </a:spcAft>
                      </a:pPr>
                      <a:r>
                        <a:rPr lang="tr-TR" sz="1600" b="1">
                          <a:latin typeface="Arial Black" pitchFamily="34" charset="0"/>
                          <a:ea typeface="Calibri"/>
                          <a:cs typeface="Times New Roman"/>
                        </a:rPr>
                        <a:t>  (?) SORU CÜMLESİ</a:t>
                      </a:r>
                      <a:endParaRPr lang="tr-TR" sz="1600">
                        <a:latin typeface="Arial Black" pitchFamily="34" charset="0"/>
                        <a:ea typeface="Calibri"/>
                        <a:cs typeface="Times New Roman"/>
                      </a:endParaRPr>
                    </a:p>
                  </a:txBody>
                  <a:tcPr marL="0" marR="0" marT="0" marB="0" anchor="ctr"/>
                </a:tc>
              </a:tr>
              <a:tr h="747080">
                <a:tc>
                  <a:txBody>
                    <a:bodyPr/>
                    <a:lstStyle/>
                    <a:p>
                      <a:pPr algn="l">
                        <a:lnSpc>
                          <a:spcPct val="115000"/>
                        </a:lnSpc>
                        <a:spcAft>
                          <a:spcPts val="0"/>
                        </a:spcAft>
                      </a:pPr>
                      <a:r>
                        <a:rPr lang="tr-TR" sz="1600" dirty="0">
                          <a:latin typeface="Arial Black" pitchFamily="34" charset="0"/>
                          <a:ea typeface="Calibri"/>
                          <a:cs typeface="Times New Roman"/>
                        </a:rPr>
                        <a:t>I had </a:t>
                      </a:r>
                      <a:r>
                        <a:rPr lang="tr-TR" sz="1600" dirty="0" err="1">
                          <a:latin typeface="Arial Black" pitchFamily="34" charset="0"/>
                          <a:ea typeface="Calibri"/>
                          <a:cs typeface="Times New Roman"/>
                        </a:rPr>
                        <a:t>played</a:t>
                      </a:r>
                      <a:r>
                        <a:rPr lang="tr-TR" sz="1600" dirty="0">
                          <a:latin typeface="Arial Black" pitchFamily="34" charset="0"/>
                          <a:ea typeface="Calibri"/>
                          <a:cs typeface="Times New Roman"/>
                        </a:rPr>
                        <a:t> (Oynamıştım)</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I hadn't played (Oynamamıştım)</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Had I play (Oynamış mıydım?)</a:t>
                      </a:r>
                    </a:p>
                  </a:txBody>
                  <a:tcPr marL="0" marR="0" marT="0" marB="0" anchor="ctr"/>
                </a:tc>
              </a:tr>
              <a:tr h="747080">
                <a:tc>
                  <a:txBody>
                    <a:bodyPr/>
                    <a:lstStyle/>
                    <a:p>
                      <a:pPr algn="l">
                        <a:lnSpc>
                          <a:spcPct val="115000"/>
                        </a:lnSpc>
                        <a:spcAft>
                          <a:spcPts val="0"/>
                        </a:spcAft>
                      </a:pPr>
                      <a:r>
                        <a:rPr lang="tr-TR" sz="1600">
                          <a:latin typeface="Arial Black" pitchFamily="34" charset="0"/>
                          <a:ea typeface="Calibri"/>
                          <a:cs typeface="Times New Roman"/>
                        </a:rPr>
                        <a:t>You had played (Oynamıştın)</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You hadn't played (Oynamamıştın)</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Had you play (Oynamış mıydın?)</a:t>
                      </a:r>
                    </a:p>
                  </a:txBody>
                  <a:tcPr marL="0" marR="0" marT="0" marB="0" anchor="ctr"/>
                </a:tc>
              </a:tr>
              <a:tr h="747080">
                <a:tc>
                  <a:txBody>
                    <a:bodyPr/>
                    <a:lstStyle/>
                    <a:p>
                      <a:pPr algn="l">
                        <a:lnSpc>
                          <a:spcPct val="115000"/>
                        </a:lnSpc>
                        <a:spcAft>
                          <a:spcPts val="0"/>
                        </a:spcAft>
                      </a:pPr>
                      <a:r>
                        <a:rPr lang="tr-TR" sz="1600">
                          <a:latin typeface="Arial Black" pitchFamily="34" charset="0"/>
                          <a:ea typeface="Calibri"/>
                          <a:cs typeface="Times New Roman"/>
                        </a:rPr>
                        <a:t>He had played (Oynamıştı)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He hadn't played (Oynamamıştı)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Had he play (Oynamış mıydı?)</a:t>
                      </a:r>
                    </a:p>
                  </a:txBody>
                  <a:tcPr marL="0" marR="0" marT="0" marB="0" anchor="ctr"/>
                </a:tc>
              </a:tr>
              <a:tr h="747080">
                <a:tc>
                  <a:txBody>
                    <a:bodyPr/>
                    <a:lstStyle/>
                    <a:p>
                      <a:pPr algn="l">
                        <a:lnSpc>
                          <a:spcPct val="115000"/>
                        </a:lnSpc>
                        <a:spcAft>
                          <a:spcPts val="0"/>
                        </a:spcAft>
                      </a:pPr>
                      <a:r>
                        <a:rPr lang="tr-TR" sz="1600">
                          <a:latin typeface="Arial Black" pitchFamily="34" charset="0"/>
                          <a:ea typeface="Calibri"/>
                          <a:cs typeface="Times New Roman"/>
                        </a:rPr>
                        <a:t>She had played (Oynamıştı)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She hadn't played (Oynamamıştı)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Had she play (Oynamış mıydı?)</a:t>
                      </a:r>
                    </a:p>
                  </a:txBody>
                  <a:tcPr marL="0" marR="0" marT="0" marB="0" anchor="ctr"/>
                </a:tc>
              </a:tr>
              <a:tr h="747080">
                <a:tc>
                  <a:txBody>
                    <a:bodyPr/>
                    <a:lstStyle/>
                    <a:p>
                      <a:pPr algn="l">
                        <a:lnSpc>
                          <a:spcPct val="115000"/>
                        </a:lnSpc>
                        <a:spcAft>
                          <a:spcPts val="0"/>
                        </a:spcAft>
                      </a:pPr>
                      <a:r>
                        <a:rPr lang="tr-TR" sz="1600">
                          <a:latin typeface="Arial Black" pitchFamily="34" charset="0"/>
                          <a:ea typeface="Calibri"/>
                          <a:cs typeface="Times New Roman"/>
                        </a:rPr>
                        <a:t>It had played (Oynamıştı)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It hadn't played (Oynamamıştı)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Had it play (Oynamış mıydı?)</a:t>
                      </a:r>
                    </a:p>
                  </a:txBody>
                  <a:tcPr marL="0" marR="0" marT="0" marB="0" anchor="ctr"/>
                </a:tc>
              </a:tr>
              <a:tr h="747080">
                <a:tc>
                  <a:txBody>
                    <a:bodyPr/>
                    <a:lstStyle/>
                    <a:p>
                      <a:pPr algn="l">
                        <a:lnSpc>
                          <a:spcPct val="115000"/>
                        </a:lnSpc>
                        <a:spcAft>
                          <a:spcPts val="0"/>
                        </a:spcAft>
                      </a:pPr>
                      <a:r>
                        <a:rPr lang="tr-TR" sz="1600">
                          <a:latin typeface="Arial Black" pitchFamily="34" charset="0"/>
                          <a:ea typeface="Calibri"/>
                          <a:cs typeface="Times New Roman"/>
                        </a:rPr>
                        <a:t>We had played (Oynamıştık)</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We hadn't played (Oynamamıştık)</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Had we play (Oynamış mıydık?)</a:t>
                      </a:r>
                    </a:p>
                  </a:txBody>
                  <a:tcPr marL="0" marR="0" marT="0" marB="0" anchor="ctr"/>
                </a:tc>
              </a:tr>
              <a:tr h="747080">
                <a:tc>
                  <a:txBody>
                    <a:bodyPr/>
                    <a:lstStyle/>
                    <a:p>
                      <a:pPr algn="l">
                        <a:lnSpc>
                          <a:spcPct val="115000"/>
                        </a:lnSpc>
                        <a:spcAft>
                          <a:spcPts val="0"/>
                        </a:spcAft>
                      </a:pPr>
                      <a:r>
                        <a:rPr lang="tr-TR" sz="1600">
                          <a:latin typeface="Arial Black" pitchFamily="34" charset="0"/>
                          <a:ea typeface="Calibri"/>
                          <a:cs typeface="Times New Roman"/>
                        </a:rPr>
                        <a:t>They had played (Oynamışlardı)</a:t>
                      </a:r>
                    </a:p>
                  </a:txBody>
                  <a:tcPr marL="0" marR="0" marT="0" marB="0" anchor="ctr"/>
                </a:tc>
                <a:tc>
                  <a:txBody>
                    <a:bodyPr/>
                    <a:lstStyle/>
                    <a:p>
                      <a:pPr algn="l">
                        <a:lnSpc>
                          <a:spcPct val="115000"/>
                        </a:lnSpc>
                        <a:spcAft>
                          <a:spcPts val="0"/>
                        </a:spcAft>
                      </a:pPr>
                      <a:r>
                        <a:rPr lang="tr-TR" sz="1600">
                          <a:latin typeface="Arial Black" pitchFamily="34" charset="0"/>
                          <a:ea typeface="Calibri"/>
                          <a:cs typeface="Times New Roman"/>
                        </a:rPr>
                        <a:t>They hadn't played (Oynamamışlardı)</a:t>
                      </a:r>
                    </a:p>
                  </a:txBody>
                  <a:tcPr marL="0" marR="0" marT="0" marB="0" anchor="ctr"/>
                </a:tc>
                <a:tc>
                  <a:txBody>
                    <a:bodyPr/>
                    <a:lstStyle/>
                    <a:p>
                      <a:pPr algn="l">
                        <a:lnSpc>
                          <a:spcPct val="115000"/>
                        </a:lnSpc>
                        <a:spcAft>
                          <a:spcPts val="0"/>
                        </a:spcAft>
                      </a:pPr>
                      <a:r>
                        <a:rPr lang="tr-TR" sz="1600" dirty="0">
                          <a:latin typeface="Arial Black" pitchFamily="34" charset="0"/>
                          <a:ea typeface="Calibri"/>
                          <a:cs typeface="Times New Roman"/>
                        </a:rPr>
                        <a:t>Had </a:t>
                      </a:r>
                      <a:r>
                        <a:rPr lang="tr-TR" sz="1600" dirty="0" err="1">
                          <a:latin typeface="Arial Black" pitchFamily="34" charset="0"/>
                          <a:ea typeface="Calibri"/>
                          <a:cs typeface="Times New Roman"/>
                        </a:rPr>
                        <a:t>they</a:t>
                      </a:r>
                      <a:r>
                        <a:rPr lang="tr-TR" sz="1600" dirty="0">
                          <a:latin typeface="Arial Black" pitchFamily="34" charset="0"/>
                          <a:ea typeface="Calibri"/>
                          <a:cs typeface="Times New Roman"/>
                        </a:rPr>
                        <a:t> </a:t>
                      </a:r>
                      <a:r>
                        <a:rPr lang="tr-TR" sz="1600" dirty="0" err="1">
                          <a:latin typeface="Arial Black" pitchFamily="34" charset="0"/>
                          <a:ea typeface="Calibri"/>
                          <a:cs typeface="Times New Roman"/>
                        </a:rPr>
                        <a:t>play</a:t>
                      </a:r>
                      <a:r>
                        <a:rPr lang="tr-TR" sz="1600" dirty="0">
                          <a:latin typeface="Arial Black" pitchFamily="34" charset="0"/>
                          <a:ea typeface="Calibri"/>
                          <a:cs typeface="Times New Roman"/>
                        </a:rPr>
                        <a:t> (Oynamışlar mıydı?)</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568952" cy="836712"/>
          </a:xfrm>
        </p:spPr>
        <p:txBody>
          <a:bodyPr/>
          <a:lstStyle/>
          <a:p>
            <a:r>
              <a:rPr lang="tr-TR" b="1" u="sng" dirty="0" smtClean="0"/>
              <a:t>MODALS</a:t>
            </a:r>
            <a:endParaRPr lang="tr-TR" b="1" u="sng" dirty="0"/>
          </a:p>
        </p:txBody>
      </p:sp>
      <p:graphicFrame>
        <p:nvGraphicFramePr>
          <p:cNvPr id="4" name="3 İçerik Yer Tutucusu"/>
          <p:cNvGraphicFramePr>
            <a:graphicFrameLocks noGrp="1"/>
          </p:cNvGraphicFramePr>
          <p:nvPr>
            <p:ph idx="1"/>
          </p:nvPr>
        </p:nvGraphicFramePr>
        <p:xfrm>
          <a:off x="251519" y="765173"/>
          <a:ext cx="8568954" cy="5832176"/>
        </p:xfrm>
        <a:graphic>
          <a:graphicData uri="http://schemas.openxmlformats.org/drawingml/2006/table">
            <a:tbl>
              <a:tblPr firstRow="1" bandRow="1">
                <a:tableStyleId>{5C22544A-7EE6-4342-B048-85BDC9FD1C3A}</a:tableStyleId>
              </a:tblPr>
              <a:tblGrid>
                <a:gridCol w="2856318"/>
                <a:gridCol w="2209022"/>
                <a:gridCol w="3503614"/>
              </a:tblGrid>
              <a:tr h="833168">
                <a:tc>
                  <a:txBody>
                    <a:bodyPr/>
                    <a:lstStyle/>
                    <a:p>
                      <a:pPr>
                        <a:lnSpc>
                          <a:spcPts val="1260"/>
                        </a:lnSpc>
                        <a:spcAft>
                          <a:spcPts val="0"/>
                        </a:spcAft>
                      </a:pPr>
                      <a:r>
                        <a:rPr lang="tr-TR" sz="2000" b="1" dirty="0" err="1">
                          <a:solidFill>
                            <a:srgbClr val="000000"/>
                          </a:solidFill>
                          <a:latin typeface="Arial Black" pitchFamily="34" charset="0"/>
                          <a:ea typeface="Times New Roman"/>
                          <a:cs typeface="Times New Roman"/>
                        </a:rPr>
                        <a:t>Auxiliary</a:t>
                      </a:r>
                      <a:endParaRPr lang="tr-TR" sz="2000" dirty="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b="1">
                          <a:solidFill>
                            <a:srgbClr val="000000"/>
                          </a:solidFill>
                          <a:latin typeface="Arial Black" pitchFamily="34" charset="0"/>
                          <a:ea typeface="Times New Roman"/>
                          <a:cs typeface="Times New Roman"/>
                        </a:rPr>
                        <a:t>Uses</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b="1">
                          <a:solidFill>
                            <a:srgbClr val="000000"/>
                          </a:solidFill>
                          <a:latin typeface="Arial Black" pitchFamily="34" charset="0"/>
                          <a:ea typeface="Times New Roman"/>
                          <a:cs typeface="Times New Roman"/>
                        </a:rPr>
                        <a:t>Present / future</a:t>
                      </a:r>
                      <a:endParaRPr lang="tr-TR" sz="2000">
                        <a:latin typeface="Arial Black" pitchFamily="34" charset="0"/>
                        <a:ea typeface="Calibri"/>
                        <a:cs typeface="Times New Roman"/>
                      </a:endParaRPr>
                    </a:p>
                  </a:txBody>
                  <a:tcPr marL="9525" marR="9525" marT="9525" marB="9525" anchor="ctr"/>
                </a:tc>
              </a:tr>
              <a:tr h="833168">
                <a:tc rowSpan="3">
                  <a:txBody>
                    <a:bodyPr/>
                    <a:lstStyle/>
                    <a:p>
                      <a:pPr>
                        <a:lnSpc>
                          <a:spcPts val="1260"/>
                        </a:lnSpc>
                        <a:spcAft>
                          <a:spcPts val="0"/>
                        </a:spcAft>
                      </a:pPr>
                      <a:r>
                        <a:rPr lang="tr-TR" sz="2000" i="1">
                          <a:solidFill>
                            <a:srgbClr val="000000"/>
                          </a:solidFill>
                          <a:latin typeface="Arial Black" pitchFamily="34" charset="0"/>
                          <a:ea typeface="Times New Roman"/>
                          <a:cs typeface="Times New Roman"/>
                        </a:rPr>
                        <a:t>may</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1. Nazik rica</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b="1" i="1">
                          <a:solidFill>
                            <a:srgbClr val="000000"/>
                          </a:solidFill>
                          <a:latin typeface="Arial Black" pitchFamily="34" charset="0"/>
                          <a:ea typeface="Times New Roman"/>
                          <a:cs typeface="Times New Roman"/>
                        </a:rPr>
                        <a:t>May I borrow</a:t>
                      </a:r>
                      <a:r>
                        <a:rPr lang="tr-TR" sz="2000">
                          <a:solidFill>
                            <a:srgbClr val="000000"/>
                          </a:solidFill>
                          <a:latin typeface="Arial Black" pitchFamily="34" charset="0"/>
                          <a:ea typeface="Times New Roman"/>
                          <a:cs typeface="Times New Roman"/>
                        </a:rPr>
                        <a:t> your pen?</a:t>
                      </a:r>
                      <a:endParaRPr lang="tr-TR" sz="2000">
                        <a:latin typeface="Arial Black" pitchFamily="34" charset="0"/>
                        <a:ea typeface="Calibri"/>
                        <a:cs typeface="Times New Roman"/>
                      </a:endParaRPr>
                    </a:p>
                  </a:txBody>
                  <a:tcPr marL="9525" marR="9525" marT="9525" marB="9525" anchor="ctr"/>
                </a:tc>
              </a:tr>
              <a:tr h="833168">
                <a:tc vMerge="1">
                  <a:txBody>
                    <a:bodyPr/>
                    <a:lstStyle/>
                    <a:p>
                      <a:endParaRPr lang="tr-TR"/>
                    </a:p>
                  </a:txBody>
                  <a:tcPr/>
                </a:tc>
                <a:tc>
                  <a:txBody>
                    <a:bodyPr/>
                    <a:lstStyle/>
                    <a:p>
                      <a:pPr>
                        <a:lnSpc>
                          <a:spcPct val="115000"/>
                        </a:lnSpc>
                        <a:spcAft>
                          <a:spcPts val="0"/>
                        </a:spcAft>
                      </a:pPr>
                      <a:r>
                        <a:rPr lang="tr-TR" sz="2000">
                          <a:solidFill>
                            <a:srgbClr val="000000"/>
                          </a:solidFill>
                          <a:latin typeface="Arial Black" pitchFamily="34" charset="0"/>
                          <a:ea typeface="Times New Roman"/>
                          <a:cs typeface="Times New Roman"/>
                        </a:rPr>
                        <a:t>2. Resmi izin</a:t>
                      </a:r>
                      <a:endParaRPr lang="tr-TR" sz="2000">
                        <a:latin typeface="Arial Black" pitchFamily="34" charset="0"/>
                        <a:ea typeface="Calibri"/>
                        <a:cs typeface="Times New Roman"/>
                      </a:endParaRPr>
                    </a:p>
                  </a:txBody>
                  <a:tcPr marL="9525" marR="9525" marT="9525" marB="9525" anchor="ctr"/>
                </a:tc>
                <a:tc>
                  <a:txBody>
                    <a:bodyPr/>
                    <a:lstStyle/>
                    <a:p>
                      <a:pPr>
                        <a:lnSpc>
                          <a:spcPct val="115000"/>
                        </a:lnSpc>
                        <a:spcAft>
                          <a:spcPts val="0"/>
                        </a:spcAft>
                      </a:pPr>
                      <a:r>
                        <a:rPr lang="tr-TR" sz="2000">
                          <a:solidFill>
                            <a:srgbClr val="000000"/>
                          </a:solidFill>
                          <a:latin typeface="Arial Black" pitchFamily="34" charset="0"/>
                          <a:ea typeface="Times New Roman"/>
                          <a:cs typeface="Times New Roman"/>
                        </a:rPr>
                        <a:t>You </a:t>
                      </a:r>
                      <a:r>
                        <a:rPr lang="tr-TR" sz="2000" b="1" i="1">
                          <a:solidFill>
                            <a:srgbClr val="000000"/>
                          </a:solidFill>
                          <a:latin typeface="Arial Black" pitchFamily="34" charset="0"/>
                          <a:ea typeface="Times New Roman"/>
                          <a:cs typeface="Times New Roman"/>
                        </a:rPr>
                        <a:t>may leave</a:t>
                      </a:r>
                      <a:r>
                        <a:rPr lang="tr-TR" sz="2000">
                          <a:solidFill>
                            <a:srgbClr val="000000"/>
                          </a:solidFill>
                          <a:latin typeface="Arial Black" pitchFamily="34" charset="0"/>
                          <a:ea typeface="Times New Roman"/>
                          <a:cs typeface="Times New Roman"/>
                        </a:rPr>
                        <a:t> the room.</a:t>
                      </a:r>
                      <a:endParaRPr lang="tr-TR" sz="2000">
                        <a:latin typeface="Arial Black" pitchFamily="34" charset="0"/>
                        <a:ea typeface="Calibri"/>
                        <a:cs typeface="Times New Roman"/>
                      </a:endParaRPr>
                    </a:p>
                  </a:txBody>
                  <a:tcPr marL="9525" marR="9525" marT="9525" marB="9525" anchor="ctr"/>
                </a:tc>
              </a:tr>
              <a:tr h="833168">
                <a:tc vMerge="1">
                  <a:txBody>
                    <a:bodyPr/>
                    <a:lstStyle/>
                    <a:p>
                      <a:endParaRPr lang="tr-TR"/>
                    </a:p>
                  </a:txBody>
                  <a:tcP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3. Olasılık</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--Where's Jon?</a:t>
                      </a:r>
                      <a:br>
                        <a:rPr lang="tr-TR" sz="2000">
                          <a:solidFill>
                            <a:srgbClr val="000000"/>
                          </a:solidFill>
                          <a:latin typeface="Arial Black" pitchFamily="34" charset="0"/>
                          <a:ea typeface="Times New Roman"/>
                          <a:cs typeface="Times New Roman"/>
                        </a:rPr>
                      </a:br>
                      <a:r>
                        <a:rPr lang="tr-TR" sz="2000">
                          <a:solidFill>
                            <a:srgbClr val="000000"/>
                          </a:solidFill>
                          <a:latin typeface="Arial Black" pitchFamily="34" charset="0"/>
                          <a:ea typeface="Times New Roman"/>
                          <a:cs typeface="Times New Roman"/>
                        </a:rPr>
                        <a:t>He </a:t>
                      </a:r>
                      <a:r>
                        <a:rPr lang="tr-TR" sz="2000" b="1" i="1">
                          <a:solidFill>
                            <a:srgbClr val="000000"/>
                          </a:solidFill>
                          <a:latin typeface="Arial Black" pitchFamily="34" charset="0"/>
                          <a:ea typeface="Times New Roman"/>
                          <a:cs typeface="Times New Roman"/>
                        </a:rPr>
                        <a:t>may be</a:t>
                      </a:r>
                      <a:r>
                        <a:rPr lang="tr-TR" sz="2000" b="1">
                          <a:solidFill>
                            <a:srgbClr val="000000"/>
                          </a:solidFill>
                          <a:latin typeface="Arial Black" pitchFamily="34" charset="0"/>
                          <a:ea typeface="Times New Roman"/>
                          <a:cs typeface="Times New Roman"/>
                        </a:rPr>
                        <a:t> </a:t>
                      </a:r>
                      <a:r>
                        <a:rPr lang="tr-TR" sz="2000">
                          <a:solidFill>
                            <a:srgbClr val="000000"/>
                          </a:solidFill>
                          <a:latin typeface="Arial Black" pitchFamily="34" charset="0"/>
                          <a:ea typeface="Times New Roman"/>
                          <a:cs typeface="Times New Roman"/>
                        </a:rPr>
                        <a:t>at the library</a:t>
                      </a:r>
                      <a:endParaRPr lang="tr-TR" sz="2000">
                        <a:latin typeface="Arial Black" pitchFamily="34" charset="0"/>
                        <a:ea typeface="Calibri"/>
                        <a:cs typeface="Times New Roman"/>
                      </a:endParaRPr>
                    </a:p>
                  </a:txBody>
                  <a:tcPr marL="9525" marR="9525" marT="9525" marB="9525" anchor="ctr"/>
                </a:tc>
              </a:tr>
              <a:tr h="833168">
                <a:tc>
                  <a:txBody>
                    <a:bodyPr/>
                    <a:lstStyle/>
                    <a:p>
                      <a:pPr>
                        <a:lnSpc>
                          <a:spcPts val="1260"/>
                        </a:lnSpc>
                        <a:spcAft>
                          <a:spcPts val="0"/>
                        </a:spcAft>
                      </a:pPr>
                      <a:r>
                        <a:rPr lang="tr-TR" sz="2000" i="1">
                          <a:solidFill>
                            <a:srgbClr val="000000"/>
                          </a:solidFill>
                          <a:latin typeface="Arial Black" pitchFamily="34" charset="0"/>
                          <a:ea typeface="Times New Roman"/>
                          <a:cs typeface="Times New Roman"/>
                        </a:rPr>
                        <a:t>might</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1. Olasılık</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--where's John?</a:t>
                      </a:r>
                      <a:br>
                        <a:rPr lang="tr-TR" sz="2000">
                          <a:solidFill>
                            <a:srgbClr val="000000"/>
                          </a:solidFill>
                          <a:latin typeface="Arial Black" pitchFamily="34" charset="0"/>
                          <a:ea typeface="Times New Roman"/>
                          <a:cs typeface="Times New Roman"/>
                        </a:rPr>
                      </a:br>
                      <a:r>
                        <a:rPr lang="tr-TR" sz="2000">
                          <a:solidFill>
                            <a:srgbClr val="000000"/>
                          </a:solidFill>
                          <a:latin typeface="Arial Black" pitchFamily="34" charset="0"/>
                          <a:ea typeface="Times New Roman"/>
                          <a:cs typeface="Times New Roman"/>
                        </a:rPr>
                        <a:t>He </a:t>
                      </a:r>
                      <a:r>
                        <a:rPr lang="tr-TR" sz="2000" b="1" i="1">
                          <a:solidFill>
                            <a:srgbClr val="000000"/>
                          </a:solidFill>
                          <a:latin typeface="Arial Black" pitchFamily="34" charset="0"/>
                          <a:ea typeface="Times New Roman"/>
                          <a:cs typeface="Times New Roman"/>
                        </a:rPr>
                        <a:t>might be</a:t>
                      </a:r>
                      <a:r>
                        <a:rPr lang="tr-TR" sz="2000">
                          <a:solidFill>
                            <a:srgbClr val="000000"/>
                          </a:solidFill>
                          <a:latin typeface="Arial Black" pitchFamily="34" charset="0"/>
                          <a:ea typeface="Times New Roman"/>
                          <a:cs typeface="Times New Roman"/>
                        </a:rPr>
                        <a:t> at the library</a:t>
                      </a:r>
                      <a:endParaRPr lang="tr-TR" sz="2000">
                        <a:latin typeface="Arial Black" pitchFamily="34" charset="0"/>
                        <a:ea typeface="Calibri"/>
                        <a:cs typeface="Times New Roman"/>
                      </a:endParaRPr>
                    </a:p>
                  </a:txBody>
                  <a:tcPr marL="9525" marR="9525" marT="9525" marB="9525" anchor="ctr"/>
                </a:tc>
              </a:tr>
              <a:tr h="833168">
                <a:tc rowSpan="2">
                  <a:txBody>
                    <a:bodyPr/>
                    <a:lstStyle/>
                    <a:p>
                      <a:pPr>
                        <a:lnSpc>
                          <a:spcPts val="1260"/>
                        </a:lnSpc>
                        <a:spcAft>
                          <a:spcPts val="0"/>
                        </a:spcAft>
                      </a:pPr>
                      <a:r>
                        <a:rPr lang="tr-TR" sz="2000" i="1">
                          <a:solidFill>
                            <a:srgbClr val="000000"/>
                          </a:solidFill>
                          <a:latin typeface="Arial Black" pitchFamily="34" charset="0"/>
                          <a:ea typeface="Times New Roman"/>
                          <a:cs typeface="Times New Roman"/>
                        </a:rPr>
                        <a:t>should</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1. Tavsiye</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i="1">
                          <a:solidFill>
                            <a:srgbClr val="000000"/>
                          </a:solidFill>
                          <a:latin typeface="Arial Black" pitchFamily="34" charset="0"/>
                          <a:ea typeface="Times New Roman"/>
                          <a:cs typeface="Times New Roman"/>
                        </a:rPr>
                        <a:t>You should study</a:t>
                      </a:r>
                      <a:r>
                        <a:rPr lang="tr-TR" sz="2000" b="1">
                          <a:solidFill>
                            <a:srgbClr val="000000"/>
                          </a:solidFill>
                          <a:latin typeface="Arial Black" pitchFamily="34" charset="0"/>
                          <a:ea typeface="Times New Roman"/>
                          <a:cs typeface="Times New Roman"/>
                        </a:rPr>
                        <a:t> </a:t>
                      </a:r>
                      <a:r>
                        <a:rPr lang="tr-TR" sz="2000">
                          <a:solidFill>
                            <a:srgbClr val="000000"/>
                          </a:solidFill>
                          <a:latin typeface="Arial Black" pitchFamily="34" charset="0"/>
                          <a:ea typeface="Times New Roman"/>
                          <a:cs typeface="Times New Roman"/>
                        </a:rPr>
                        <a:t>tonight</a:t>
                      </a:r>
                      <a:endParaRPr lang="tr-TR" sz="2000">
                        <a:latin typeface="Arial Black" pitchFamily="34" charset="0"/>
                        <a:ea typeface="Calibri"/>
                        <a:cs typeface="Times New Roman"/>
                      </a:endParaRPr>
                    </a:p>
                  </a:txBody>
                  <a:tcPr marL="9525" marR="9525" marT="9525" marB="9525" anchor="ctr"/>
                </a:tc>
              </a:tr>
              <a:tr h="833168">
                <a:tc vMerge="1">
                  <a:txBody>
                    <a:bodyPr/>
                    <a:lstStyle/>
                    <a:p>
                      <a:endParaRPr lang="tr-TR"/>
                    </a:p>
                  </a:txBody>
                  <a:tcP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2. Zorunluluk</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dirty="0" err="1">
                          <a:solidFill>
                            <a:srgbClr val="000000"/>
                          </a:solidFill>
                          <a:latin typeface="Arial Black" pitchFamily="34" charset="0"/>
                          <a:ea typeface="Times New Roman"/>
                          <a:cs typeface="Times New Roman"/>
                        </a:rPr>
                        <a:t>She</a:t>
                      </a:r>
                      <a:r>
                        <a:rPr lang="tr-TR" sz="2000" dirty="0">
                          <a:solidFill>
                            <a:srgbClr val="000000"/>
                          </a:solidFill>
                          <a:latin typeface="Arial Black" pitchFamily="34" charset="0"/>
                          <a:ea typeface="Times New Roman"/>
                          <a:cs typeface="Times New Roman"/>
                        </a:rPr>
                        <a:t> </a:t>
                      </a:r>
                      <a:r>
                        <a:rPr lang="tr-TR" sz="2000" b="1" i="1" dirty="0" err="1">
                          <a:solidFill>
                            <a:srgbClr val="000000"/>
                          </a:solidFill>
                          <a:latin typeface="Arial Black" pitchFamily="34" charset="0"/>
                          <a:ea typeface="Times New Roman"/>
                          <a:cs typeface="Times New Roman"/>
                        </a:rPr>
                        <a:t>should</a:t>
                      </a:r>
                      <a:r>
                        <a:rPr lang="tr-TR" sz="2000" b="1" i="1" dirty="0">
                          <a:solidFill>
                            <a:srgbClr val="000000"/>
                          </a:solidFill>
                          <a:latin typeface="Arial Black" pitchFamily="34" charset="0"/>
                          <a:ea typeface="Times New Roman"/>
                          <a:cs typeface="Times New Roman"/>
                        </a:rPr>
                        <a:t> do </a:t>
                      </a:r>
                      <a:r>
                        <a:rPr lang="tr-TR" sz="2000" b="1" i="1" dirty="0" err="1">
                          <a:solidFill>
                            <a:srgbClr val="000000"/>
                          </a:solidFill>
                          <a:latin typeface="Arial Black" pitchFamily="34" charset="0"/>
                          <a:ea typeface="Times New Roman"/>
                          <a:cs typeface="Times New Roman"/>
                        </a:rPr>
                        <a:t>well</a:t>
                      </a:r>
                      <a:r>
                        <a:rPr lang="tr-TR" sz="2000" b="1" i="1" dirty="0">
                          <a:solidFill>
                            <a:srgbClr val="000000"/>
                          </a:solidFill>
                          <a:latin typeface="Arial Black" pitchFamily="34" charset="0"/>
                          <a:ea typeface="Times New Roman"/>
                          <a:cs typeface="Times New Roman"/>
                        </a:rPr>
                        <a:t> </a:t>
                      </a:r>
                      <a:r>
                        <a:rPr lang="tr-TR" sz="2000" dirty="0">
                          <a:solidFill>
                            <a:srgbClr val="000000"/>
                          </a:solidFill>
                          <a:latin typeface="Arial Black" pitchFamily="34" charset="0"/>
                          <a:ea typeface="Times New Roman"/>
                          <a:cs typeface="Times New Roman"/>
                        </a:rPr>
                        <a:t>on </a:t>
                      </a:r>
                      <a:r>
                        <a:rPr lang="tr-TR" sz="2000" dirty="0" err="1">
                          <a:solidFill>
                            <a:srgbClr val="000000"/>
                          </a:solidFill>
                          <a:latin typeface="Arial Black" pitchFamily="34" charset="0"/>
                          <a:ea typeface="Times New Roman"/>
                          <a:cs typeface="Times New Roman"/>
                        </a:rPr>
                        <a:t>the</a:t>
                      </a:r>
                      <a:r>
                        <a:rPr lang="tr-TR" sz="2000" dirty="0">
                          <a:solidFill>
                            <a:srgbClr val="000000"/>
                          </a:solidFill>
                          <a:latin typeface="Arial Black" pitchFamily="34" charset="0"/>
                          <a:ea typeface="Times New Roman"/>
                          <a:cs typeface="Times New Roman"/>
                        </a:rPr>
                        <a:t> test (</a:t>
                      </a:r>
                      <a:r>
                        <a:rPr lang="tr-TR" sz="2000" i="1" dirty="0" err="1">
                          <a:solidFill>
                            <a:srgbClr val="000000"/>
                          </a:solidFill>
                          <a:latin typeface="Arial Black" pitchFamily="34" charset="0"/>
                          <a:ea typeface="Times New Roman"/>
                          <a:cs typeface="Times New Roman"/>
                        </a:rPr>
                        <a:t>future</a:t>
                      </a:r>
                      <a:r>
                        <a:rPr lang="tr-TR" sz="2000" i="1" dirty="0">
                          <a:solidFill>
                            <a:srgbClr val="000000"/>
                          </a:solidFill>
                          <a:latin typeface="Arial Black" pitchFamily="34" charset="0"/>
                          <a:ea typeface="Times New Roman"/>
                          <a:cs typeface="Times New Roman"/>
                        </a:rPr>
                        <a:t> </a:t>
                      </a:r>
                      <a:r>
                        <a:rPr lang="tr-TR" sz="2000" i="1" dirty="0" err="1">
                          <a:solidFill>
                            <a:srgbClr val="000000"/>
                          </a:solidFill>
                          <a:latin typeface="Arial Black" pitchFamily="34" charset="0"/>
                          <a:ea typeface="Times New Roman"/>
                          <a:cs typeface="Times New Roman"/>
                        </a:rPr>
                        <a:t>only</a:t>
                      </a:r>
                      <a:r>
                        <a:rPr lang="tr-TR" sz="2000" i="1" dirty="0">
                          <a:solidFill>
                            <a:srgbClr val="000000"/>
                          </a:solidFill>
                          <a:latin typeface="Arial Black" pitchFamily="34" charset="0"/>
                          <a:ea typeface="Times New Roman"/>
                          <a:cs typeface="Times New Roman"/>
                        </a:rPr>
                        <a:t>, not </a:t>
                      </a:r>
                      <a:r>
                        <a:rPr lang="tr-TR" sz="2000" i="1" dirty="0" err="1">
                          <a:solidFill>
                            <a:srgbClr val="000000"/>
                          </a:solidFill>
                          <a:latin typeface="Arial Black" pitchFamily="34" charset="0"/>
                          <a:ea typeface="Times New Roman"/>
                          <a:cs typeface="Times New Roman"/>
                        </a:rPr>
                        <a:t>present</a:t>
                      </a:r>
                      <a:r>
                        <a:rPr lang="tr-TR" sz="2000" i="1" dirty="0">
                          <a:solidFill>
                            <a:srgbClr val="000000"/>
                          </a:solidFill>
                          <a:latin typeface="Arial Black" pitchFamily="34" charset="0"/>
                          <a:ea typeface="Times New Roman"/>
                          <a:cs typeface="Times New Roman"/>
                        </a:rPr>
                        <a:t>)</a:t>
                      </a:r>
                      <a:endParaRPr lang="tr-TR" sz="2000" dirty="0">
                        <a:latin typeface="Arial Black" pitchFamily="34" charset="0"/>
                        <a:ea typeface="Calibri"/>
                        <a:cs typeface="Times New Roman"/>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147248" cy="908720"/>
          </a:xfrm>
        </p:spPr>
        <p:txBody>
          <a:bodyPr/>
          <a:lstStyle/>
          <a:p>
            <a:r>
              <a:rPr lang="tr-TR" b="1" u="sng" dirty="0" smtClean="0"/>
              <a:t>MODALS</a:t>
            </a:r>
            <a:endParaRPr lang="tr-TR" b="1" u="sng" dirty="0"/>
          </a:p>
        </p:txBody>
      </p:sp>
      <p:graphicFrame>
        <p:nvGraphicFramePr>
          <p:cNvPr id="4" name="3 İçerik Yer Tutucusu"/>
          <p:cNvGraphicFramePr>
            <a:graphicFrameLocks noGrp="1"/>
          </p:cNvGraphicFramePr>
          <p:nvPr>
            <p:ph idx="1"/>
          </p:nvPr>
        </p:nvGraphicFramePr>
        <p:xfrm>
          <a:off x="179388" y="836614"/>
          <a:ext cx="8713092" cy="5688729"/>
        </p:xfrm>
        <a:graphic>
          <a:graphicData uri="http://schemas.openxmlformats.org/drawingml/2006/table">
            <a:tbl>
              <a:tblPr firstRow="1" bandRow="1">
                <a:tableStyleId>{5C22544A-7EE6-4342-B048-85BDC9FD1C3A}</a:tableStyleId>
              </a:tblPr>
              <a:tblGrid>
                <a:gridCol w="2904364"/>
                <a:gridCol w="2904364"/>
                <a:gridCol w="2904364"/>
              </a:tblGrid>
              <a:tr h="711091">
                <a:tc>
                  <a:txBody>
                    <a:bodyPr/>
                    <a:lstStyle/>
                    <a:p>
                      <a:pPr>
                        <a:lnSpc>
                          <a:spcPts val="1260"/>
                        </a:lnSpc>
                        <a:spcAft>
                          <a:spcPts val="0"/>
                        </a:spcAft>
                      </a:pPr>
                      <a:r>
                        <a:rPr lang="tr-TR" sz="2000" b="1" dirty="0" err="1">
                          <a:solidFill>
                            <a:srgbClr val="000000"/>
                          </a:solidFill>
                          <a:latin typeface="Arial Black" pitchFamily="34" charset="0"/>
                          <a:ea typeface="Times New Roman"/>
                          <a:cs typeface="Times New Roman"/>
                        </a:rPr>
                        <a:t>Auxiliary</a:t>
                      </a:r>
                      <a:endParaRPr lang="tr-TR" sz="2000" dirty="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b="1">
                          <a:solidFill>
                            <a:srgbClr val="000000"/>
                          </a:solidFill>
                          <a:latin typeface="Arial Black" pitchFamily="34" charset="0"/>
                          <a:ea typeface="Times New Roman"/>
                          <a:cs typeface="Times New Roman"/>
                        </a:rPr>
                        <a:t>Uses</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b="1" dirty="0" err="1">
                          <a:solidFill>
                            <a:srgbClr val="000000"/>
                          </a:solidFill>
                          <a:latin typeface="Arial Black" pitchFamily="34" charset="0"/>
                          <a:ea typeface="Times New Roman"/>
                          <a:cs typeface="Times New Roman"/>
                        </a:rPr>
                        <a:t>Present</a:t>
                      </a:r>
                      <a:r>
                        <a:rPr lang="tr-TR" sz="2000" b="1" dirty="0">
                          <a:solidFill>
                            <a:srgbClr val="000000"/>
                          </a:solidFill>
                          <a:latin typeface="Arial Black" pitchFamily="34" charset="0"/>
                          <a:ea typeface="Times New Roman"/>
                          <a:cs typeface="Times New Roman"/>
                        </a:rPr>
                        <a:t> / </a:t>
                      </a:r>
                      <a:r>
                        <a:rPr lang="tr-TR" sz="2000" b="1" dirty="0" err="1">
                          <a:solidFill>
                            <a:srgbClr val="000000"/>
                          </a:solidFill>
                          <a:latin typeface="Arial Black" pitchFamily="34" charset="0"/>
                          <a:ea typeface="Times New Roman"/>
                          <a:cs typeface="Times New Roman"/>
                        </a:rPr>
                        <a:t>future</a:t>
                      </a:r>
                      <a:endParaRPr lang="tr-TR" sz="2000" dirty="0">
                        <a:latin typeface="Arial Black" pitchFamily="34" charset="0"/>
                        <a:ea typeface="Calibri"/>
                        <a:cs typeface="Times New Roman"/>
                      </a:endParaRPr>
                    </a:p>
                  </a:txBody>
                  <a:tcPr marL="9525" marR="9525" marT="9525" marB="9525" anchor="ctr"/>
                </a:tc>
              </a:tr>
              <a:tr h="1422183">
                <a:tc rowSpan="3">
                  <a:txBody>
                    <a:bodyPr/>
                    <a:lstStyle/>
                    <a:p>
                      <a:pPr>
                        <a:lnSpc>
                          <a:spcPts val="1260"/>
                        </a:lnSpc>
                        <a:spcAft>
                          <a:spcPts val="0"/>
                        </a:spcAft>
                      </a:pPr>
                      <a:r>
                        <a:rPr lang="tr-TR" sz="2000" i="1" dirty="0" err="1">
                          <a:solidFill>
                            <a:srgbClr val="000000"/>
                          </a:solidFill>
                          <a:latin typeface="Arial Black" pitchFamily="34" charset="0"/>
                          <a:ea typeface="Times New Roman"/>
                          <a:cs typeface="Times New Roman"/>
                        </a:rPr>
                        <a:t>must</a:t>
                      </a:r>
                      <a:endParaRPr lang="tr-TR" sz="2000" dirty="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1. Kesin zorunluluk</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I </a:t>
                      </a:r>
                      <a:r>
                        <a:rPr lang="tr-TR" sz="2000" b="1" i="1">
                          <a:solidFill>
                            <a:srgbClr val="000000"/>
                          </a:solidFill>
                          <a:latin typeface="Arial Black" pitchFamily="34" charset="0"/>
                          <a:ea typeface="Times New Roman"/>
                          <a:cs typeface="Times New Roman"/>
                        </a:rPr>
                        <a:t>must go </a:t>
                      </a:r>
                      <a:r>
                        <a:rPr lang="tr-TR" sz="2000">
                          <a:solidFill>
                            <a:srgbClr val="000000"/>
                          </a:solidFill>
                          <a:latin typeface="Arial Black" pitchFamily="34" charset="0"/>
                          <a:ea typeface="Times New Roman"/>
                          <a:cs typeface="Times New Roman"/>
                        </a:rPr>
                        <a:t>to class today</a:t>
                      </a:r>
                      <a:endParaRPr lang="tr-TR" sz="2000">
                        <a:latin typeface="Arial Black" pitchFamily="34" charset="0"/>
                        <a:ea typeface="Calibri"/>
                        <a:cs typeface="Times New Roman"/>
                      </a:endParaRPr>
                    </a:p>
                  </a:txBody>
                  <a:tcPr marL="9525" marR="9525" marT="9525" marB="9525" anchor="ctr"/>
                </a:tc>
              </a:tr>
              <a:tr h="711091">
                <a:tc vMerge="1">
                  <a:txBody>
                    <a:bodyPr/>
                    <a:lstStyle/>
                    <a:p>
                      <a:endParaRPr lang="tr-TR"/>
                    </a:p>
                  </a:txBody>
                  <a:tcP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2. Yasaklama</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You </a:t>
                      </a:r>
                      <a:r>
                        <a:rPr lang="tr-TR" sz="2000" b="1" i="1">
                          <a:solidFill>
                            <a:srgbClr val="000000"/>
                          </a:solidFill>
                          <a:latin typeface="Arial Black" pitchFamily="34" charset="0"/>
                          <a:ea typeface="Times New Roman"/>
                          <a:cs typeface="Times New Roman"/>
                        </a:rPr>
                        <a:t>must not</a:t>
                      </a:r>
                      <a:r>
                        <a:rPr lang="tr-TR" sz="2000">
                          <a:solidFill>
                            <a:srgbClr val="000000"/>
                          </a:solidFill>
                          <a:latin typeface="Arial Black" pitchFamily="34" charset="0"/>
                          <a:ea typeface="Times New Roman"/>
                          <a:cs typeface="Times New Roman"/>
                        </a:rPr>
                        <a:t> open that door.</a:t>
                      </a:r>
                      <a:endParaRPr lang="tr-TR" sz="2000">
                        <a:latin typeface="Arial Black" pitchFamily="34" charset="0"/>
                        <a:ea typeface="Calibri"/>
                        <a:cs typeface="Times New Roman"/>
                      </a:endParaRPr>
                    </a:p>
                  </a:txBody>
                  <a:tcPr marL="9525" marR="9525" marT="9525" marB="9525" anchor="ctr"/>
                </a:tc>
              </a:tr>
              <a:tr h="711091">
                <a:tc vMerge="1">
                  <a:txBody>
                    <a:bodyPr/>
                    <a:lstStyle/>
                    <a:p>
                      <a:endParaRPr lang="tr-TR"/>
                    </a:p>
                  </a:txBody>
                  <a:tcP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3. Kesin Olasılık</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Mary isn't in class. She </a:t>
                      </a:r>
                      <a:r>
                        <a:rPr lang="tr-TR" sz="2000" b="1" i="1">
                          <a:solidFill>
                            <a:srgbClr val="000000"/>
                          </a:solidFill>
                          <a:latin typeface="Arial Black" pitchFamily="34" charset="0"/>
                          <a:ea typeface="Times New Roman"/>
                          <a:cs typeface="Times New Roman"/>
                        </a:rPr>
                        <a:t>must be</a:t>
                      </a:r>
                      <a:r>
                        <a:rPr lang="tr-TR" sz="2000">
                          <a:solidFill>
                            <a:srgbClr val="000000"/>
                          </a:solidFill>
                          <a:latin typeface="Arial Black" pitchFamily="34" charset="0"/>
                          <a:ea typeface="Times New Roman"/>
                          <a:cs typeface="Times New Roman"/>
                        </a:rPr>
                        <a:t> sick (</a:t>
                      </a:r>
                      <a:r>
                        <a:rPr lang="tr-TR" sz="2000" i="1">
                          <a:solidFill>
                            <a:srgbClr val="000000"/>
                          </a:solidFill>
                          <a:latin typeface="Arial Black" pitchFamily="34" charset="0"/>
                          <a:ea typeface="Times New Roman"/>
                          <a:cs typeface="Times New Roman"/>
                        </a:rPr>
                        <a:t>present only</a:t>
                      </a:r>
                      <a:r>
                        <a:rPr lang="tr-TR" sz="2000">
                          <a:solidFill>
                            <a:srgbClr val="000000"/>
                          </a:solidFill>
                          <a:latin typeface="Arial Black" pitchFamily="34" charset="0"/>
                          <a:ea typeface="Times New Roman"/>
                          <a:cs typeface="Times New Roman"/>
                        </a:rPr>
                        <a:t>)</a:t>
                      </a:r>
                      <a:endParaRPr lang="tr-TR" sz="2000">
                        <a:latin typeface="Arial Black" pitchFamily="34" charset="0"/>
                        <a:ea typeface="Calibri"/>
                        <a:cs typeface="Times New Roman"/>
                      </a:endParaRPr>
                    </a:p>
                  </a:txBody>
                  <a:tcPr marL="9525" marR="9525" marT="9525" marB="9525" anchor="ctr"/>
                </a:tc>
              </a:tr>
              <a:tr h="711091">
                <a:tc rowSpan="2">
                  <a:txBody>
                    <a:bodyPr/>
                    <a:lstStyle/>
                    <a:p>
                      <a:pPr>
                        <a:lnSpc>
                          <a:spcPts val="1260"/>
                        </a:lnSpc>
                        <a:spcAft>
                          <a:spcPts val="0"/>
                        </a:spcAft>
                      </a:pPr>
                      <a:r>
                        <a:rPr lang="tr-TR" sz="2000" i="1">
                          <a:solidFill>
                            <a:srgbClr val="000000"/>
                          </a:solidFill>
                          <a:latin typeface="Arial Black" pitchFamily="34" charset="0"/>
                          <a:ea typeface="Times New Roman"/>
                          <a:cs typeface="Times New Roman"/>
                        </a:rPr>
                        <a:t>have to</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1. Zorunluluk</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I </a:t>
                      </a:r>
                      <a:r>
                        <a:rPr lang="tr-TR" sz="2000" b="1" i="1">
                          <a:solidFill>
                            <a:srgbClr val="000000"/>
                          </a:solidFill>
                          <a:latin typeface="Arial Black" pitchFamily="34" charset="0"/>
                          <a:ea typeface="Times New Roman"/>
                          <a:cs typeface="Times New Roman"/>
                        </a:rPr>
                        <a:t>have to go </a:t>
                      </a:r>
                      <a:r>
                        <a:rPr lang="tr-TR" sz="2000">
                          <a:solidFill>
                            <a:srgbClr val="000000"/>
                          </a:solidFill>
                          <a:latin typeface="Arial Black" pitchFamily="34" charset="0"/>
                          <a:ea typeface="Times New Roman"/>
                          <a:cs typeface="Times New Roman"/>
                        </a:rPr>
                        <a:t>to class today.</a:t>
                      </a:r>
                      <a:endParaRPr lang="tr-TR" sz="2000">
                        <a:latin typeface="Arial Black" pitchFamily="34" charset="0"/>
                        <a:ea typeface="Calibri"/>
                        <a:cs typeface="Times New Roman"/>
                      </a:endParaRPr>
                    </a:p>
                  </a:txBody>
                  <a:tcPr marL="9525" marR="9525" marT="9525" marB="9525" anchor="ctr"/>
                </a:tc>
              </a:tr>
              <a:tr h="711091">
                <a:tc vMerge="1">
                  <a:txBody>
                    <a:bodyPr/>
                    <a:lstStyle/>
                    <a:p>
                      <a:endParaRPr lang="tr-TR"/>
                    </a:p>
                  </a:txBody>
                  <a:tcP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2. Zorunlu olmama durumu</a:t>
                      </a:r>
                      <a:endParaRPr lang="tr-TR" sz="20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2000">
                          <a:solidFill>
                            <a:srgbClr val="000000"/>
                          </a:solidFill>
                          <a:latin typeface="Arial Black" pitchFamily="34" charset="0"/>
                          <a:ea typeface="Times New Roman"/>
                          <a:cs typeface="Times New Roman"/>
                        </a:rPr>
                        <a:t>I </a:t>
                      </a:r>
                      <a:r>
                        <a:rPr lang="tr-TR" sz="2000" b="1" i="1">
                          <a:solidFill>
                            <a:srgbClr val="000000"/>
                          </a:solidFill>
                          <a:latin typeface="Arial Black" pitchFamily="34" charset="0"/>
                          <a:ea typeface="Times New Roman"/>
                          <a:cs typeface="Times New Roman"/>
                        </a:rPr>
                        <a:t>don't have to go </a:t>
                      </a:r>
                      <a:r>
                        <a:rPr lang="tr-TR" sz="2000">
                          <a:solidFill>
                            <a:srgbClr val="000000"/>
                          </a:solidFill>
                          <a:latin typeface="Arial Black" pitchFamily="34" charset="0"/>
                          <a:ea typeface="Times New Roman"/>
                          <a:cs typeface="Times New Roman"/>
                        </a:rPr>
                        <a:t>to class today.</a:t>
                      </a:r>
                      <a:endParaRPr lang="tr-TR" sz="2000">
                        <a:latin typeface="Arial Black" pitchFamily="34" charset="0"/>
                        <a:ea typeface="Calibri"/>
                        <a:cs typeface="Times New Roman"/>
                      </a:endParaRPr>
                    </a:p>
                  </a:txBody>
                  <a:tcPr marL="9525" marR="9525" marT="9525" marB="9525" anchor="ctr"/>
                </a:tc>
              </a:tr>
              <a:tr h="711091">
                <a:tc>
                  <a:txBody>
                    <a:bodyPr/>
                    <a:lstStyle/>
                    <a:p>
                      <a:endParaRPr lang="tr-TR" sz="2000">
                        <a:latin typeface="Arial Black" pitchFamily="34" charset="0"/>
                      </a:endParaRPr>
                    </a:p>
                  </a:txBody>
                  <a:tcPr/>
                </a:tc>
                <a:tc>
                  <a:txBody>
                    <a:bodyPr/>
                    <a:lstStyle/>
                    <a:p>
                      <a:endParaRPr lang="tr-TR" sz="2000">
                        <a:latin typeface="Arial Black" pitchFamily="34" charset="0"/>
                      </a:endParaRPr>
                    </a:p>
                  </a:txBody>
                  <a:tcPr/>
                </a:tc>
                <a:tc>
                  <a:txBody>
                    <a:bodyPr/>
                    <a:lstStyle/>
                    <a:p>
                      <a:endParaRPr lang="tr-TR" sz="2000" dirty="0">
                        <a:latin typeface="Arial Black"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ALFABETİK KURALLAR</a:t>
            </a:r>
            <a:endParaRPr lang="tr-TR" dirty="0"/>
          </a:p>
        </p:txBody>
      </p:sp>
      <p:sp>
        <p:nvSpPr>
          <p:cNvPr id="3" name="2 İçerik Yer Tutucusu"/>
          <p:cNvSpPr>
            <a:spLocks noGrp="1"/>
          </p:cNvSpPr>
          <p:nvPr>
            <p:ph idx="1"/>
          </p:nvPr>
        </p:nvSpPr>
        <p:spPr/>
        <p:txBody>
          <a:bodyPr>
            <a:normAutofit fontScale="85000" lnSpcReduction="10000"/>
          </a:bodyPr>
          <a:lstStyle/>
          <a:p>
            <a:r>
              <a:rPr lang="tr-TR" b="1" dirty="0"/>
              <a:t>Önemli Alfabetik kurallar:</a:t>
            </a:r>
            <a:endParaRPr lang="tr-TR" dirty="0"/>
          </a:p>
          <a:p>
            <a:pPr lvl="0"/>
            <a:r>
              <a:rPr lang="tr-TR" dirty="0"/>
              <a:t>Birinci tekil şahıs (Ben- I- Ay) HER ZAMAN </a:t>
            </a:r>
            <a:r>
              <a:rPr lang="tr-TR" b="1" dirty="0"/>
              <a:t>BÜYÜK</a:t>
            </a:r>
            <a:r>
              <a:rPr lang="tr-TR" dirty="0"/>
              <a:t> harfle yazılır: I, I, I, I..</a:t>
            </a:r>
          </a:p>
          <a:p>
            <a:pPr lvl="0"/>
            <a:r>
              <a:rPr lang="tr-TR" dirty="0"/>
              <a:t>Cümleler HER ZAMAN </a:t>
            </a:r>
            <a:r>
              <a:rPr lang="tr-TR" b="1" dirty="0"/>
              <a:t>BÜYÜK</a:t>
            </a:r>
            <a:r>
              <a:rPr lang="tr-TR" dirty="0"/>
              <a:t> harfle başlar.</a:t>
            </a:r>
          </a:p>
          <a:p>
            <a:pPr lvl="0"/>
            <a:r>
              <a:rPr lang="tr-TR" dirty="0"/>
              <a:t>Özel isimler ve yer isimleri HER ZAMAN </a:t>
            </a:r>
            <a:r>
              <a:rPr lang="tr-TR" b="1" dirty="0"/>
              <a:t>BÜYÜK</a:t>
            </a:r>
            <a:r>
              <a:rPr lang="tr-TR" dirty="0"/>
              <a:t> harfle başlar: Alice (</a:t>
            </a:r>
            <a:r>
              <a:rPr lang="tr-TR" dirty="0" err="1"/>
              <a:t>Elis</a:t>
            </a:r>
            <a:r>
              <a:rPr lang="tr-TR" dirty="0"/>
              <a:t>), John (Can), </a:t>
            </a:r>
            <a:r>
              <a:rPr lang="tr-TR" dirty="0" err="1"/>
              <a:t>London</a:t>
            </a:r>
            <a:r>
              <a:rPr lang="tr-TR" dirty="0"/>
              <a:t> (Landın), </a:t>
            </a:r>
            <a:r>
              <a:rPr lang="tr-TR" dirty="0" err="1"/>
              <a:t>Istanbul</a:t>
            </a:r>
            <a:r>
              <a:rPr lang="tr-TR" dirty="0"/>
              <a:t>, </a:t>
            </a:r>
            <a:r>
              <a:rPr lang="tr-TR" dirty="0" err="1"/>
              <a:t>National</a:t>
            </a:r>
            <a:r>
              <a:rPr lang="tr-TR" dirty="0"/>
              <a:t> </a:t>
            </a:r>
            <a:r>
              <a:rPr lang="tr-TR" dirty="0" err="1"/>
              <a:t>Museum</a:t>
            </a:r>
            <a:r>
              <a:rPr lang="tr-TR" dirty="0"/>
              <a:t> (</a:t>
            </a:r>
            <a:r>
              <a:rPr lang="tr-TR" dirty="0" err="1"/>
              <a:t>Neyşınıl</a:t>
            </a:r>
            <a:r>
              <a:rPr lang="tr-TR" dirty="0"/>
              <a:t> </a:t>
            </a:r>
            <a:r>
              <a:rPr lang="tr-TR" dirty="0" err="1"/>
              <a:t>Müziyım</a:t>
            </a:r>
            <a:r>
              <a:rPr lang="tr-TR" dirty="0"/>
              <a:t>)</a:t>
            </a:r>
          </a:p>
          <a:p>
            <a:pPr lvl="0"/>
            <a:r>
              <a:rPr lang="tr-TR" dirty="0"/>
              <a:t>Haftanın günleri, ay isimleri ve özel gün isimleri HER ZAMAN </a:t>
            </a:r>
            <a:r>
              <a:rPr lang="tr-TR" b="1" dirty="0"/>
              <a:t>BÜYÜK </a:t>
            </a:r>
            <a:r>
              <a:rPr lang="tr-TR" dirty="0"/>
              <a:t>harfle başlar: </a:t>
            </a:r>
            <a:r>
              <a:rPr lang="tr-TR" dirty="0" err="1"/>
              <a:t>Wednezday</a:t>
            </a:r>
            <a:r>
              <a:rPr lang="tr-TR" dirty="0"/>
              <a:t> (</a:t>
            </a:r>
            <a:r>
              <a:rPr lang="tr-TR" dirty="0" err="1"/>
              <a:t>Venzdey</a:t>
            </a:r>
            <a:r>
              <a:rPr lang="tr-TR" dirty="0"/>
              <a:t>), </a:t>
            </a:r>
            <a:r>
              <a:rPr lang="tr-TR" dirty="0" err="1"/>
              <a:t>January</a:t>
            </a:r>
            <a:r>
              <a:rPr lang="tr-TR" dirty="0"/>
              <a:t> (</a:t>
            </a:r>
            <a:r>
              <a:rPr lang="tr-TR" dirty="0" err="1"/>
              <a:t>Cenuveri</a:t>
            </a:r>
            <a:r>
              <a:rPr lang="tr-TR" dirty="0"/>
              <a:t>), </a:t>
            </a:r>
            <a:r>
              <a:rPr lang="tr-TR" dirty="0" err="1"/>
              <a:t>Mother’s</a:t>
            </a:r>
            <a:r>
              <a:rPr lang="tr-TR" dirty="0"/>
              <a:t> </a:t>
            </a:r>
            <a:r>
              <a:rPr lang="tr-TR" dirty="0" err="1"/>
              <a:t>Day</a:t>
            </a:r>
            <a:r>
              <a:rPr lang="tr-TR" dirty="0"/>
              <a:t> (</a:t>
            </a:r>
            <a:r>
              <a:rPr lang="tr-TR" dirty="0" err="1"/>
              <a:t>Madırs</a:t>
            </a:r>
            <a:r>
              <a:rPr lang="tr-TR" dirty="0"/>
              <a:t> </a:t>
            </a:r>
            <a:r>
              <a:rPr lang="tr-TR" dirty="0" err="1"/>
              <a:t>Dey</a:t>
            </a:r>
            <a:r>
              <a:rPr lang="tr-TR" dirty="0"/>
              <a:t>),..</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8363272" cy="720080"/>
          </a:xfrm>
        </p:spPr>
        <p:txBody>
          <a:bodyPr>
            <a:normAutofit fontScale="90000"/>
          </a:bodyPr>
          <a:lstStyle/>
          <a:p>
            <a:r>
              <a:rPr lang="tr-TR" b="1" u="sng" dirty="0" smtClean="0"/>
              <a:t>MODALS</a:t>
            </a:r>
            <a:endParaRPr lang="tr-TR" b="1" u="sng" dirty="0"/>
          </a:p>
        </p:txBody>
      </p:sp>
      <p:graphicFrame>
        <p:nvGraphicFramePr>
          <p:cNvPr id="4" name="3 İçerik Yer Tutucusu"/>
          <p:cNvGraphicFramePr>
            <a:graphicFrameLocks noGrp="1"/>
          </p:cNvGraphicFramePr>
          <p:nvPr>
            <p:ph idx="1"/>
          </p:nvPr>
        </p:nvGraphicFramePr>
        <p:xfrm>
          <a:off x="323850" y="981071"/>
          <a:ext cx="8568630" cy="5472264"/>
        </p:xfrm>
        <a:graphic>
          <a:graphicData uri="http://schemas.openxmlformats.org/drawingml/2006/table">
            <a:tbl>
              <a:tblPr firstRow="1" bandRow="1">
                <a:tableStyleId>{5C22544A-7EE6-4342-B048-85BDC9FD1C3A}</a:tableStyleId>
              </a:tblPr>
              <a:tblGrid>
                <a:gridCol w="2856210"/>
                <a:gridCol w="2856210"/>
                <a:gridCol w="2856210"/>
              </a:tblGrid>
              <a:tr h="781752">
                <a:tc rowSpan="5">
                  <a:txBody>
                    <a:bodyPr/>
                    <a:lstStyle/>
                    <a:p>
                      <a:pPr>
                        <a:lnSpc>
                          <a:spcPts val="1260"/>
                        </a:lnSpc>
                        <a:spcAft>
                          <a:spcPts val="0"/>
                        </a:spcAft>
                      </a:pPr>
                      <a:r>
                        <a:rPr lang="tr-TR" sz="1800" i="1" dirty="0" err="1">
                          <a:solidFill>
                            <a:srgbClr val="000000"/>
                          </a:solidFill>
                          <a:latin typeface="Arial Black" pitchFamily="34" charset="0"/>
                          <a:ea typeface="Times New Roman"/>
                          <a:cs typeface="Times New Roman"/>
                        </a:rPr>
                        <a:t>could</a:t>
                      </a:r>
                      <a:endParaRPr lang="tr-TR" sz="1800" dirty="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1. Geçmişteki yetenek</a:t>
                      </a:r>
                      <a:endParaRPr lang="tr-TR" sz="1800">
                        <a:latin typeface="Arial Black" pitchFamily="34" charset="0"/>
                        <a:ea typeface="Calibri"/>
                        <a:cs typeface="Times New Roman"/>
                      </a:endParaRPr>
                    </a:p>
                  </a:txBody>
                  <a:tcPr marL="9525" marR="9525" marT="9525" marB="9525" anchor="ctr"/>
                </a:tc>
                <a:tc>
                  <a:txBody>
                    <a:bodyPr/>
                    <a:lstStyle/>
                    <a:p>
                      <a:pPr>
                        <a:lnSpc>
                          <a:spcPct val="115000"/>
                        </a:lnSpc>
                      </a:pPr>
                      <a:endParaRPr lang="tr-TR" sz="1800">
                        <a:latin typeface="Arial Black" pitchFamily="34" charset="0"/>
                      </a:endParaRPr>
                    </a:p>
                  </a:txBody>
                  <a:tcPr marL="9525" marR="9525" marT="9525" marB="9525" anchor="ctr"/>
                </a:tc>
              </a:tr>
              <a:tr h="781752">
                <a:tc vMerge="1">
                  <a:txBody>
                    <a:bodyPr/>
                    <a:lstStyle/>
                    <a:p>
                      <a:endParaRPr lang="tr-TR"/>
                    </a:p>
                  </a:txBody>
                  <a:tcP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2. Nazik rica</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b="1" i="1">
                          <a:solidFill>
                            <a:srgbClr val="000000"/>
                          </a:solidFill>
                          <a:latin typeface="Arial Black" pitchFamily="34" charset="0"/>
                          <a:ea typeface="Times New Roman"/>
                          <a:cs typeface="Times New Roman"/>
                        </a:rPr>
                        <a:t>Could I borrow</a:t>
                      </a:r>
                      <a:r>
                        <a:rPr lang="tr-TR" sz="1800">
                          <a:solidFill>
                            <a:srgbClr val="000000"/>
                          </a:solidFill>
                          <a:latin typeface="Arial Black" pitchFamily="34" charset="0"/>
                          <a:ea typeface="Times New Roman"/>
                          <a:cs typeface="Times New Roman"/>
                        </a:rPr>
                        <a:t> your pen?</a:t>
                      </a:r>
                      <a:br>
                        <a:rPr lang="tr-TR" sz="1800">
                          <a:solidFill>
                            <a:srgbClr val="000000"/>
                          </a:solidFill>
                          <a:latin typeface="Arial Black" pitchFamily="34" charset="0"/>
                          <a:ea typeface="Times New Roman"/>
                          <a:cs typeface="Times New Roman"/>
                        </a:rPr>
                      </a:br>
                      <a:r>
                        <a:rPr lang="tr-TR" sz="1800" b="1" i="1">
                          <a:solidFill>
                            <a:srgbClr val="000000"/>
                          </a:solidFill>
                          <a:latin typeface="Arial Black" pitchFamily="34" charset="0"/>
                          <a:ea typeface="Times New Roman"/>
                          <a:cs typeface="Times New Roman"/>
                        </a:rPr>
                        <a:t>Could </a:t>
                      </a:r>
                      <a:r>
                        <a:rPr lang="tr-TR" sz="1800">
                          <a:solidFill>
                            <a:srgbClr val="000000"/>
                          </a:solidFill>
                          <a:latin typeface="Arial Black" pitchFamily="34" charset="0"/>
                          <a:ea typeface="Times New Roman"/>
                          <a:cs typeface="Times New Roman"/>
                        </a:rPr>
                        <a:t>you </a:t>
                      </a:r>
                      <a:r>
                        <a:rPr lang="tr-TR" sz="1800" b="1" i="1">
                          <a:solidFill>
                            <a:srgbClr val="000000"/>
                          </a:solidFill>
                          <a:latin typeface="Arial Black" pitchFamily="34" charset="0"/>
                          <a:ea typeface="Times New Roman"/>
                          <a:cs typeface="Times New Roman"/>
                        </a:rPr>
                        <a:t>help</a:t>
                      </a:r>
                      <a:r>
                        <a:rPr lang="tr-TR" sz="1800">
                          <a:solidFill>
                            <a:srgbClr val="000000"/>
                          </a:solidFill>
                          <a:latin typeface="Arial Black" pitchFamily="34" charset="0"/>
                          <a:ea typeface="Times New Roman"/>
                          <a:cs typeface="Times New Roman"/>
                        </a:rPr>
                        <a:t> me/</a:t>
                      </a:r>
                      <a:endParaRPr lang="tr-TR" sz="1800">
                        <a:latin typeface="Arial Black" pitchFamily="34" charset="0"/>
                        <a:ea typeface="Calibri"/>
                        <a:cs typeface="Times New Roman"/>
                      </a:endParaRPr>
                    </a:p>
                  </a:txBody>
                  <a:tcPr marL="9525" marR="9525" marT="9525" marB="9525" anchor="ctr"/>
                </a:tc>
              </a:tr>
              <a:tr h="781752">
                <a:tc vMerge="1">
                  <a:txBody>
                    <a:bodyPr/>
                    <a:lstStyle/>
                    <a:p>
                      <a:endParaRPr lang="tr-TR"/>
                    </a:p>
                  </a:txBody>
                  <a:tcP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3. Öneri</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--I need help in math.</a:t>
                      </a:r>
                      <a:br>
                        <a:rPr lang="tr-TR" sz="1800">
                          <a:solidFill>
                            <a:srgbClr val="000000"/>
                          </a:solidFill>
                          <a:latin typeface="Arial Black" pitchFamily="34" charset="0"/>
                          <a:ea typeface="Times New Roman"/>
                          <a:cs typeface="Times New Roman"/>
                        </a:rPr>
                      </a:br>
                      <a:r>
                        <a:rPr lang="tr-TR" sz="1800">
                          <a:solidFill>
                            <a:srgbClr val="000000"/>
                          </a:solidFill>
                          <a:latin typeface="Arial Black" pitchFamily="34" charset="0"/>
                          <a:ea typeface="Times New Roman"/>
                          <a:cs typeface="Times New Roman"/>
                        </a:rPr>
                        <a:t>You </a:t>
                      </a:r>
                      <a:r>
                        <a:rPr lang="tr-TR" sz="1800" b="1" i="1">
                          <a:solidFill>
                            <a:srgbClr val="000000"/>
                          </a:solidFill>
                          <a:latin typeface="Arial Black" pitchFamily="34" charset="0"/>
                          <a:ea typeface="Times New Roman"/>
                          <a:cs typeface="Times New Roman"/>
                        </a:rPr>
                        <a:t>could talk</a:t>
                      </a:r>
                      <a:r>
                        <a:rPr lang="tr-TR" sz="1800">
                          <a:solidFill>
                            <a:srgbClr val="000000"/>
                          </a:solidFill>
                          <a:latin typeface="Arial Black" pitchFamily="34" charset="0"/>
                          <a:ea typeface="Times New Roman"/>
                          <a:cs typeface="Times New Roman"/>
                        </a:rPr>
                        <a:t> to your teacher.</a:t>
                      </a:r>
                      <a:endParaRPr lang="tr-TR" sz="1800">
                        <a:latin typeface="Arial Black" pitchFamily="34" charset="0"/>
                        <a:ea typeface="Calibri"/>
                        <a:cs typeface="Times New Roman"/>
                      </a:endParaRPr>
                    </a:p>
                  </a:txBody>
                  <a:tcPr marL="9525" marR="9525" marT="9525" marB="9525" anchor="ctr"/>
                </a:tc>
              </a:tr>
              <a:tr h="781752">
                <a:tc vMerge="1">
                  <a:txBody>
                    <a:bodyPr/>
                    <a:lstStyle/>
                    <a:p>
                      <a:endParaRPr lang="tr-TR"/>
                    </a:p>
                  </a:txBody>
                  <a:tcP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4. Düşük olasılık</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--Where's John?</a:t>
                      </a:r>
                      <a:br>
                        <a:rPr lang="tr-TR" sz="1800">
                          <a:solidFill>
                            <a:srgbClr val="000000"/>
                          </a:solidFill>
                          <a:latin typeface="Arial Black" pitchFamily="34" charset="0"/>
                          <a:ea typeface="Times New Roman"/>
                          <a:cs typeface="Times New Roman"/>
                        </a:rPr>
                      </a:br>
                      <a:r>
                        <a:rPr lang="tr-TR" sz="1800">
                          <a:solidFill>
                            <a:srgbClr val="000000"/>
                          </a:solidFill>
                          <a:latin typeface="Arial Black" pitchFamily="34" charset="0"/>
                          <a:ea typeface="Times New Roman"/>
                          <a:cs typeface="Times New Roman"/>
                        </a:rPr>
                        <a:t>He </a:t>
                      </a:r>
                      <a:r>
                        <a:rPr lang="tr-TR" sz="1800" b="1" i="1">
                          <a:solidFill>
                            <a:srgbClr val="000000"/>
                          </a:solidFill>
                          <a:latin typeface="Arial Black" pitchFamily="34" charset="0"/>
                          <a:ea typeface="Times New Roman"/>
                          <a:cs typeface="Times New Roman"/>
                        </a:rPr>
                        <a:t>could be </a:t>
                      </a:r>
                      <a:r>
                        <a:rPr lang="tr-TR" sz="1800">
                          <a:solidFill>
                            <a:srgbClr val="000000"/>
                          </a:solidFill>
                          <a:latin typeface="Arial Black" pitchFamily="34" charset="0"/>
                          <a:ea typeface="Times New Roman"/>
                          <a:cs typeface="Times New Roman"/>
                        </a:rPr>
                        <a:t>at home.</a:t>
                      </a:r>
                      <a:endParaRPr lang="tr-TR" sz="1800">
                        <a:latin typeface="Arial Black" pitchFamily="34" charset="0"/>
                        <a:ea typeface="Calibri"/>
                        <a:cs typeface="Times New Roman"/>
                      </a:endParaRPr>
                    </a:p>
                  </a:txBody>
                  <a:tcPr marL="9525" marR="9525" marT="9525" marB="9525" anchor="ctr"/>
                </a:tc>
              </a:tr>
              <a:tr h="781752">
                <a:tc vMerge="1">
                  <a:txBody>
                    <a:bodyPr/>
                    <a:lstStyle/>
                    <a:p>
                      <a:endParaRPr lang="tr-TR"/>
                    </a:p>
                  </a:txBody>
                  <a:tcP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5. İmkânsızlık</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That </a:t>
                      </a:r>
                      <a:r>
                        <a:rPr lang="tr-TR" sz="1800" b="1" i="1">
                          <a:solidFill>
                            <a:srgbClr val="000000"/>
                          </a:solidFill>
                          <a:latin typeface="Arial Black" pitchFamily="34" charset="0"/>
                          <a:ea typeface="Times New Roman"/>
                          <a:cs typeface="Times New Roman"/>
                        </a:rPr>
                        <a:t>couldn't be</a:t>
                      </a:r>
                      <a:r>
                        <a:rPr lang="tr-TR" sz="1800">
                          <a:solidFill>
                            <a:srgbClr val="000000"/>
                          </a:solidFill>
                          <a:latin typeface="Arial Black" pitchFamily="34" charset="0"/>
                          <a:ea typeface="Times New Roman"/>
                          <a:cs typeface="Times New Roman"/>
                        </a:rPr>
                        <a:t> true!</a:t>
                      </a:r>
                      <a:endParaRPr lang="tr-TR" sz="1800">
                        <a:latin typeface="Arial Black" pitchFamily="34" charset="0"/>
                        <a:ea typeface="Calibri"/>
                        <a:cs typeface="Times New Roman"/>
                      </a:endParaRPr>
                    </a:p>
                  </a:txBody>
                  <a:tcPr marL="9525" marR="9525" marT="9525" marB="9525" anchor="ctr"/>
                </a:tc>
              </a:tr>
              <a:tr h="781752">
                <a:tc rowSpan="2">
                  <a:txBody>
                    <a:bodyPr/>
                    <a:lstStyle/>
                    <a:p>
                      <a:pPr>
                        <a:lnSpc>
                          <a:spcPts val="1260"/>
                        </a:lnSpc>
                        <a:spcAft>
                          <a:spcPts val="0"/>
                        </a:spcAft>
                      </a:pPr>
                      <a:r>
                        <a:rPr lang="tr-TR" sz="1800" i="1">
                          <a:solidFill>
                            <a:srgbClr val="000000"/>
                          </a:solidFill>
                          <a:latin typeface="Arial Black" pitchFamily="34" charset="0"/>
                          <a:ea typeface="Times New Roman"/>
                          <a:cs typeface="Times New Roman"/>
                        </a:rPr>
                        <a:t>would</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1. Nazik rica</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b="1" i="1" dirty="0" err="1">
                          <a:solidFill>
                            <a:srgbClr val="000000"/>
                          </a:solidFill>
                          <a:latin typeface="Arial Black" pitchFamily="34" charset="0"/>
                          <a:ea typeface="Times New Roman"/>
                          <a:cs typeface="Times New Roman"/>
                        </a:rPr>
                        <a:t>Would</a:t>
                      </a:r>
                      <a:r>
                        <a:rPr lang="tr-TR" sz="1800" b="1" i="1" dirty="0">
                          <a:solidFill>
                            <a:srgbClr val="000000"/>
                          </a:solidFill>
                          <a:latin typeface="Arial Black" pitchFamily="34" charset="0"/>
                          <a:ea typeface="Times New Roman"/>
                          <a:cs typeface="Times New Roman"/>
                        </a:rPr>
                        <a:t> </a:t>
                      </a:r>
                      <a:r>
                        <a:rPr lang="tr-TR" sz="1800" dirty="0" err="1">
                          <a:solidFill>
                            <a:srgbClr val="000000"/>
                          </a:solidFill>
                          <a:latin typeface="Arial Black" pitchFamily="34" charset="0"/>
                          <a:ea typeface="Times New Roman"/>
                          <a:cs typeface="Times New Roman"/>
                        </a:rPr>
                        <a:t>you</a:t>
                      </a:r>
                      <a:r>
                        <a:rPr lang="tr-TR" sz="1800" dirty="0">
                          <a:solidFill>
                            <a:srgbClr val="000000"/>
                          </a:solidFill>
                          <a:latin typeface="Arial Black" pitchFamily="34" charset="0"/>
                          <a:ea typeface="Times New Roman"/>
                          <a:cs typeface="Times New Roman"/>
                        </a:rPr>
                        <a:t> </a:t>
                      </a:r>
                      <a:r>
                        <a:rPr lang="tr-TR" sz="1800" dirty="0" err="1">
                          <a:solidFill>
                            <a:srgbClr val="000000"/>
                          </a:solidFill>
                          <a:latin typeface="Arial Black" pitchFamily="34" charset="0"/>
                          <a:ea typeface="Times New Roman"/>
                          <a:cs typeface="Times New Roman"/>
                        </a:rPr>
                        <a:t>please</a:t>
                      </a:r>
                      <a:r>
                        <a:rPr lang="tr-TR" sz="1800" dirty="0">
                          <a:solidFill>
                            <a:srgbClr val="000000"/>
                          </a:solidFill>
                          <a:latin typeface="Arial Black" pitchFamily="34" charset="0"/>
                          <a:ea typeface="Times New Roman"/>
                          <a:cs typeface="Times New Roman"/>
                        </a:rPr>
                        <a:t> </a:t>
                      </a:r>
                      <a:r>
                        <a:rPr lang="tr-TR" sz="1800" dirty="0" err="1">
                          <a:solidFill>
                            <a:srgbClr val="000000"/>
                          </a:solidFill>
                          <a:latin typeface="Arial Black" pitchFamily="34" charset="0"/>
                          <a:ea typeface="Times New Roman"/>
                          <a:cs typeface="Times New Roman"/>
                        </a:rPr>
                        <a:t>p</a:t>
                      </a:r>
                      <a:r>
                        <a:rPr lang="tr-TR" sz="1800" b="1" i="1" dirty="0" err="1">
                          <a:solidFill>
                            <a:srgbClr val="000000"/>
                          </a:solidFill>
                          <a:latin typeface="Arial Black" pitchFamily="34" charset="0"/>
                          <a:ea typeface="Times New Roman"/>
                          <a:cs typeface="Times New Roman"/>
                        </a:rPr>
                        <a:t>ass</a:t>
                      </a:r>
                      <a:r>
                        <a:rPr lang="tr-TR" sz="1800" dirty="0">
                          <a:solidFill>
                            <a:srgbClr val="000000"/>
                          </a:solidFill>
                          <a:latin typeface="Arial Black" pitchFamily="34" charset="0"/>
                          <a:ea typeface="Times New Roman"/>
                          <a:cs typeface="Times New Roman"/>
                        </a:rPr>
                        <a:t> salt? </a:t>
                      </a:r>
                      <a:endParaRPr lang="tr-TR" sz="1800" dirty="0">
                        <a:latin typeface="Arial Black" pitchFamily="34" charset="0"/>
                        <a:ea typeface="Calibri"/>
                        <a:cs typeface="Times New Roman"/>
                      </a:endParaRPr>
                    </a:p>
                    <a:p>
                      <a:pPr>
                        <a:lnSpc>
                          <a:spcPts val="1260"/>
                        </a:lnSpc>
                        <a:spcAft>
                          <a:spcPts val="0"/>
                        </a:spcAft>
                      </a:pPr>
                      <a:r>
                        <a:rPr lang="tr-TR" sz="1800" dirty="0" smtClean="0">
                          <a:solidFill>
                            <a:srgbClr val="000000"/>
                          </a:solidFill>
                          <a:latin typeface="Arial Black" pitchFamily="34" charset="0"/>
                          <a:ea typeface="Times New Roman"/>
                          <a:cs typeface="Times New Roman"/>
                        </a:rPr>
                        <a:t>?</a:t>
                      </a:r>
                      <a:endParaRPr lang="tr-TR" sz="1800" dirty="0">
                        <a:latin typeface="Arial Black" pitchFamily="34" charset="0"/>
                        <a:ea typeface="Calibri"/>
                        <a:cs typeface="Times New Roman"/>
                      </a:endParaRPr>
                    </a:p>
                  </a:txBody>
                  <a:tcPr marL="9525" marR="9525" marT="9525" marB="9525" anchor="ctr"/>
                </a:tc>
              </a:tr>
              <a:tr h="781752">
                <a:tc vMerge="1">
                  <a:txBody>
                    <a:bodyPr/>
                    <a:lstStyle/>
                    <a:p>
                      <a:endParaRPr lang="tr-TR"/>
                    </a:p>
                  </a:txBody>
                  <a:tcPr/>
                </a:tc>
                <a:tc>
                  <a:txBody>
                    <a:bodyPr/>
                    <a:lstStyle/>
                    <a:p>
                      <a:pPr>
                        <a:lnSpc>
                          <a:spcPts val="1260"/>
                        </a:lnSpc>
                        <a:spcAft>
                          <a:spcPts val="0"/>
                        </a:spcAft>
                      </a:pPr>
                      <a:r>
                        <a:rPr lang="tr-TR" sz="1800">
                          <a:solidFill>
                            <a:srgbClr val="000000"/>
                          </a:solidFill>
                          <a:latin typeface="Arial Black" pitchFamily="34" charset="0"/>
                          <a:ea typeface="Times New Roman"/>
                          <a:cs typeface="Times New Roman"/>
                        </a:rPr>
                        <a:t>2. Tercih</a:t>
                      </a:r>
                      <a:endParaRPr lang="tr-TR" sz="1800">
                        <a:latin typeface="Arial Black" pitchFamily="34" charset="0"/>
                        <a:ea typeface="Calibri"/>
                        <a:cs typeface="Times New Roman"/>
                      </a:endParaRPr>
                    </a:p>
                  </a:txBody>
                  <a:tcPr marL="9525" marR="9525" marT="9525" marB="9525" anchor="ctr"/>
                </a:tc>
                <a:tc>
                  <a:txBody>
                    <a:bodyPr/>
                    <a:lstStyle/>
                    <a:p>
                      <a:pPr>
                        <a:lnSpc>
                          <a:spcPts val="1260"/>
                        </a:lnSpc>
                        <a:spcAft>
                          <a:spcPts val="0"/>
                        </a:spcAft>
                      </a:pPr>
                      <a:r>
                        <a:rPr lang="tr-TR" sz="1800" dirty="0">
                          <a:solidFill>
                            <a:srgbClr val="000000"/>
                          </a:solidFill>
                          <a:latin typeface="Arial Black" pitchFamily="34" charset="0"/>
                          <a:ea typeface="Times New Roman"/>
                          <a:cs typeface="Times New Roman"/>
                        </a:rPr>
                        <a:t>I </a:t>
                      </a:r>
                      <a:r>
                        <a:rPr lang="tr-TR" sz="1800" b="1" i="1" dirty="0" err="1">
                          <a:solidFill>
                            <a:srgbClr val="000000"/>
                          </a:solidFill>
                          <a:latin typeface="Arial Black" pitchFamily="34" charset="0"/>
                          <a:ea typeface="Times New Roman"/>
                          <a:cs typeface="Times New Roman"/>
                        </a:rPr>
                        <a:t>would</a:t>
                      </a:r>
                      <a:r>
                        <a:rPr lang="tr-TR" sz="1800" b="1" i="1" dirty="0">
                          <a:solidFill>
                            <a:srgbClr val="000000"/>
                          </a:solidFill>
                          <a:latin typeface="Arial Black" pitchFamily="34" charset="0"/>
                          <a:ea typeface="Times New Roman"/>
                          <a:cs typeface="Times New Roman"/>
                        </a:rPr>
                        <a:t> </a:t>
                      </a:r>
                      <a:r>
                        <a:rPr lang="tr-TR" sz="1800" b="1" i="1" dirty="0" err="1">
                          <a:solidFill>
                            <a:srgbClr val="000000"/>
                          </a:solidFill>
                          <a:latin typeface="Arial Black" pitchFamily="34" charset="0"/>
                          <a:ea typeface="Times New Roman"/>
                          <a:cs typeface="Times New Roman"/>
                        </a:rPr>
                        <a:t>rather</a:t>
                      </a:r>
                      <a:r>
                        <a:rPr lang="tr-TR" sz="1800" b="1" i="1" dirty="0">
                          <a:solidFill>
                            <a:srgbClr val="000000"/>
                          </a:solidFill>
                          <a:latin typeface="Arial Black" pitchFamily="34" charset="0"/>
                          <a:ea typeface="Times New Roman"/>
                          <a:cs typeface="Times New Roman"/>
                        </a:rPr>
                        <a:t> </a:t>
                      </a:r>
                      <a:r>
                        <a:rPr lang="tr-TR" sz="1800" b="1" i="1" dirty="0" err="1">
                          <a:solidFill>
                            <a:srgbClr val="000000"/>
                          </a:solidFill>
                          <a:latin typeface="Arial Black" pitchFamily="34" charset="0"/>
                          <a:ea typeface="Times New Roman"/>
                          <a:cs typeface="Times New Roman"/>
                        </a:rPr>
                        <a:t>go</a:t>
                      </a:r>
                      <a:r>
                        <a:rPr lang="tr-TR" sz="1800" b="1" i="1" dirty="0">
                          <a:solidFill>
                            <a:srgbClr val="000000"/>
                          </a:solidFill>
                          <a:latin typeface="Arial Black" pitchFamily="34" charset="0"/>
                          <a:ea typeface="Times New Roman"/>
                          <a:cs typeface="Times New Roman"/>
                        </a:rPr>
                        <a:t> </a:t>
                      </a:r>
                      <a:r>
                        <a:rPr lang="tr-TR" sz="1800" dirty="0" err="1">
                          <a:solidFill>
                            <a:srgbClr val="000000"/>
                          </a:solidFill>
                          <a:latin typeface="Arial Black" pitchFamily="34" charset="0"/>
                          <a:ea typeface="Times New Roman"/>
                          <a:cs typeface="Times New Roman"/>
                        </a:rPr>
                        <a:t>to</a:t>
                      </a:r>
                      <a:r>
                        <a:rPr lang="tr-TR" sz="1800" dirty="0">
                          <a:solidFill>
                            <a:srgbClr val="000000"/>
                          </a:solidFill>
                          <a:latin typeface="Arial Black" pitchFamily="34" charset="0"/>
                          <a:ea typeface="Times New Roman"/>
                          <a:cs typeface="Times New Roman"/>
                        </a:rPr>
                        <a:t> </a:t>
                      </a:r>
                      <a:r>
                        <a:rPr lang="tr-TR" sz="1800" dirty="0" err="1">
                          <a:solidFill>
                            <a:srgbClr val="000000"/>
                          </a:solidFill>
                          <a:latin typeface="Arial Black" pitchFamily="34" charset="0"/>
                          <a:ea typeface="Times New Roman"/>
                          <a:cs typeface="Times New Roman"/>
                        </a:rPr>
                        <a:t>the</a:t>
                      </a:r>
                      <a:r>
                        <a:rPr lang="tr-TR" sz="1800" dirty="0">
                          <a:solidFill>
                            <a:srgbClr val="000000"/>
                          </a:solidFill>
                          <a:latin typeface="Arial Black" pitchFamily="34" charset="0"/>
                          <a:ea typeface="Times New Roman"/>
                          <a:cs typeface="Times New Roman"/>
                        </a:rPr>
                        <a:t> </a:t>
                      </a:r>
                      <a:r>
                        <a:rPr lang="tr-TR" sz="1800" dirty="0" smtClean="0">
                          <a:solidFill>
                            <a:srgbClr val="000000"/>
                          </a:solidFill>
                          <a:latin typeface="Arial Black" pitchFamily="34" charset="0"/>
                          <a:ea typeface="Times New Roman"/>
                          <a:cs typeface="Times New Roman"/>
                        </a:rPr>
                        <a:t>park.</a:t>
                      </a:r>
                      <a:endParaRPr lang="tr-TR" sz="1800" dirty="0">
                        <a:latin typeface="Arial Black" pitchFamily="34" charset="0"/>
                        <a:ea typeface="Calibri"/>
                        <a:cs typeface="Times New Roman"/>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08912" cy="620688"/>
          </a:xfrm>
        </p:spPr>
        <p:txBody>
          <a:bodyPr>
            <a:normAutofit fontScale="90000"/>
          </a:bodyPr>
          <a:lstStyle/>
          <a:p>
            <a:r>
              <a:rPr lang="tr-TR" b="1" u="sng" dirty="0" smtClean="0"/>
              <a:t>“CAN- CAN’T” </a:t>
            </a:r>
            <a:endParaRPr lang="tr-TR" b="1" u="sng" dirty="0"/>
          </a:p>
        </p:txBody>
      </p:sp>
      <p:graphicFrame>
        <p:nvGraphicFramePr>
          <p:cNvPr id="4" name="3 İçerik Yer Tutucusu"/>
          <p:cNvGraphicFramePr>
            <a:graphicFrameLocks noGrp="1"/>
          </p:cNvGraphicFramePr>
          <p:nvPr>
            <p:ph idx="1"/>
          </p:nvPr>
        </p:nvGraphicFramePr>
        <p:xfrm>
          <a:off x="395288" y="692150"/>
          <a:ext cx="8569200" cy="5833192"/>
        </p:xfrm>
        <a:graphic>
          <a:graphicData uri="http://schemas.openxmlformats.org/drawingml/2006/table">
            <a:tbl>
              <a:tblPr firstRow="1" bandRow="1">
                <a:tableStyleId>{5C22544A-7EE6-4342-B048-85BDC9FD1C3A}</a:tableStyleId>
              </a:tblPr>
              <a:tblGrid>
                <a:gridCol w="2856400"/>
                <a:gridCol w="3048504"/>
                <a:gridCol w="2664296"/>
              </a:tblGrid>
              <a:tr h="729149">
                <a:tc>
                  <a:txBody>
                    <a:bodyPr/>
                    <a:lstStyle/>
                    <a:p>
                      <a:pPr>
                        <a:lnSpc>
                          <a:spcPct val="115000"/>
                        </a:lnSpc>
                        <a:spcAft>
                          <a:spcPts val="0"/>
                        </a:spcAft>
                      </a:pPr>
                      <a:r>
                        <a:rPr lang="tr-TR" sz="2000" b="1" dirty="0">
                          <a:latin typeface="Arial Black" pitchFamily="34" charset="0"/>
                          <a:ea typeface="Calibri"/>
                          <a:cs typeface="Times New Roman"/>
                        </a:rPr>
                        <a:t>POSITIVE (OLUMLU)</a:t>
                      </a:r>
                      <a:endParaRPr lang="tr-TR" sz="2000" dirty="0">
                        <a:latin typeface="Arial Black" pitchFamily="34" charset="0"/>
                        <a:ea typeface="Calibri"/>
                        <a:cs typeface="Times New Roman"/>
                      </a:endParaRPr>
                    </a:p>
                  </a:txBody>
                  <a:tcPr marL="0" marR="0" marT="0" marB="0" anchor="ctr"/>
                </a:tc>
                <a:tc>
                  <a:txBody>
                    <a:bodyPr/>
                    <a:lstStyle/>
                    <a:p>
                      <a:pPr algn="ctr">
                        <a:lnSpc>
                          <a:spcPct val="115000"/>
                        </a:lnSpc>
                        <a:spcAft>
                          <a:spcPts val="0"/>
                        </a:spcAft>
                      </a:pPr>
                      <a:r>
                        <a:rPr lang="tr-TR" sz="2000" b="1" dirty="0">
                          <a:latin typeface="Arial Black" pitchFamily="34" charset="0"/>
                          <a:ea typeface="Calibri"/>
                          <a:cs typeface="Times New Roman"/>
                        </a:rPr>
                        <a:t>NEGATIVE </a:t>
                      </a:r>
                      <a:endParaRPr lang="tr-TR" sz="2000" b="1" dirty="0" smtClean="0">
                        <a:latin typeface="Arial Black" pitchFamily="34" charset="0"/>
                        <a:ea typeface="Calibri"/>
                        <a:cs typeface="Times New Roman"/>
                      </a:endParaRPr>
                    </a:p>
                    <a:p>
                      <a:pPr algn="ctr">
                        <a:lnSpc>
                          <a:spcPct val="115000"/>
                        </a:lnSpc>
                        <a:spcAft>
                          <a:spcPts val="0"/>
                        </a:spcAft>
                      </a:pPr>
                      <a:r>
                        <a:rPr lang="tr-TR" sz="2000" b="1" dirty="0" smtClean="0">
                          <a:latin typeface="Arial Black" pitchFamily="34" charset="0"/>
                          <a:ea typeface="Calibri"/>
                          <a:cs typeface="Times New Roman"/>
                        </a:rPr>
                        <a:t>(</a:t>
                      </a:r>
                      <a:r>
                        <a:rPr lang="tr-TR" sz="2000" b="1" dirty="0">
                          <a:latin typeface="Arial Black" pitchFamily="34" charset="0"/>
                          <a:ea typeface="Calibri"/>
                          <a:cs typeface="Times New Roman"/>
                        </a:rPr>
                        <a:t>OLUMSUZ)</a:t>
                      </a:r>
                      <a:endParaRPr lang="tr-TR" sz="2000" dirty="0">
                        <a:latin typeface="Arial Black" pitchFamily="34" charset="0"/>
                        <a:ea typeface="Calibri"/>
                        <a:cs typeface="Times New Roman"/>
                      </a:endParaRP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QUESTION (SORU)</a:t>
                      </a:r>
                      <a:endParaRPr lang="tr-TR" sz="2000">
                        <a:latin typeface="Arial Black" pitchFamily="34" charset="0"/>
                        <a:ea typeface="Calibri"/>
                        <a:cs typeface="Times New Roman"/>
                      </a:endParaRPr>
                    </a:p>
                  </a:txBody>
                  <a:tcPr marL="0" marR="0" marT="0" marB="0" anchor="ctr"/>
                </a:tc>
              </a:tr>
              <a:tr h="729149">
                <a:tc>
                  <a:txBody>
                    <a:bodyPr/>
                    <a:lstStyle/>
                    <a:p>
                      <a:pPr>
                        <a:lnSpc>
                          <a:spcPct val="115000"/>
                        </a:lnSpc>
                        <a:spcAft>
                          <a:spcPts val="0"/>
                        </a:spcAft>
                      </a:pPr>
                      <a:r>
                        <a:rPr lang="tr-TR" sz="2000">
                          <a:latin typeface="Arial Black" pitchFamily="34" charset="0"/>
                          <a:ea typeface="Calibri"/>
                          <a:cs typeface="Times New Roman"/>
                        </a:rPr>
                        <a:t>I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I </a:t>
                      </a:r>
                      <a:r>
                        <a:rPr lang="tr-TR" sz="2000" b="1">
                          <a:latin typeface="Arial Black" pitchFamily="34" charset="0"/>
                          <a:ea typeface="Calibri"/>
                          <a:cs typeface="Times New Roman"/>
                        </a:rPr>
                        <a:t>can’t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Can </a:t>
                      </a:r>
                      <a:r>
                        <a:rPr lang="tr-TR" sz="2000">
                          <a:latin typeface="Arial Black" pitchFamily="34" charset="0"/>
                          <a:ea typeface="Calibri"/>
                          <a:cs typeface="Times New Roman"/>
                        </a:rPr>
                        <a:t>I speak English?</a:t>
                      </a:r>
                    </a:p>
                  </a:txBody>
                  <a:tcPr marL="0" marR="0" marT="0" marB="0" anchor="ctr"/>
                </a:tc>
              </a:tr>
              <a:tr h="729149">
                <a:tc>
                  <a:txBody>
                    <a:bodyPr/>
                    <a:lstStyle/>
                    <a:p>
                      <a:pPr>
                        <a:lnSpc>
                          <a:spcPct val="115000"/>
                        </a:lnSpc>
                        <a:spcAft>
                          <a:spcPts val="0"/>
                        </a:spcAft>
                      </a:pPr>
                      <a:r>
                        <a:rPr lang="tr-TR" sz="2000">
                          <a:latin typeface="Arial Black" pitchFamily="34" charset="0"/>
                          <a:ea typeface="Calibri"/>
                          <a:cs typeface="Times New Roman"/>
                        </a:rPr>
                        <a:t>You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You </a:t>
                      </a:r>
                      <a:r>
                        <a:rPr lang="tr-TR" sz="2000" b="1">
                          <a:latin typeface="Arial Black" pitchFamily="34" charset="0"/>
                          <a:ea typeface="Calibri"/>
                          <a:cs typeface="Times New Roman"/>
                        </a:rPr>
                        <a:t>can’t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Can </a:t>
                      </a:r>
                      <a:r>
                        <a:rPr lang="tr-TR" sz="2000">
                          <a:latin typeface="Arial Black" pitchFamily="34" charset="0"/>
                          <a:ea typeface="Calibri"/>
                          <a:cs typeface="Times New Roman"/>
                        </a:rPr>
                        <a:t>you speak English?</a:t>
                      </a:r>
                    </a:p>
                  </a:txBody>
                  <a:tcPr marL="0" marR="0" marT="0" marB="0"/>
                </a:tc>
              </a:tr>
              <a:tr h="729149">
                <a:tc>
                  <a:txBody>
                    <a:bodyPr/>
                    <a:lstStyle/>
                    <a:p>
                      <a:pPr>
                        <a:lnSpc>
                          <a:spcPct val="115000"/>
                        </a:lnSpc>
                        <a:spcAft>
                          <a:spcPts val="0"/>
                        </a:spcAft>
                      </a:pPr>
                      <a:r>
                        <a:rPr lang="tr-TR" sz="2000">
                          <a:latin typeface="Arial Black" pitchFamily="34" charset="0"/>
                          <a:ea typeface="Calibri"/>
                          <a:cs typeface="Times New Roman"/>
                        </a:rPr>
                        <a:t>He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He </a:t>
                      </a:r>
                      <a:r>
                        <a:rPr lang="tr-TR" sz="2000" b="1">
                          <a:latin typeface="Arial Black" pitchFamily="34" charset="0"/>
                          <a:ea typeface="Calibri"/>
                          <a:cs typeface="Times New Roman"/>
                        </a:rPr>
                        <a:t>can’t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Can </a:t>
                      </a:r>
                      <a:r>
                        <a:rPr lang="tr-TR" sz="2000">
                          <a:latin typeface="Arial Black" pitchFamily="34" charset="0"/>
                          <a:ea typeface="Calibri"/>
                          <a:cs typeface="Times New Roman"/>
                        </a:rPr>
                        <a:t>he speak English?</a:t>
                      </a:r>
                    </a:p>
                  </a:txBody>
                  <a:tcPr marL="0" marR="0" marT="0" marB="0"/>
                </a:tc>
              </a:tr>
              <a:tr h="729149">
                <a:tc>
                  <a:txBody>
                    <a:bodyPr/>
                    <a:lstStyle/>
                    <a:p>
                      <a:pPr>
                        <a:lnSpc>
                          <a:spcPct val="115000"/>
                        </a:lnSpc>
                        <a:spcAft>
                          <a:spcPts val="0"/>
                        </a:spcAft>
                      </a:pPr>
                      <a:r>
                        <a:rPr lang="tr-TR" sz="2000">
                          <a:latin typeface="Arial Black" pitchFamily="34" charset="0"/>
                          <a:ea typeface="Calibri"/>
                          <a:cs typeface="Times New Roman"/>
                        </a:rPr>
                        <a:t>She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dirty="0" err="1">
                          <a:latin typeface="Arial Black" pitchFamily="34" charset="0"/>
                          <a:ea typeface="Calibri"/>
                          <a:cs typeface="Times New Roman"/>
                        </a:rPr>
                        <a:t>She</a:t>
                      </a:r>
                      <a:r>
                        <a:rPr lang="tr-TR" sz="2000" dirty="0">
                          <a:latin typeface="Arial Black" pitchFamily="34" charset="0"/>
                          <a:ea typeface="Calibri"/>
                          <a:cs typeface="Times New Roman"/>
                        </a:rPr>
                        <a:t> </a:t>
                      </a:r>
                      <a:r>
                        <a:rPr lang="tr-TR" sz="2000" b="1" dirty="0" err="1">
                          <a:latin typeface="Arial Black" pitchFamily="34" charset="0"/>
                          <a:ea typeface="Calibri"/>
                          <a:cs typeface="Times New Roman"/>
                        </a:rPr>
                        <a:t>can’t</a:t>
                      </a:r>
                      <a:r>
                        <a:rPr lang="tr-TR" sz="2000" b="1" dirty="0">
                          <a:latin typeface="Arial Black" pitchFamily="34" charset="0"/>
                          <a:ea typeface="Calibri"/>
                          <a:cs typeface="Times New Roman"/>
                        </a:rPr>
                        <a:t> </a:t>
                      </a:r>
                      <a:r>
                        <a:rPr lang="tr-TR" sz="2000" dirty="0" err="1">
                          <a:latin typeface="Arial Black" pitchFamily="34" charset="0"/>
                          <a:ea typeface="Calibri"/>
                          <a:cs typeface="Times New Roman"/>
                        </a:rPr>
                        <a:t>speak</a:t>
                      </a:r>
                      <a:r>
                        <a:rPr lang="tr-TR" sz="2000" dirty="0">
                          <a:latin typeface="Arial Black" pitchFamily="34" charset="0"/>
                          <a:ea typeface="Calibri"/>
                          <a:cs typeface="Times New Roman"/>
                        </a:rPr>
                        <a:t> </a:t>
                      </a:r>
                      <a:r>
                        <a:rPr lang="tr-TR" sz="2000" dirty="0" err="1">
                          <a:latin typeface="Arial Black" pitchFamily="34" charset="0"/>
                          <a:ea typeface="Calibri"/>
                          <a:cs typeface="Times New Roman"/>
                        </a:rPr>
                        <a:t>English</a:t>
                      </a:r>
                      <a:r>
                        <a:rPr lang="tr-TR" sz="2000" dirty="0">
                          <a:latin typeface="Arial Black" pitchFamily="34" charset="0"/>
                          <a:ea typeface="Calibri"/>
                          <a:cs typeface="Times New Roman"/>
                        </a:rPr>
                        <a:t>.</a:t>
                      </a: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Can </a:t>
                      </a:r>
                      <a:r>
                        <a:rPr lang="tr-TR" sz="2000">
                          <a:latin typeface="Arial Black" pitchFamily="34" charset="0"/>
                          <a:ea typeface="Calibri"/>
                          <a:cs typeface="Times New Roman"/>
                        </a:rPr>
                        <a:t>she speak English?</a:t>
                      </a:r>
                    </a:p>
                  </a:txBody>
                  <a:tcPr marL="0" marR="0" marT="0" marB="0"/>
                </a:tc>
              </a:tr>
              <a:tr h="729149">
                <a:tc>
                  <a:txBody>
                    <a:bodyPr/>
                    <a:lstStyle/>
                    <a:p>
                      <a:pPr>
                        <a:lnSpc>
                          <a:spcPct val="115000"/>
                        </a:lnSpc>
                        <a:spcAft>
                          <a:spcPts val="0"/>
                        </a:spcAft>
                      </a:pPr>
                      <a:r>
                        <a:rPr lang="tr-TR" sz="2000">
                          <a:latin typeface="Arial Black" pitchFamily="34" charset="0"/>
                          <a:ea typeface="Calibri"/>
                          <a:cs typeface="Times New Roman"/>
                        </a:rPr>
                        <a:t>It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dirty="0" err="1">
                          <a:latin typeface="Arial Black" pitchFamily="34" charset="0"/>
                          <a:ea typeface="Calibri"/>
                          <a:cs typeface="Times New Roman"/>
                        </a:rPr>
                        <a:t>It</a:t>
                      </a:r>
                      <a:r>
                        <a:rPr lang="tr-TR" sz="2000" dirty="0">
                          <a:latin typeface="Arial Black" pitchFamily="34" charset="0"/>
                          <a:ea typeface="Calibri"/>
                          <a:cs typeface="Times New Roman"/>
                        </a:rPr>
                        <a:t> </a:t>
                      </a:r>
                      <a:r>
                        <a:rPr lang="tr-TR" sz="2000" b="1" dirty="0" err="1">
                          <a:latin typeface="Arial Black" pitchFamily="34" charset="0"/>
                          <a:ea typeface="Calibri"/>
                          <a:cs typeface="Times New Roman"/>
                        </a:rPr>
                        <a:t>can’t</a:t>
                      </a:r>
                      <a:r>
                        <a:rPr lang="tr-TR" sz="2000" b="1" dirty="0">
                          <a:latin typeface="Arial Black" pitchFamily="34" charset="0"/>
                          <a:ea typeface="Calibri"/>
                          <a:cs typeface="Times New Roman"/>
                        </a:rPr>
                        <a:t> </a:t>
                      </a:r>
                      <a:r>
                        <a:rPr lang="tr-TR" sz="2000" dirty="0" err="1">
                          <a:latin typeface="Arial Black" pitchFamily="34" charset="0"/>
                          <a:ea typeface="Calibri"/>
                          <a:cs typeface="Times New Roman"/>
                        </a:rPr>
                        <a:t>speak</a:t>
                      </a:r>
                      <a:r>
                        <a:rPr lang="tr-TR" sz="2000" dirty="0">
                          <a:latin typeface="Arial Black" pitchFamily="34" charset="0"/>
                          <a:ea typeface="Calibri"/>
                          <a:cs typeface="Times New Roman"/>
                        </a:rPr>
                        <a:t> </a:t>
                      </a:r>
                      <a:r>
                        <a:rPr lang="tr-TR" sz="2000" dirty="0" err="1">
                          <a:latin typeface="Arial Black" pitchFamily="34" charset="0"/>
                          <a:ea typeface="Calibri"/>
                          <a:cs typeface="Times New Roman"/>
                        </a:rPr>
                        <a:t>English</a:t>
                      </a:r>
                      <a:r>
                        <a:rPr lang="tr-TR" sz="2000" dirty="0">
                          <a:latin typeface="Arial Black" pitchFamily="34" charset="0"/>
                          <a:ea typeface="Calibri"/>
                          <a:cs typeface="Times New Roman"/>
                        </a:rPr>
                        <a:t>.</a:t>
                      </a: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Can </a:t>
                      </a:r>
                      <a:r>
                        <a:rPr lang="tr-TR" sz="2000">
                          <a:latin typeface="Arial Black" pitchFamily="34" charset="0"/>
                          <a:ea typeface="Calibri"/>
                          <a:cs typeface="Times New Roman"/>
                        </a:rPr>
                        <a:t>it speak English?</a:t>
                      </a:r>
                    </a:p>
                  </a:txBody>
                  <a:tcPr marL="0" marR="0" marT="0" marB="0"/>
                </a:tc>
              </a:tr>
              <a:tr h="729149">
                <a:tc>
                  <a:txBody>
                    <a:bodyPr/>
                    <a:lstStyle/>
                    <a:p>
                      <a:pPr>
                        <a:lnSpc>
                          <a:spcPct val="115000"/>
                        </a:lnSpc>
                        <a:spcAft>
                          <a:spcPts val="0"/>
                        </a:spcAft>
                      </a:pPr>
                      <a:r>
                        <a:rPr lang="tr-TR" sz="2000">
                          <a:latin typeface="Arial Black" pitchFamily="34" charset="0"/>
                          <a:ea typeface="Calibri"/>
                          <a:cs typeface="Times New Roman"/>
                        </a:rPr>
                        <a:t>We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We </a:t>
                      </a:r>
                      <a:r>
                        <a:rPr lang="tr-TR" sz="2000" b="1">
                          <a:latin typeface="Arial Black" pitchFamily="34" charset="0"/>
                          <a:ea typeface="Calibri"/>
                          <a:cs typeface="Times New Roman"/>
                        </a:rPr>
                        <a:t>can’t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b="1">
                          <a:latin typeface="Arial Black" pitchFamily="34" charset="0"/>
                          <a:ea typeface="Calibri"/>
                          <a:cs typeface="Times New Roman"/>
                        </a:rPr>
                        <a:t>Can </a:t>
                      </a:r>
                      <a:r>
                        <a:rPr lang="tr-TR" sz="2000">
                          <a:latin typeface="Arial Black" pitchFamily="34" charset="0"/>
                          <a:ea typeface="Calibri"/>
                          <a:cs typeface="Times New Roman"/>
                        </a:rPr>
                        <a:t>we speak English?</a:t>
                      </a:r>
                    </a:p>
                  </a:txBody>
                  <a:tcPr marL="0" marR="0" marT="0" marB="0"/>
                </a:tc>
              </a:tr>
              <a:tr h="729149">
                <a:tc>
                  <a:txBody>
                    <a:bodyPr/>
                    <a:lstStyle/>
                    <a:p>
                      <a:pPr>
                        <a:lnSpc>
                          <a:spcPct val="115000"/>
                        </a:lnSpc>
                        <a:spcAft>
                          <a:spcPts val="0"/>
                        </a:spcAft>
                      </a:pPr>
                      <a:r>
                        <a:rPr lang="tr-TR" sz="2000">
                          <a:latin typeface="Arial Black" pitchFamily="34" charset="0"/>
                          <a:ea typeface="Calibri"/>
                          <a:cs typeface="Times New Roman"/>
                        </a:rPr>
                        <a:t>They </a:t>
                      </a:r>
                      <a:r>
                        <a:rPr lang="tr-TR" sz="2000" b="1">
                          <a:latin typeface="Arial Black" pitchFamily="34" charset="0"/>
                          <a:ea typeface="Calibri"/>
                          <a:cs typeface="Times New Roman"/>
                        </a:rPr>
                        <a:t>can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a:latin typeface="Arial Black" pitchFamily="34" charset="0"/>
                          <a:ea typeface="Calibri"/>
                          <a:cs typeface="Times New Roman"/>
                        </a:rPr>
                        <a:t>They </a:t>
                      </a:r>
                      <a:r>
                        <a:rPr lang="tr-TR" sz="2000" b="1">
                          <a:latin typeface="Arial Black" pitchFamily="34" charset="0"/>
                          <a:ea typeface="Calibri"/>
                          <a:cs typeface="Times New Roman"/>
                        </a:rPr>
                        <a:t>can’t </a:t>
                      </a:r>
                      <a:r>
                        <a:rPr lang="tr-TR" sz="2000">
                          <a:latin typeface="Arial Black" pitchFamily="34" charset="0"/>
                          <a:ea typeface="Calibri"/>
                          <a:cs typeface="Times New Roman"/>
                        </a:rPr>
                        <a:t>speak English.</a:t>
                      </a:r>
                    </a:p>
                  </a:txBody>
                  <a:tcPr marL="0" marR="0" marT="0" marB="0" anchor="ctr"/>
                </a:tc>
                <a:tc>
                  <a:txBody>
                    <a:bodyPr/>
                    <a:lstStyle/>
                    <a:p>
                      <a:pPr>
                        <a:lnSpc>
                          <a:spcPct val="115000"/>
                        </a:lnSpc>
                        <a:spcAft>
                          <a:spcPts val="0"/>
                        </a:spcAft>
                      </a:pPr>
                      <a:r>
                        <a:rPr lang="tr-TR" sz="2000" b="1" dirty="0">
                          <a:latin typeface="Arial Black" pitchFamily="34" charset="0"/>
                          <a:ea typeface="Calibri"/>
                          <a:cs typeface="Times New Roman"/>
                        </a:rPr>
                        <a:t>Can </a:t>
                      </a:r>
                      <a:r>
                        <a:rPr lang="tr-TR" sz="2000" dirty="0" err="1">
                          <a:latin typeface="Arial Black" pitchFamily="34" charset="0"/>
                          <a:ea typeface="Calibri"/>
                          <a:cs typeface="Times New Roman"/>
                        </a:rPr>
                        <a:t>they</a:t>
                      </a:r>
                      <a:r>
                        <a:rPr lang="tr-TR" sz="2000" dirty="0">
                          <a:latin typeface="Arial Black" pitchFamily="34" charset="0"/>
                          <a:ea typeface="Calibri"/>
                          <a:cs typeface="Times New Roman"/>
                        </a:rPr>
                        <a:t> </a:t>
                      </a:r>
                      <a:r>
                        <a:rPr lang="tr-TR" sz="2000" dirty="0" err="1">
                          <a:latin typeface="Arial Black" pitchFamily="34" charset="0"/>
                          <a:ea typeface="Calibri"/>
                          <a:cs typeface="Times New Roman"/>
                        </a:rPr>
                        <a:t>speak</a:t>
                      </a:r>
                      <a:r>
                        <a:rPr lang="tr-TR" sz="2000" dirty="0">
                          <a:latin typeface="Arial Black" pitchFamily="34" charset="0"/>
                          <a:ea typeface="Calibri"/>
                          <a:cs typeface="Times New Roman"/>
                        </a:rPr>
                        <a:t> </a:t>
                      </a:r>
                      <a:r>
                        <a:rPr lang="tr-TR" sz="2000" dirty="0" err="1">
                          <a:latin typeface="Arial Black" pitchFamily="34" charset="0"/>
                          <a:ea typeface="Calibri"/>
                          <a:cs typeface="Times New Roman"/>
                        </a:rPr>
                        <a:t>English</a:t>
                      </a:r>
                      <a:r>
                        <a:rPr lang="tr-TR" sz="2000" dirty="0">
                          <a:latin typeface="Arial Black" pitchFamily="34" charset="0"/>
                          <a:ea typeface="Calibri"/>
                          <a:cs typeface="Times New Roman"/>
                        </a:rPr>
                        <a:t>?</a:t>
                      </a:r>
                    </a:p>
                  </a:txBody>
                  <a:tcPr marL="0" marR="0"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363272" cy="706090"/>
          </a:xfrm>
        </p:spPr>
        <p:txBody>
          <a:bodyPr>
            <a:normAutofit fontScale="90000"/>
          </a:bodyPr>
          <a:lstStyle/>
          <a:p>
            <a:r>
              <a:rPr lang="tr-TR" b="1" u="sng" dirty="0" smtClean="0"/>
              <a:t>PASSIVE VOICE</a:t>
            </a:r>
            <a:endParaRPr lang="tr-TR" b="1" u="sng" dirty="0"/>
          </a:p>
        </p:txBody>
      </p:sp>
      <p:graphicFrame>
        <p:nvGraphicFramePr>
          <p:cNvPr id="4" name="3 İçerik Yer Tutucusu"/>
          <p:cNvGraphicFramePr>
            <a:graphicFrameLocks noGrp="1"/>
          </p:cNvGraphicFramePr>
          <p:nvPr>
            <p:ph idx="1"/>
          </p:nvPr>
        </p:nvGraphicFramePr>
        <p:xfrm>
          <a:off x="395288" y="765171"/>
          <a:ext cx="8425184" cy="6039901"/>
        </p:xfrm>
        <a:graphic>
          <a:graphicData uri="http://schemas.openxmlformats.org/drawingml/2006/table">
            <a:tbl>
              <a:tblPr firstRow="1" bandRow="1">
                <a:tableStyleId>{5C22544A-7EE6-4342-B048-85BDC9FD1C3A}</a:tableStyleId>
              </a:tblPr>
              <a:tblGrid>
                <a:gridCol w="4212592"/>
                <a:gridCol w="4212592"/>
              </a:tblGrid>
              <a:tr h="431581">
                <a:tc>
                  <a:txBody>
                    <a:bodyPr/>
                    <a:lstStyle/>
                    <a:p>
                      <a:pPr algn="ctr">
                        <a:lnSpc>
                          <a:spcPct val="115000"/>
                        </a:lnSpc>
                        <a:spcAft>
                          <a:spcPts val="0"/>
                        </a:spcAft>
                      </a:pPr>
                      <a:r>
                        <a:rPr lang="tr-TR" sz="1600" b="1" dirty="0">
                          <a:latin typeface="Arial" pitchFamily="34" charset="0"/>
                          <a:ea typeface="Times New Roman"/>
                          <a:cs typeface="Arial" pitchFamily="34" charset="0"/>
                        </a:rPr>
                        <a:t>ACTIVE</a:t>
                      </a:r>
                      <a:endParaRPr lang="tr-TR" sz="1600" dirty="0">
                        <a:latin typeface="Arial" pitchFamily="34" charset="0"/>
                        <a:ea typeface="Calibri"/>
                        <a:cs typeface="Arial" pitchFamily="34" charset="0"/>
                      </a:endParaRPr>
                    </a:p>
                  </a:txBody>
                  <a:tcPr marL="0" marR="0" marT="0" marB="0" anchor="ctr"/>
                </a:tc>
                <a:tc>
                  <a:txBody>
                    <a:bodyPr/>
                    <a:lstStyle/>
                    <a:p>
                      <a:pPr algn="ctr">
                        <a:lnSpc>
                          <a:spcPct val="115000"/>
                        </a:lnSpc>
                        <a:spcAft>
                          <a:spcPts val="0"/>
                        </a:spcAft>
                      </a:pPr>
                      <a:r>
                        <a:rPr lang="tr-TR" sz="1600" b="1">
                          <a:latin typeface="Arial" pitchFamily="34" charset="0"/>
                          <a:ea typeface="Times New Roman"/>
                          <a:cs typeface="Arial" pitchFamily="34" charset="0"/>
                        </a:rPr>
                        <a:t>PASSIVE</a:t>
                      </a:r>
                      <a:endParaRPr lang="tr-TR" sz="1600">
                        <a:latin typeface="Arial" pitchFamily="34" charset="0"/>
                        <a:ea typeface="Calibri"/>
                        <a:cs typeface="Arial" pitchFamily="34" charset="0"/>
                      </a:endParaRPr>
                    </a:p>
                  </a:txBody>
                  <a:tcPr marL="0" marR="0" marT="0" marB="0" anchor="ctr"/>
                </a:tc>
              </a:tr>
              <a:tr h="900022">
                <a:tc>
                  <a:txBody>
                    <a:bodyPr/>
                    <a:lstStyle/>
                    <a:p>
                      <a:pPr>
                        <a:lnSpc>
                          <a:spcPct val="115000"/>
                        </a:lnSpc>
                        <a:spcAft>
                          <a:spcPts val="0"/>
                        </a:spcAft>
                      </a:pPr>
                      <a:r>
                        <a:rPr lang="tr-TR" sz="1600" b="1" dirty="0">
                          <a:latin typeface="Arial" pitchFamily="34" charset="0"/>
                          <a:ea typeface="Times New Roman"/>
                          <a:cs typeface="Arial" pitchFamily="34" charset="0"/>
                        </a:rPr>
                        <a:t>1. </a:t>
                      </a:r>
                      <a:r>
                        <a:rPr lang="tr-TR" sz="1600" b="1" dirty="0" err="1">
                          <a:latin typeface="Arial" pitchFamily="34" charset="0"/>
                          <a:ea typeface="Times New Roman"/>
                          <a:cs typeface="Arial" pitchFamily="34" charset="0"/>
                        </a:rPr>
                        <a:t>The</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Simple</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Present</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a:t>
                      </a:r>
                      <a:r>
                        <a:rPr lang="tr-TR" sz="1600" dirty="0" err="1">
                          <a:latin typeface="Arial" pitchFamily="34" charset="0"/>
                          <a:ea typeface="Times New Roman"/>
                          <a:cs typeface="Arial" pitchFamily="34" charset="0"/>
                        </a:rPr>
                        <a:t>breaks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kırar.)</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V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are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(Camlar (çocuk tarafından) kırılır.)</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a:t>
                      </a:r>
                      <a:r>
                        <a:rPr lang="tr-TR" sz="1600" b="1" dirty="0" err="1">
                          <a:latin typeface="Arial" pitchFamily="34" charset="0"/>
                          <a:ea typeface="Times New Roman"/>
                          <a:cs typeface="Arial" pitchFamily="34" charset="0"/>
                        </a:rPr>
                        <a:t>am</a:t>
                      </a:r>
                      <a:r>
                        <a:rPr lang="tr-TR" sz="1600" b="1" dirty="0">
                          <a:latin typeface="Arial" pitchFamily="34" charset="0"/>
                          <a:ea typeface="Times New Roman"/>
                          <a:cs typeface="Arial" pitchFamily="34" charset="0"/>
                        </a:rPr>
                        <a:t> / ise /</a:t>
                      </a:r>
                      <a:r>
                        <a:rPr lang="tr-TR" sz="1600" b="1" dirty="0" err="1">
                          <a:latin typeface="Arial" pitchFamily="34" charset="0"/>
                          <a:ea typeface="Times New Roman"/>
                          <a:cs typeface="Arial" pitchFamily="34" charset="0"/>
                        </a:rPr>
                        <a:t>are</a:t>
                      </a:r>
                      <a:r>
                        <a:rPr lang="tr-TR" sz="1600" b="1" dirty="0">
                          <a:latin typeface="Arial" pitchFamily="34" charset="0"/>
                          <a:ea typeface="Times New Roman"/>
                          <a:cs typeface="Arial" pitchFamily="34" charset="0"/>
                        </a:rPr>
                        <a:t> + V3</a:t>
                      </a:r>
                      <a:endParaRPr lang="tr-TR" sz="1600" dirty="0">
                        <a:latin typeface="Arial" pitchFamily="34" charset="0"/>
                        <a:ea typeface="Calibri"/>
                        <a:cs typeface="Arial" pitchFamily="34" charset="0"/>
                      </a:endParaRPr>
                    </a:p>
                  </a:txBody>
                  <a:tcPr marL="0" marR="0" marT="0" marB="0" anchor="ctr"/>
                </a:tc>
              </a:tr>
              <a:tr h="900022">
                <a:tc>
                  <a:txBody>
                    <a:bodyPr/>
                    <a:lstStyle/>
                    <a:p>
                      <a:pPr>
                        <a:lnSpc>
                          <a:spcPct val="115000"/>
                        </a:lnSpc>
                        <a:spcAft>
                          <a:spcPts val="0"/>
                        </a:spcAft>
                      </a:pPr>
                      <a:r>
                        <a:rPr lang="tr-TR" sz="1600" b="1" dirty="0">
                          <a:latin typeface="Arial" pitchFamily="34" charset="0"/>
                          <a:ea typeface="Times New Roman"/>
                          <a:cs typeface="Arial" pitchFamily="34" charset="0"/>
                        </a:rPr>
                        <a:t>2. </a:t>
                      </a:r>
                      <a:r>
                        <a:rPr lang="tr-TR" sz="1600" b="1" dirty="0" err="1">
                          <a:latin typeface="Arial" pitchFamily="34" charset="0"/>
                          <a:ea typeface="Times New Roman"/>
                          <a:cs typeface="Arial" pitchFamily="34" charset="0"/>
                        </a:rPr>
                        <a:t>Present</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Continuous</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is </a:t>
                      </a:r>
                      <a:r>
                        <a:rPr lang="tr-TR" sz="1600" dirty="0" err="1">
                          <a:latin typeface="Arial" pitchFamily="34" charset="0"/>
                          <a:ea typeface="Times New Roman"/>
                          <a:cs typeface="Arial" pitchFamily="34" charset="0"/>
                        </a:rPr>
                        <a:t>breaking</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kırıyor.)</a:t>
                      </a:r>
                      <a:br>
                        <a:rPr lang="tr-TR" sz="1600" dirty="0">
                          <a:latin typeface="Arial" pitchFamily="34" charset="0"/>
                          <a:ea typeface="Times New Roman"/>
                          <a:cs typeface="Arial" pitchFamily="34" charset="0"/>
                        </a:rPr>
                      </a:br>
                      <a:r>
                        <a:rPr lang="tr-TR" sz="1600" b="1" dirty="0">
                          <a:latin typeface="Arial" pitchFamily="34" charset="0"/>
                          <a:ea typeface="Times New Roman"/>
                          <a:cs typeface="Arial" pitchFamily="34" charset="0"/>
                        </a:rPr>
                        <a:t>  S + </a:t>
                      </a:r>
                      <a:r>
                        <a:rPr lang="tr-TR" sz="1600" b="1" dirty="0" err="1">
                          <a:latin typeface="Arial" pitchFamily="34" charset="0"/>
                          <a:ea typeface="Times New Roman"/>
                          <a:cs typeface="Arial" pitchFamily="34" charset="0"/>
                        </a:rPr>
                        <a:t>am</a:t>
                      </a:r>
                      <a:r>
                        <a:rPr lang="tr-TR" sz="1600" b="1" dirty="0">
                          <a:latin typeface="Arial" pitchFamily="34" charset="0"/>
                          <a:ea typeface="Times New Roman"/>
                          <a:cs typeface="Arial" pitchFamily="34" charset="0"/>
                        </a:rPr>
                        <a:t> / ise /</a:t>
                      </a:r>
                      <a:r>
                        <a:rPr lang="tr-TR" sz="1600" b="1" dirty="0" err="1">
                          <a:latin typeface="Arial" pitchFamily="34" charset="0"/>
                          <a:ea typeface="Times New Roman"/>
                          <a:cs typeface="Arial" pitchFamily="34" charset="0"/>
                        </a:rPr>
                        <a:t>are</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Ving</a:t>
                      </a:r>
                      <a:r>
                        <a:rPr lang="tr-TR" sz="1600" b="1" dirty="0">
                          <a:latin typeface="Arial" pitchFamily="34" charset="0"/>
                          <a:ea typeface="Times New Roman"/>
                          <a:cs typeface="Arial" pitchFamily="34" charset="0"/>
                        </a:rPr>
                        <a:t>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are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being</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Camlar (çocuk tarafından) kırılıyor.</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a:t>
                      </a:r>
                      <a:r>
                        <a:rPr lang="tr-TR" sz="1600" b="1" dirty="0" err="1">
                          <a:latin typeface="Arial" pitchFamily="34" charset="0"/>
                          <a:ea typeface="Times New Roman"/>
                          <a:cs typeface="Arial" pitchFamily="34" charset="0"/>
                        </a:rPr>
                        <a:t>am</a:t>
                      </a:r>
                      <a:r>
                        <a:rPr lang="tr-TR" sz="1600" b="1" dirty="0">
                          <a:latin typeface="Arial" pitchFamily="34" charset="0"/>
                          <a:ea typeface="Times New Roman"/>
                          <a:cs typeface="Arial" pitchFamily="34" charset="0"/>
                        </a:rPr>
                        <a:t> / ise /</a:t>
                      </a:r>
                      <a:r>
                        <a:rPr lang="tr-TR" sz="1600" b="1" dirty="0" err="1">
                          <a:latin typeface="Arial" pitchFamily="34" charset="0"/>
                          <a:ea typeface="Times New Roman"/>
                          <a:cs typeface="Arial" pitchFamily="34" charset="0"/>
                        </a:rPr>
                        <a:t>are</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being</a:t>
                      </a:r>
                      <a:r>
                        <a:rPr lang="tr-TR" sz="1600" b="1" dirty="0">
                          <a:latin typeface="Arial" pitchFamily="34" charset="0"/>
                          <a:ea typeface="Times New Roman"/>
                          <a:cs typeface="Arial" pitchFamily="34" charset="0"/>
                        </a:rPr>
                        <a:t> + V3</a:t>
                      </a:r>
                      <a:endParaRPr lang="tr-TR" sz="1600" dirty="0">
                        <a:latin typeface="Arial" pitchFamily="34" charset="0"/>
                        <a:ea typeface="Calibri"/>
                        <a:cs typeface="Arial" pitchFamily="34" charset="0"/>
                      </a:endParaRPr>
                    </a:p>
                  </a:txBody>
                  <a:tcPr marL="0" marR="0" marT="0" marB="0" anchor="ctr"/>
                </a:tc>
              </a:tr>
              <a:tr h="900022">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3. </a:t>
                      </a:r>
                      <a:r>
                        <a:rPr lang="tr-TR" sz="1600" b="1" dirty="0" err="1">
                          <a:latin typeface="Arial" pitchFamily="34" charset="0"/>
                          <a:ea typeface="Times New Roman"/>
                          <a:cs typeface="Arial" pitchFamily="34" charset="0"/>
                        </a:rPr>
                        <a:t>Simple</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Past</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a:t>
                      </a:r>
                      <a:r>
                        <a:rPr lang="tr-TR" sz="1600" dirty="0" err="1">
                          <a:latin typeface="Arial" pitchFamily="34" charset="0"/>
                          <a:ea typeface="Times New Roman"/>
                          <a:cs typeface="Arial" pitchFamily="34" charset="0"/>
                        </a:rPr>
                        <a:t>broke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kırdı.)</a:t>
                      </a:r>
                      <a:br>
                        <a:rPr lang="tr-TR" sz="1600" dirty="0">
                          <a:latin typeface="Arial" pitchFamily="34" charset="0"/>
                          <a:ea typeface="Times New Roman"/>
                          <a:cs typeface="Arial" pitchFamily="34" charset="0"/>
                        </a:rPr>
                      </a:br>
                      <a:r>
                        <a:rPr lang="tr-TR" sz="1600" b="1" dirty="0" smtClean="0">
                          <a:latin typeface="Arial" pitchFamily="34" charset="0"/>
                          <a:ea typeface="Times New Roman"/>
                          <a:cs typeface="Arial" pitchFamily="34" charset="0"/>
                        </a:rPr>
                        <a:t>S </a:t>
                      </a:r>
                      <a:r>
                        <a:rPr lang="tr-TR" sz="1600" b="1" dirty="0">
                          <a:latin typeface="Arial" pitchFamily="34" charset="0"/>
                          <a:ea typeface="Times New Roman"/>
                          <a:cs typeface="Arial" pitchFamily="34" charset="0"/>
                        </a:rPr>
                        <a:t>+ V2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were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kırıldı.)</a:t>
                      </a:r>
                      <a:br>
                        <a:rPr lang="tr-TR" sz="1600" dirty="0">
                          <a:latin typeface="Arial" pitchFamily="34" charset="0"/>
                          <a:ea typeface="Times New Roman"/>
                          <a:cs typeface="Arial" pitchFamily="34" charset="0"/>
                        </a:rPr>
                      </a:br>
                      <a:r>
                        <a:rPr lang="tr-TR" sz="1600" b="1" dirty="0" smtClean="0">
                          <a:latin typeface="Arial" pitchFamily="34" charset="0"/>
                          <a:ea typeface="Times New Roman"/>
                          <a:cs typeface="Arial" pitchFamily="34" charset="0"/>
                        </a:rPr>
                        <a:t>S </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was</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were</a:t>
                      </a:r>
                      <a:r>
                        <a:rPr lang="tr-TR" sz="1600" b="1" dirty="0">
                          <a:latin typeface="Arial" pitchFamily="34" charset="0"/>
                          <a:ea typeface="Times New Roman"/>
                          <a:cs typeface="Arial" pitchFamily="34" charset="0"/>
                        </a:rPr>
                        <a:t> + V3</a:t>
                      </a:r>
                      <a:endParaRPr lang="tr-TR" sz="1600" dirty="0">
                        <a:latin typeface="Arial" pitchFamily="34" charset="0"/>
                        <a:ea typeface="Calibri"/>
                        <a:cs typeface="Arial" pitchFamily="34" charset="0"/>
                      </a:endParaRPr>
                    </a:p>
                  </a:txBody>
                  <a:tcPr marL="0" marR="0" marT="0" marB="0" anchor="ctr"/>
                </a:tc>
              </a:tr>
              <a:tr h="900022">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4. </a:t>
                      </a:r>
                      <a:r>
                        <a:rPr lang="tr-TR" sz="1600" b="1" dirty="0" err="1">
                          <a:latin typeface="Arial" pitchFamily="34" charset="0"/>
                          <a:ea typeface="Times New Roman"/>
                          <a:cs typeface="Arial" pitchFamily="34" charset="0"/>
                        </a:rPr>
                        <a:t>Past</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Continuous</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a:t>
                      </a:r>
                      <a:r>
                        <a:rPr lang="tr-TR" sz="1600" dirty="0" err="1">
                          <a:latin typeface="Arial" pitchFamily="34" charset="0"/>
                          <a:ea typeface="Times New Roman"/>
                          <a:cs typeface="Arial" pitchFamily="34" charset="0"/>
                        </a:rPr>
                        <a:t>was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breaking</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kırıyordu.)</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S + </a:t>
                      </a:r>
                      <a:r>
                        <a:rPr lang="tr-TR" sz="1600" b="1" dirty="0" err="1">
                          <a:latin typeface="Arial" pitchFamily="34" charset="0"/>
                          <a:ea typeface="Times New Roman"/>
                          <a:cs typeface="Arial" pitchFamily="34" charset="0"/>
                        </a:rPr>
                        <a:t>was</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were</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Ving</a:t>
                      </a:r>
                      <a:r>
                        <a:rPr lang="tr-TR" sz="1600" b="1" dirty="0">
                          <a:latin typeface="Arial" pitchFamily="34" charset="0"/>
                          <a:ea typeface="Times New Roman"/>
                          <a:cs typeface="Arial" pitchFamily="34" charset="0"/>
                        </a:rPr>
                        <a:t>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were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being</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kırılıyordu.)</a:t>
                      </a:r>
                      <a:br>
                        <a:rPr lang="tr-TR" sz="1600" dirty="0">
                          <a:latin typeface="Arial" pitchFamily="34" charset="0"/>
                          <a:ea typeface="Times New Roman"/>
                          <a:cs typeface="Arial" pitchFamily="34" charset="0"/>
                        </a:rPr>
                      </a:br>
                      <a:r>
                        <a:rPr lang="tr-TR" sz="1600" b="1" dirty="0" smtClean="0">
                          <a:latin typeface="Arial" pitchFamily="34" charset="0"/>
                          <a:ea typeface="Times New Roman"/>
                          <a:cs typeface="Arial" pitchFamily="34" charset="0"/>
                        </a:rPr>
                        <a:t>S </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was</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were</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being</a:t>
                      </a:r>
                      <a:r>
                        <a:rPr lang="tr-TR" sz="1600" b="1" dirty="0">
                          <a:latin typeface="Arial" pitchFamily="34" charset="0"/>
                          <a:ea typeface="Times New Roman"/>
                          <a:cs typeface="Arial" pitchFamily="34" charset="0"/>
                        </a:rPr>
                        <a:t> + V3</a:t>
                      </a:r>
                      <a:endParaRPr lang="tr-TR" sz="1600" dirty="0">
                        <a:latin typeface="Arial" pitchFamily="34" charset="0"/>
                        <a:ea typeface="Calibri"/>
                        <a:cs typeface="Arial" pitchFamily="34" charset="0"/>
                      </a:endParaRPr>
                    </a:p>
                  </a:txBody>
                  <a:tcPr marL="0" marR="0" marT="0" marB="0" anchor="ctr"/>
                </a:tc>
              </a:tr>
              <a:tr h="900022">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5. </a:t>
                      </a:r>
                      <a:r>
                        <a:rPr lang="tr-TR" sz="1600" b="1" dirty="0" err="1">
                          <a:latin typeface="Arial" pitchFamily="34" charset="0"/>
                          <a:ea typeface="Times New Roman"/>
                          <a:cs typeface="Arial" pitchFamily="34" charset="0"/>
                        </a:rPr>
                        <a:t>Present</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Perfect</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has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kırdı.)</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a:t>
                      </a:r>
                      <a:r>
                        <a:rPr lang="tr-TR" sz="1600" b="1" dirty="0" err="1">
                          <a:latin typeface="Arial" pitchFamily="34" charset="0"/>
                          <a:ea typeface="Times New Roman"/>
                          <a:cs typeface="Arial" pitchFamily="34" charset="0"/>
                        </a:rPr>
                        <a:t>have</a:t>
                      </a:r>
                      <a:r>
                        <a:rPr lang="tr-TR" sz="1600" b="1" dirty="0">
                          <a:latin typeface="Arial" pitchFamily="34" charset="0"/>
                          <a:ea typeface="Times New Roman"/>
                          <a:cs typeface="Arial" pitchFamily="34" charset="0"/>
                        </a:rPr>
                        <a:t> / has +V3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have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been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kırıldı.)</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a:t>
                      </a:r>
                      <a:r>
                        <a:rPr lang="tr-TR" sz="1600" b="1" dirty="0" err="1">
                          <a:latin typeface="Arial" pitchFamily="34" charset="0"/>
                          <a:ea typeface="Times New Roman"/>
                          <a:cs typeface="Arial" pitchFamily="34" charset="0"/>
                        </a:rPr>
                        <a:t>have</a:t>
                      </a:r>
                      <a:r>
                        <a:rPr lang="tr-TR" sz="1600" b="1" dirty="0">
                          <a:latin typeface="Arial" pitchFamily="34" charset="0"/>
                          <a:ea typeface="Times New Roman"/>
                          <a:cs typeface="Arial" pitchFamily="34" charset="0"/>
                        </a:rPr>
                        <a:t> / has + </a:t>
                      </a:r>
                      <a:r>
                        <a:rPr lang="tr-TR" sz="1600" b="1" dirty="0" err="1">
                          <a:latin typeface="Arial" pitchFamily="34" charset="0"/>
                          <a:ea typeface="Times New Roman"/>
                          <a:cs typeface="Arial" pitchFamily="34" charset="0"/>
                        </a:rPr>
                        <a:t>been</a:t>
                      </a:r>
                      <a:r>
                        <a:rPr lang="tr-TR" sz="1600" b="1" dirty="0">
                          <a:latin typeface="Arial" pitchFamily="34" charset="0"/>
                          <a:ea typeface="Times New Roman"/>
                          <a:cs typeface="Arial" pitchFamily="34" charset="0"/>
                        </a:rPr>
                        <a:t> + V3</a:t>
                      </a:r>
                      <a:endParaRPr lang="tr-TR" sz="1600" dirty="0">
                        <a:latin typeface="Arial" pitchFamily="34" charset="0"/>
                        <a:ea typeface="Calibri"/>
                        <a:cs typeface="Arial" pitchFamily="34"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30336" y="1"/>
          <a:ext cx="8318128" cy="6597353"/>
        </p:xfrm>
        <a:graphic>
          <a:graphicData uri="http://schemas.openxmlformats.org/drawingml/2006/table">
            <a:tbl>
              <a:tblPr firstRow="1" bandRow="1">
                <a:tableStyleId>{5C22544A-7EE6-4342-B048-85BDC9FD1C3A}</a:tableStyleId>
              </a:tblPr>
              <a:tblGrid>
                <a:gridCol w="4159064"/>
                <a:gridCol w="4159064"/>
              </a:tblGrid>
              <a:tr h="397350">
                <a:tc>
                  <a:txBody>
                    <a:bodyPr/>
                    <a:lstStyle/>
                    <a:p>
                      <a:pPr algn="ctr">
                        <a:lnSpc>
                          <a:spcPct val="115000"/>
                        </a:lnSpc>
                        <a:spcAft>
                          <a:spcPts val="0"/>
                        </a:spcAft>
                      </a:pPr>
                      <a:r>
                        <a:rPr lang="tr-TR" sz="1600" b="1" dirty="0">
                          <a:latin typeface="Arial" pitchFamily="34" charset="0"/>
                          <a:ea typeface="Times New Roman"/>
                          <a:cs typeface="Arial" pitchFamily="34" charset="0"/>
                        </a:rPr>
                        <a:t>ACTIVE</a:t>
                      </a:r>
                      <a:endParaRPr lang="tr-TR" sz="1600" dirty="0">
                        <a:latin typeface="Arial" pitchFamily="34" charset="0"/>
                        <a:ea typeface="Calibri"/>
                        <a:cs typeface="Arial" pitchFamily="34" charset="0"/>
                      </a:endParaRPr>
                    </a:p>
                  </a:txBody>
                  <a:tcPr marL="0" marR="0" marT="0" marB="0" anchor="ctr"/>
                </a:tc>
                <a:tc>
                  <a:txBody>
                    <a:bodyPr/>
                    <a:lstStyle/>
                    <a:p>
                      <a:pPr algn="ctr">
                        <a:lnSpc>
                          <a:spcPct val="115000"/>
                        </a:lnSpc>
                        <a:spcAft>
                          <a:spcPts val="0"/>
                        </a:spcAft>
                      </a:pPr>
                      <a:r>
                        <a:rPr lang="tr-TR" sz="1600" b="1">
                          <a:latin typeface="Arial" pitchFamily="34" charset="0"/>
                          <a:ea typeface="Times New Roman"/>
                          <a:cs typeface="Arial" pitchFamily="34" charset="0"/>
                        </a:rPr>
                        <a:t>PASSIVE</a:t>
                      </a:r>
                      <a:endParaRPr lang="tr-TR" sz="1600">
                        <a:latin typeface="Arial" pitchFamily="34" charset="0"/>
                        <a:ea typeface="Calibri"/>
                        <a:cs typeface="Arial" pitchFamily="34" charset="0"/>
                      </a:endParaRPr>
                    </a:p>
                  </a:txBody>
                  <a:tcPr marL="0" marR="0" marT="0" marB="0" anchor="ctr"/>
                </a:tc>
              </a:tr>
              <a:tr h="1180953">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6. </a:t>
                      </a:r>
                      <a:r>
                        <a:rPr lang="tr-TR" sz="1600" b="1" dirty="0" err="1">
                          <a:latin typeface="Arial" pitchFamily="34" charset="0"/>
                          <a:ea typeface="Times New Roman"/>
                          <a:cs typeface="Arial" pitchFamily="34" charset="0"/>
                        </a:rPr>
                        <a:t>Past</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Perfect</a:t>
                      </a:r>
                      <a:r>
                        <a:rPr lang="tr-TR" sz="1600" dirty="0">
                          <a:latin typeface="Arial" pitchFamily="34" charset="0"/>
                          <a:ea typeface="Times New Roman"/>
                          <a:cs typeface="Arial" pitchFamily="34" charset="0"/>
                        </a:rPr>
                        <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had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kırmıştı</a:t>
                      </a:r>
                      <a:r>
                        <a:rPr lang="tr-TR" sz="1600" dirty="0" smtClean="0">
                          <a:latin typeface="Arial" pitchFamily="34" charset="0"/>
                          <a:ea typeface="Times New Roman"/>
                          <a:cs typeface="Arial" pitchFamily="34" charset="0"/>
                        </a:rPr>
                        <a:t>.)</a:t>
                      </a:r>
                      <a:r>
                        <a:rPr lang="tr-TR" sz="1600" dirty="0">
                          <a:latin typeface="Arial" pitchFamily="34" charset="0"/>
                          <a:ea typeface="Times New Roman"/>
                          <a:cs typeface="Arial" pitchFamily="34" charset="0"/>
                        </a:rPr>
                        <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had + V3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had </a:t>
                      </a:r>
                      <a:r>
                        <a:rPr lang="tr-TR" sz="1600" dirty="0" err="1">
                          <a:latin typeface="Arial" pitchFamily="34" charset="0"/>
                          <a:ea typeface="Times New Roman"/>
                          <a:cs typeface="Arial" pitchFamily="34" charset="0"/>
                        </a:rPr>
                        <a:t>been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kırılmıştı</a:t>
                      </a:r>
                      <a:r>
                        <a:rPr lang="tr-TR" sz="1600" dirty="0" smtClean="0">
                          <a:latin typeface="Arial" pitchFamily="34" charset="0"/>
                          <a:ea typeface="Times New Roman"/>
                          <a:cs typeface="Arial" pitchFamily="34" charset="0"/>
                        </a:rPr>
                        <a:t>.)</a:t>
                      </a:r>
                      <a:r>
                        <a:rPr lang="tr-TR" sz="1600" dirty="0">
                          <a:latin typeface="Arial" pitchFamily="34" charset="0"/>
                          <a:ea typeface="Times New Roman"/>
                          <a:cs typeface="Arial" pitchFamily="34" charset="0"/>
                        </a:rPr>
                        <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 S + had + </a:t>
                      </a:r>
                      <a:r>
                        <a:rPr lang="tr-TR" sz="1600" b="1" dirty="0" err="1">
                          <a:latin typeface="Arial" pitchFamily="34" charset="0"/>
                          <a:ea typeface="Times New Roman"/>
                          <a:cs typeface="Arial" pitchFamily="34" charset="0"/>
                        </a:rPr>
                        <a:t>been</a:t>
                      </a:r>
                      <a:r>
                        <a:rPr lang="tr-TR" sz="1600" b="1" dirty="0">
                          <a:latin typeface="Arial" pitchFamily="34" charset="0"/>
                          <a:ea typeface="Times New Roman"/>
                          <a:cs typeface="Arial" pitchFamily="34" charset="0"/>
                        </a:rPr>
                        <a:t> + V3</a:t>
                      </a:r>
                      <a:endParaRPr lang="tr-TR" sz="1600" dirty="0">
                        <a:latin typeface="Arial" pitchFamily="34" charset="0"/>
                        <a:ea typeface="Calibri"/>
                        <a:cs typeface="Arial" pitchFamily="34" charset="0"/>
                      </a:endParaRPr>
                    </a:p>
                  </a:txBody>
                  <a:tcPr marL="0" marR="0" marT="0" marB="0" anchor="ctr"/>
                </a:tc>
              </a:tr>
              <a:tr h="1180953">
                <a:tc>
                  <a:txBody>
                    <a:bodyPr/>
                    <a:lstStyle/>
                    <a:p>
                      <a:pPr>
                        <a:lnSpc>
                          <a:spcPct val="115000"/>
                        </a:lnSpc>
                        <a:spcAft>
                          <a:spcPts val="0"/>
                        </a:spcAft>
                      </a:pPr>
                      <a:r>
                        <a:rPr lang="tr-TR" sz="1600" b="1" dirty="0">
                          <a:latin typeface="Arial" pitchFamily="34" charset="0"/>
                          <a:ea typeface="Times New Roman"/>
                          <a:cs typeface="Arial" pitchFamily="34" charset="0"/>
                        </a:rPr>
                        <a:t>7. </a:t>
                      </a:r>
                      <a:r>
                        <a:rPr lang="tr-TR" sz="1600" b="1" dirty="0" err="1">
                          <a:latin typeface="Arial" pitchFamily="34" charset="0"/>
                          <a:ea typeface="Times New Roman"/>
                          <a:cs typeface="Arial" pitchFamily="34" charset="0"/>
                        </a:rPr>
                        <a:t>Going</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to</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future</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is </a:t>
                      </a:r>
                      <a:r>
                        <a:rPr lang="tr-TR" sz="1600" dirty="0" err="1">
                          <a:latin typeface="Arial" pitchFamily="34" charset="0"/>
                          <a:ea typeface="Times New Roman"/>
                          <a:cs typeface="Arial" pitchFamily="34" charset="0"/>
                        </a:rPr>
                        <a:t>going</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to</a:t>
                      </a:r>
                      <a:r>
                        <a:rPr lang="tr-TR" sz="1600" dirty="0">
                          <a:latin typeface="Arial" pitchFamily="34" charset="0"/>
                          <a:ea typeface="Times New Roman"/>
                          <a:cs typeface="Arial" pitchFamily="34" charset="0"/>
                        </a:rPr>
                        <a:t> break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kıracak</a:t>
                      </a:r>
                      <a:r>
                        <a:rPr lang="tr-TR" sz="1600" dirty="0" smtClean="0">
                          <a:latin typeface="Arial" pitchFamily="34" charset="0"/>
                          <a:ea typeface="Times New Roman"/>
                          <a:cs typeface="Arial" pitchFamily="34" charset="0"/>
                        </a:rPr>
                        <a:t>.)</a:t>
                      </a:r>
                      <a:r>
                        <a:rPr lang="tr-TR" sz="1600" dirty="0">
                          <a:latin typeface="Arial" pitchFamily="34" charset="0"/>
                          <a:ea typeface="Times New Roman"/>
                          <a:cs typeface="Arial" pitchFamily="34" charset="0"/>
                        </a:rPr>
                        <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S + </a:t>
                      </a:r>
                      <a:r>
                        <a:rPr lang="tr-TR" sz="1600" b="1" dirty="0" err="1">
                          <a:latin typeface="Arial" pitchFamily="34" charset="0"/>
                          <a:ea typeface="Times New Roman"/>
                          <a:cs typeface="Arial" pitchFamily="34" charset="0"/>
                        </a:rPr>
                        <a:t>am</a:t>
                      </a:r>
                      <a:r>
                        <a:rPr lang="tr-TR" sz="1600" b="1" dirty="0">
                          <a:latin typeface="Arial" pitchFamily="34" charset="0"/>
                          <a:ea typeface="Times New Roman"/>
                          <a:cs typeface="Arial" pitchFamily="34" charset="0"/>
                        </a:rPr>
                        <a:t> / is / </a:t>
                      </a:r>
                      <a:r>
                        <a:rPr lang="tr-TR" sz="1600" b="1" dirty="0" err="1">
                          <a:latin typeface="Arial" pitchFamily="34" charset="0"/>
                          <a:ea typeface="Times New Roman"/>
                          <a:cs typeface="Arial" pitchFamily="34" charset="0"/>
                        </a:rPr>
                        <a:t>are</a:t>
                      </a:r>
                      <a:r>
                        <a:rPr lang="tr-TR" sz="1600" b="1" dirty="0">
                          <a:latin typeface="Arial" pitchFamily="34" charset="0"/>
                          <a:ea typeface="Times New Roman"/>
                          <a:cs typeface="Arial" pitchFamily="34" charset="0"/>
                        </a:rPr>
                        <a:t> + </a:t>
                      </a:r>
                      <a:r>
                        <a:rPr lang="tr-TR" sz="1600" b="1" dirty="0" err="1">
                          <a:latin typeface="Arial" pitchFamily="34" charset="0"/>
                          <a:ea typeface="Times New Roman"/>
                          <a:cs typeface="Arial" pitchFamily="34" charset="0"/>
                        </a:rPr>
                        <a:t>going</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to</a:t>
                      </a:r>
                      <a:r>
                        <a:rPr lang="tr-TR" sz="1600" b="1" dirty="0">
                          <a:latin typeface="Arial" pitchFamily="34" charset="0"/>
                          <a:ea typeface="Times New Roman"/>
                          <a:cs typeface="Arial" pitchFamily="34" charset="0"/>
                        </a:rPr>
                        <a:t> + V1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are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going</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to</a:t>
                      </a:r>
                      <a:r>
                        <a:rPr lang="tr-TR" sz="1600" dirty="0">
                          <a:latin typeface="Arial" pitchFamily="34" charset="0"/>
                          <a:ea typeface="Times New Roman"/>
                          <a:cs typeface="Arial" pitchFamily="34" charset="0"/>
                        </a:rPr>
                        <a:t> be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kırılacak.)</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S + </a:t>
                      </a:r>
                      <a:r>
                        <a:rPr lang="tr-TR" sz="1600" b="1" dirty="0" err="1">
                          <a:latin typeface="Arial" pitchFamily="34" charset="0"/>
                          <a:ea typeface="Times New Roman"/>
                          <a:cs typeface="Arial" pitchFamily="34" charset="0"/>
                        </a:rPr>
                        <a:t>am</a:t>
                      </a:r>
                      <a:r>
                        <a:rPr lang="tr-TR" sz="1600" b="1" dirty="0">
                          <a:latin typeface="Arial" pitchFamily="34" charset="0"/>
                          <a:ea typeface="Times New Roman"/>
                          <a:cs typeface="Arial" pitchFamily="34" charset="0"/>
                        </a:rPr>
                        <a:t> / ise /</a:t>
                      </a:r>
                      <a:r>
                        <a:rPr lang="tr-TR" sz="1600" b="1" dirty="0" err="1">
                          <a:latin typeface="Arial" pitchFamily="34" charset="0"/>
                          <a:ea typeface="Times New Roman"/>
                          <a:cs typeface="Arial" pitchFamily="34" charset="0"/>
                        </a:rPr>
                        <a:t>are</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going</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to</a:t>
                      </a:r>
                      <a:r>
                        <a:rPr lang="tr-TR" sz="1600" b="1" dirty="0">
                          <a:latin typeface="Arial" pitchFamily="34" charset="0"/>
                          <a:ea typeface="Times New Roman"/>
                          <a:cs typeface="Arial" pitchFamily="34" charset="0"/>
                        </a:rPr>
                        <a:t> + be + V3</a:t>
                      </a:r>
                      <a:endParaRPr lang="tr-TR" sz="1600" dirty="0">
                        <a:latin typeface="Arial" pitchFamily="34" charset="0"/>
                        <a:ea typeface="Calibri"/>
                        <a:cs typeface="Arial" pitchFamily="34" charset="0"/>
                      </a:endParaRPr>
                    </a:p>
                  </a:txBody>
                  <a:tcPr marL="0" marR="0" marT="0" marB="0" anchor="ctr"/>
                </a:tc>
              </a:tr>
              <a:tr h="1180953">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8. </a:t>
                      </a:r>
                      <a:r>
                        <a:rPr lang="tr-TR" sz="1600" b="1" dirty="0" err="1">
                          <a:latin typeface="Arial" pitchFamily="34" charset="0"/>
                          <a:ea typeface="Times New Roman"/>
                          <a:cs typeface="Arial" pitchFamily="34" charset="0"/>
                        </a:rPr>
                        <a:t>Future</a:t>
                      </a:r>
                      <a:r>
                        <a:rPr lang="tr-TR" sz="1600" b="1" dirty="0">
                          <a:latin typeface="Arial" pitchFamily="34" charset="0"/>
                          <a:ea typeface="Times New Roman"/>
                          <a:cs typeface="Arial" pitchFamily="34" charset="0"/>
                        </a:rPr>
                        <a:t> Tense</a:t>
                      </a:r>
                      <a:r>
                        <a:rPr lang="tr-TR" sz="1600" dirty="0">
                          <a:latin typeface="Arial" pitchFamily="34" charset="0"/>
                          <a:ea typeface="Times New Roman"/>
                          <a:cs typeface="Arial" pitchFamily="34" charset="0"/>
                        </a:rPr>
                        <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a:t>
                      </a:r>
                      <a:r>
                        <a:rPr lang="tr-TR" sz="1600" dirty="0" err="1">
                          <a:latin typeface="Arial" pitchFamily="34" charset="0"/>
                          <a:ea typeface="Times New Roman"/>
                          <a:cs typeface="Arial" pitchFamily="34" charset="0"/>
                        </a:rPr>
                        <a:t>will</a:t>
                      </a:r>
                      <a:r>
                        <a:rPr lang="tr-TR" sz="1600" dirty="0">
                          <a:latin typeface="Arial" pitchFamily="34" charset="0"/>
                          <a:ea typeface="Times New Roman"/>
                          <a:cs typeface="Arial" pitchFamily="34" charset="0"/>
                        </a:rPr>
                        <a:t> break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kıracak.)</a:t>
                      </a:r>
                      <a:br>
                        <a:rPr lang="tr-TR" sz="1600" dirty="0">
                          <a:latin typeface="Arial" pitchFamily="34" charset="0"/>
                          <a:ea typeface="Times New Roman"/>
                          <a:cs typeface="Arial" pitchFamily="34" charset="0"/>
                        </a:rPr>
                      </a:br>
                      <a:r>
                        <a:rPr lang="tr-TR" sz="1600" b="1" dirty="0" smtClean="0">
                          <a:latin typeface="Arial" pitchFamily="34" charset="0"/>
                          <a:ea typeface="Times New Roman"/>
                          <a:cs typeface="Arial" pitchFamily="34" charset="0"/>
                        </a:rPr>
                        <a:t>S </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will</a:t>
                      </a:r>
                      <a:r>
                        <a:rPr lang="tr-TR" sz="1600" b="1" dirty="0">
                          <a:latin typeface="Arial" pitchFamily="34" charset="0"/>
                          <a:ea typeface="Times New Roman"/>
                          <a:cs typeface="Arial" pitchFamily="34" charset="0"/>
                        </a:rPr>
                        <a:t> + V1 + O</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will</a:t>
                      </a:r>
                      <a:r>
                        <a:rPr lang="tr-TR" sz="1600" dirty="0">
                          <a:latin typeface="Arial" pitchFamily="34" charset="0"/>
                          <a:ea typeface="Times New Roman"/>
                          <a:cs typeface="Arial" pitchFamily="34" charset="0"/>
                        </a:rPr>
                        <a:t> be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kırılacak)</a:t>
                      </a:r>
                      <a:br>
                        <a:rPr lang="tr-TR" sz="1600" dirty="0">
                          <a:latin typeface="Arial" pitchFamily="34" charset="0"/>
                          <a:ea typeface="Times New Roman"/>
                          <a:cs typeface="Arial" pitchFamily="34" charset="0"/>
                        </a:rPr>
                      </a:br>
                      <a:r>
                        <a:rPr lang="tr-TR" sz="1600" b="1" dirty="0" smtClean="0">
                          <a:latin typeface="Arial" pitchFamily="34" charset="0"/>
                          <a:ea typeface="Times New Roman"/>
                          <a:cs typeface="Arial" pitchFamily="34" charset="0"/>
                        </a:rPr>
                        <a:t>S </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will</a:t>
                      </a:r>
                      <a:r>
                        <a:rPr lang="tr-TR" sz="1600" b="1" dirty="0">
                          <a:latin typeface="Arial" pitchFamily="34" charset="0"/>
                          <a:ea typeface="Times New Roman"/>
                          <a:cs typeface="Arial" pitchFamily="34" charset="0"/>
                        </a:rPr>
                        <a:t> + be + V3</a:t>
                      </a:r>
                      <a:endParaRPr lang="tr-TR" sz="1600" dirty="0">
                        <a:latin typeface="Arial" pitchFamily="34" charset="0"/>
                        <a:ea typeface="Calibri"/>
                        <a:cs typeface="Arial" pitchFamily="34" charset="0"/>
                      </a:endParaRPr>
                    </a:p>
                  </a:txBody>
                  <a:tcPr marL="0" marR="0" marT="0" marB="0" anchor="ctr"/>
                </a:tc>
              </a:tr>
              <a:tr h="1476191">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b="1" dirty="0">
                          <a:latin typeface="Arial" pitchFamily="34" charset="0"/>
                          <a:ea typeface="Times New Roman"/>
                          <a:cs typeface="Arial" pitchFamily="34" charset="0"/>
                        </a:rPr>
                        <a:t>9. </a:t>
                      </a:r>
                      <a:r>
                        <a:rPr lang="tr-TR" sz="1600" b="1" dirty="0" err="1">
                          <a:latin typeface="Arial" pitchFamily="34" charset="0"/>
                          <a:ea typeface="Times New Roman"/>
                          <a:cs typeface="Arial" pitchFamily="34" charset="0"/>
                        </a:rPr>
                        <a:t>Modals</a:t>
                      </a:r>
                      <a:r>
                        <a:rPr lang="tr-TR" sz="1600" b="1" dirty="0">
                          <a:latin typeface="Arial" pitchFamily="34" charset="0"/>
                          <a:ea typeface="Times New Roman"/>
                          <a:cs typeface="Arial" pitchFamily="34" charset="0"/>
                        </a:rPr>
                        <a:t/>
                      </a:r>
                      <a:br>
                        <a:rPr lang="tr-TR" sz="1600" b="1" dirty="0">
                          <a:latin typeface="Arial" pitchFamily="34" charset="0"/>
                          <a:ea typeface="Times New Roman"/>
                          <a:cs typeface="Arial" pitchFamily="34" charset="0"/>
                        </a:rPr>
                      </a:b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 can break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kırabilir.)</a:t>
                      </a:r>
                      <a:br>
                        <a:rPr lang="tr-TR" sz="1600" dirty="0">
                          <a:latin typeface="Arial" pitchFamily="34" charset="0"/>
                          <a:ea typeface="Times New Roman"/>
                          <a:cs typeface="Arial" pitchFamily="34" charset="0"/>
                        </a:rPr>
                      </a:br>
                      <a:r>
                        <a:rPr lang="tr-TR" sz="1600" b="1" dirty="0" smtClean="0">
                          <a:latin typeface="Arial" pitchFamily="34" charset="0"/>
                          <a:ea typeface="Times New Roman"/>
                          <a:cs typeface="Arial" pitchFamily="34" charset="0"/>
                        </a:rPr>
                        <a:t>(</a:t>
                      </a:r>
                      <a:r>
                        <a:rPr lang="tr-TR" sz="1600" b="1" dirty="0">
                          <a:latin typeface="Arial" pitchFamily="34" charset="0"/>
                          <a:ea typeface="Times New Roman"/>
                          <a:cs typeface="Arial" pitchFamily="34" charset="0"/>
                        </a:rPr>
                        <a:t>Bütün </a:t>
                      </a:r>
                      <a:r>
                        <a:rPr lang="tr-TR" sz="1600" b="1" dirty="0" err="1">
                          <a:latin typeface="Arial" pitchFamily="34" charset="0"/>
                          <a:ea typeface="Times New Roman"/>
                          <a:cs typeface="Arial" pitchFamily="34" charset="0"/>
                        </a:rPr>
                        <a:t>modal'lar</a:t>
                      </a:r>
                      <a:r>
                        <a:rPr lang="tr-TR" sz="1600" b="1" dirty="0">
                          <a:latin typeface="Arial" pitchFamily="34" charset="0"/>
                          <a:ea typeface="Times New Roman"/>
                          <a:cs typeface="Arial" pitchFamily="34" charset="0"/>
                        </a:rPr>
                        <a:t> için bu kural geçerlidir. </a:t>
                      </a:r>
                      <a:r>
                        <a:rPr lang="tr-TR" sz="1600" b="1" dirty="0" err="1">
                          <a:latin typeface="Arial" pitchFamily="34" charset="0"/>
                          <a:ea typeface="Times New Roman"/>
                          <a:cs typeface="Arial" pitchFamily="34" charset="0"/>
                        </a:rPr>
                        <a:t>Modal</a:t>
                      </a:r>
                      <a:r>
                        <a:rPr lang="tr-TR" sz="1600" b="1" dirty="0">
                          <a:latin typeface="Arial" pitchFamily="34" charset="0"/>
                          <a:ea typeface="Times New Roman"/>
                          <a:cs typeface="Arial" pitchFamily="34" charset="0"/>
                        </a:rPr>
                        <a:t> + Be + V3 kullanılır.)</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can be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kırılabilir.)</a:t>
                      </a:r>
                      <a:endParaRPr lang="tr-TR" sz="1600" dirty="0">
                        <a:latin typeface="Arial" pitchFamily="34" charset="0"/>
                        <a:ea typeface="Calibri"/>
                        <a:cs typeface="Arial" pitchFamily="34" charset="0"/>
                      </a:endParaRPr>
                    </a:p>
                  </a:txBody>
                  <a:tcPr marL="0" marR="0" marT="0" marB="0" anchor="ctr"/>
                </a:tc>
              </a:tr>
              <a:tr h="1180953">
                <a:tc>
                  <a:txBody>
                    <a:bodyPr/>
                    <a:lstStyle/>
                    <a:p>
                      <a:pPr>
                        <a:lnSpc>
                          <a:spcPct val="115000"/>
                        </a:lnSpc>
                        <a:spcAft>
                          <a:spcPts val="0"/>
                        </a:spcAft>
                      </a:pPr>
                      <a:r>
                        <a:rPr lang="tr-TR" sz="1600" b="1" dirty="0">
                          <a:latin typeface="Arial" pitchFamily="34" charset="0"/>
                          <a:ea typeface="Times New Roman"/>
                          <a:cs typeface="Arial" pitchFamily="34" charset="0"/>
                        </a:rPr>
                        <a:t>10. </a:t>
                      </a:r>
                      <a:r>
                        <a:rPr lang="tr-TR" sz="1600" b="1" dirty="0" err="1">
                          <a:latin typeface="Arial" pitchFamily="34" charset="0"/>
                          <a:ea typeface="Times New Roman"/>
                          <a:cs typeface="Arial" pitchFamily="34" charset="0"/>
                        </a:rPr>
                        <a:t>Perfect</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contionals</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or</a:t>
                      </a:r>
                      <a:r>
                        <a:rPr lang="tr-TR" sz="1600" b="1" dirty="0">
                          <a:latin typeface="Arial" pitchFamily="34" charset="0"/>
                          <a:ea typeface="Times New Roman"/>
                          <a:cs typeface="Arial" pitchFamily="34" charset="0"/>
                        </a:rPr>
                        <a:t> </a:t>
                      </a:r>
                      <a:r>
                        <a:rPr lang="tr-TR" sz="1600" b="1" dirty="0" err="1">
                          <a:latin typeface="Arial" pitchFamily="34" charset="0"/>
                          <a:ea typeface="Times New Roman"/>
                          <a:cs typeface="Arial" pitchFamily="34" charset="0"/>
                        </a:rPr>
                        <a:t>modals</a:t>
                      </a:r>
                      <a:r>
                        <a:rPr lang="tr-TR" sz="1600" dirty="0">
                          <a:latin typeface="Arial" pitchFamily="34" charset="0"/>
                          <a:ea typeface="Times New Roman"/>
                          <a:cs typeface="Arial" pitchFamily="34" charset="0"/>
                        </a:rPr>
                        <a:t/>
                      </a:r>
                      <a:br>
                        <a:rPr lang="tr-TR" sz="1600" dirty="0">
                          <a:latin typeface="Arial" pitchFamily="34" charset="0"/>
                          <a:ea typeface="Times New Roman"/>
                          <a:cs typeface="Arial" pitchFamily="34" charset="0"/>
                        </a:rPr>
                      </a:br>
                      <a:r>
                        <a:rPr lang="tr-TR" sz="1600" dirty="0" err="1" smtClean="0">
                          <a:latin typeface="Arial" pitchFamily="34" charset="0"/>
                          <a:ea typeface="Times New Roman"/>
                          <a:cs typeface="Arial" pitchFamily="34" charset="0"/>
                        </a:rPr>
                        <a:t>The</a:t>
                      </a:r>
                      <a:r>
                        <a:rPr lang="tr-TR" sz="1600" dirty="0" smtClean="0">
                          <a:latin typeface="Arial" pitchFamily="34" charset="0"/>
                          <a:ea typeface="Times New Roman"/>
                          <a:cs typeface="Arial" pitchFamily="34" charset="0"/>
                        </a:rPr>
                        <a:t> </a:t>
                      </a:r>
                      <a:r>
                        <a:rPr lang="tr-TR" sz="1600" dirty="0">
                          <a:latin typeface="Arial" pitchFamily="34" charset="0"/>
                          <a:ea typeface="Times New Roman"/>
                          <a:cs typeface="Arial" pitchFamily="34" charset="0"/>
                        </a:rPr>
                        <a:t>boy </a:t>
                      </a:r>
                      <a:r>
                        <a:rPr lang="tr-TR" sz="1600" dirty="0" err="1">
                          <a:latin typeface="Arial" pitchFamily="34" charset="0"/>
                          <a:ea typeface="Times New Roman"/>
                          <a:cs typeface="Arial" pitchFamily="34" charset="0"/>
                        </a:rPr>
                        <a:t>must</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have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(Çocuk camları kırmış olmalı.)</a:t>
                      </a:r>
                      <a:endParaRPr lang="tr-TR" sz="1600" dirty="0">
                        <a:latin typeface="Arial" pitchFamily="34" charset="0"/>
                        <a:ea typeface="Calibri"/>
                        <a:cs typeface="Arial" pitchFamily="34" charset="0"/>
                      </a:endParaRPr>
                    </a:p>
                  </a:txBody>
                  <a:tcPr marL="0" marR="0" marT="0" marB="0" anchor="ctr"/>
                </a:tc>
                <a:tc>
                  <a:txBody>
                    <a:bodyPr/>
                    <a:lstStyle/>
                    <a:p>
                      <a:pPr>
                        <a:lnSpc>
                          <a:spcPct val="115000"/>
                        </a:lnSpc>
                        <a:spcAft>
                          <a:spcPts val="0"/>
                        </a:spcAft>
                      </a:pP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windows</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must</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have</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been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broken</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by</a:t>
                      </a:r>
                      <a:r>
                        <a:rPr lang="tr-TR" sz="1600" dirty="0">
                          <a:latin typeface="Arial" pitchFamily="34" charset="0"/>
                          <a:ea typeface="Times New Roman"/>
                          <a:cs typeface="Arial" pitchFamily="34" charset="0"/>
                        </a:rPr>
                        <a:t> </a:t>
                      </a:r>
                      <a:r>
                        <a:rPr lang="tr-TR" sz="1600" dirty="0" err="1">
                          <a:latin typeface="Arial" pitchFamily="34" charset="0"/>
                          <a:ea typeface="Times New Roman"/>
                          <a:cs typeface="Arial" pitchFamily="34" charset="0"/>
                        </a:rPr>
                        <a:t>the</a:t>
                      </a:r>
                      <a:r>
                        <a:rPr lang="tr-TR" sz="1600" dirty="0">
                          <a:latin typeface="Arial" pitchFamily="34" charset="0"/>
                          <a:ea typeface="Times New Roman"/>
                          <a:cs typeface="Arial" pitchFamily="34" charset="0"/>
                        </a:rPr>
                        <a:t> boy.)</a:t>
                      </a:r>
                      <a:br>
                        <a:rPr lang="tr-TR" sz="1600" dirty="0">
                          <a:latin typeface="Arial" pitchFamily="34" charset="0"/>
                          <a:ea typeface="Times New Roman"/>
                          <a:cs typeface="Arial" pitchFamily="34" charset="0"/>
                        </a:rPr>
                      </a:br>
                      <a:r>
                        <a:rPr lang="tr-TR" sz="1600" dirty="0">
                          <a:latin typeface="Arial" pitchFamily="34" charset="0"/>
                          <a:ea typeface="Times New Roman"/>
                          <a:cs typeface="Arial" pitchFamily="34" charset="0"/>
                        </a:rPr>
                        <a:t>(Camlar (çocuk tarafından) kırılmış olmalı.)</a:t>
                      </a:r>
                      <a:endParaRPr lang="tr-TR" sz="1600" dirty="0">
                        <a:latin typeface="Arial" pitchFamily="34" charset="0"/>
                        <a:ea typeface="Calibri"/>
                        <a:cs typeface="Arial" pitchFamily="34"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219256" cy="5577483"/>
          </a:xfrm>
        </p:spPr>
        <p:txBody>
          <a:bodyPr/>
          <a:lstStyle/>
          <a:p>
            <a:pPr algn="ctr">
              <a:buNone/>
            </a:pPr>
            <a:endParaRPr lang="tr-TR" dirty="0" smtClean="0"/>
          </a:p>
          <a:p>
            <a:pPr algn="ctr">
              <a:buNone/>
            </a:pPr>
            <a:endParaRPr lang="tr-TR" dirty="0"/>
          </a:p>
          <a:p>
            <a:pPr algn="ctr">
              <a:buNone/>
            </a:pPr>
            <a:endParaRPr lang="tr-TR" dirty="0" smtClean="0"/>
          </a:p>
          <a:p>
            <a:pPr algn="ctr">
              <a:buNone/>
            </a:pPr>
            <a:endParaRPr lang="tr-TR" dirty="0" smtClean="0"/>
          </a:p>
          <a:p>
            <a:pPr algn="ctr">
              <a:buNone/>
            </a:pPr>
            <a:r>
              <a:rPr lang="tr-TR" sz="5400" b="1" dirty="0" smtClean="0"/>
              <a:t>BİRİNCİ BÖLÜMÜN SONU</a:t>
            </a:r>
            <a:endParaRPr lang="tr-TR" sz="5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2</a:t>
            </a:r>
            <a:endParaRPr lang="tr-TR" dirty="0"/>
          </a:p>
        </p:txBody>
      </p:sp>
      <p:sp>
        <p:nvSpPr>
          <p:cNvPr id="3" name="2 İçerik Yer Tutucusu"/>
          <p:cNvSpPr>
            <a:spLocks noGrp="1"/>
          </p:cNvSpPr>
          <p:nvPr>
            <p:ph idx="1"/>
          </p:nvPr>
        </p:nvSpPr>
        <p:spPr/>
        <p:txBody>
          <a:bodyPr/>
          <a:lstStyle/>
          <a:p>
            <a:pPr algn="ctr">
              <a:buNone/>
            </a:pPr>
            <a:r>
              <a:rPr lang="tr-TR" sz="3600" b="1" dirty="0" smtClean="0"/>
              <a:t>LOGISTICS</a:t>
            </a:r>
            <a:r>
              <a:rPr lang="tr-TR" sz="3600" b="1" dirty="0"/>
              <a:t>: DEFINITION AND BASIC </a:t>
            </a:r>
            <a:r>
              <a:rPr lang="tr-TR" sz="3600" b="1" dirty="0" smtClean="0"/>
              <a:t>TERMS</a:t>
            </a:r>
          </a:p>
          <a:p>
            <a:pPr algn="ctr">
              <a:buNone/>
            </a:pPr>
            <a:endParaRPr lang="tr-TR" sz="3600" b="1" dirty="0"/>
          </a:p>
          <a:p>
            <a:pPr algn="ctr">
              <a:buNone/>
            </a:pPr>
            <a:endParaRPr lang="tr-TR" sz="3600" dirty="0"/>
          </a:p>
          <a:p>
            <a:pPr algn="ctr">
              <a:buNone/>
            </a:pPr>
            <a:r>
              <a:rPr lang="tr-TR" sz="3600" b="1" i="1" dirty="0" smtClean="0"/>
              <a:t>LOJİSTİK</a:t>
            </a:r>
            <a:r>
              <a:rPr lang="tr-TR" sz="3600" b="1" i="1" dirty="0"/>
              <a:t>: TANIM VE TEMEL TERİMLER</a:t>
            </a:r>
            <a:endParaRPr lang="tr-TR" sz="3600" dirty="0"/>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u="sng" dirty="0" err="1"/>
              <a:t>Definition</a:t>
            </a:r>
            <a:r>
              <a:rPr lang="tr-TR" sz="3200" b="1" u="sng" dirty="0"/>
              <a:t> </a:t>
            </a:r>
            <a:r>
              <a:rPr lang="tr-TR" sz="3200" b="1" u="sng" dirty="0" err="1"/>
              <a:t>and</a:t>
            </a:r>
            <a:r>
              <a:rPr lang="tr-TR" sz="3200" b="1" u="sng" dirty="0"/>
              <a:t> </a:t>
            </a:r>
            <a:r>
              <a:rPr lang="tr-TR" sz="3200" b="1" u="sng" dirty="0" err="1"/>
              <a:t>Functions</a:t>
            </a:r>
            <a:r>
              <a:rPr lang="tr-TR" sz="3200" b="1" u="sng" dirty="0"/>
              <a:t> (Tanım ve İşlevler)</a:t>
            </a:r>
            <a:r>
              <a:rPr lang="tr-TR" dirty="0"/>
              <a:t/>
            </a:r>
            <a:br>
              <a:rPr lang="tr-TR" dirty="0"/>
            </a:br>
            <a:endParaRPr lang="tr-TR" dirty="0"/>
          </a:p>
        </p:txBody>
      </p:sp>
      <p:sp>
        <p:nvSpPr>
          <p:cNvPr id="3" name="2 İçerik Yer Tutucusu"/>
          <p:cNvSpPr>
            <a:spLocks noGrp="1"/>
          </p:cNvSpPr>
          <p:nvPr>
            <p:ph idx="1"/>
          </p:nvPr>
        </p:nvSpPr>
        <p:spPr>
          <a:xfrm>
            <a:off x="467544" y="1340768"/>
            <a:ext cx="8219256" cy="4785395"/>
          </a:xfrm>
        </p:spPr>
        <p:txBody>
          <a:bodyPr>
            <a:normAutofit fontScale="85000" lnSpcReduction="10000"/>
          </a:bodyPr>
          <a:lstStyle/>
          <a:p>
            <a:pPr algn="just"/>
            <a:r>
              <a:rPr lang="en-US" dirty="0" smtClean="0"/>
              <a:t>The </a:t>
            </a:r>
            <a:r>
              <a:rPr lang="en-US" b="1" dirty="0" smtClean="0"/>
              <a:t>process </a:t>
            </a:r>
            <a:r>
              <a:rPr lang="en-US" dirty="0" smtClean="0"/>
              <a:t>of </a:t>
            </a:r>
            <a:r>
              <a:rPr lang="en-US" b="1" dirty="0" smtClean="0"/>
              <a:t>planning</a:t>
            </a:r>
            <a:r>
              <a:rPr lang="en-US" dirty="0" smtClean="0"/>
              <a:t>, implementing, and controlling the efficient, </a:t>
            </a:r>
            <a:r>
              <a:rPr lang="en-US" b="1" dirty="0" smtClean="0"/>
              <a:t>effective flow</a:t>
            </a:r>
            <a:r>
              <a:rPr lang="en-US" dirty="0" smtClean="0"/>
              <a:t> and </a:t>
            </a:r>
            <a:r>
              <a:rPr lang="en-US" b="1" dirty="0" smtClean="0"/>
              <a:t>storage of goods, services, and related</a:t>
            </a:r>
            <a:r>
              <a:rPr lang="en-US" dirty="0" smtClean="0"/>
              <a:t> </a:t>
            </a:r>
            <a:r>
              <a:rPr lang="en-US" b="1" dirty="0" smtClean="0"/>
              <a:t>information </a:t>
            </a:r>
            <a:r>
              <a:rPr lang="en-US" dirty="0" smtClean="0"/>
              <a:t>from </a:t>
            </a:r>
            <a:r>
              <a:rPr lang="en-US" b="1" dirty="0" smtClean="0"/>
              <a:t>point of origin</a:t>
            </a:r>
            <a:r>
              <a:rPr lang="en-US" dirty="0" smtClean="0"/>
              <a:t> </a:t>
            </a:r>
            <a:r>
              <a:rPr lang="en-US" b="1" dirty="0" smtClean="0"/>
              <a:t>to point of consumption</a:t>
            </a:r>
            <a:r>
              <a:rPr lang="en-US" dirty="0" smtClean="0"/>
              <a:t> for the purpose of conforming to </a:t>
            </a:r>
            <a:r>
              <a:rPr lang="en-US" b="1" dirty="0" smtClean="0"/>
              <a:t>customer requirements</a:t>
            </a:r>
            <a:r>
              <a:rPr lang="en-US" dirty="0" smtClean="0"/>
              <a:t>.</a:t>
            </a:r>
          </a:p>
          <a:p>
            <a:pPr algn="just">
              <a:buNone/>
            </a:pPr>
            <a:endParaRPr lang="en-US" dirty="0" smtClean="0"/>
          </a:p>
          <a:p>
            <a:pPr algn="just"/>
            <a:r>
              <a:rPr lang="en-US" dirty="0" smtClean="0"/>
              <a:t>Logistics management is a </a:t>
            </a:r>
            <a:r>
              <a:rPr lang="en-US" b="1" dirty="0" smtClean="0"/>
              <a:t>supply chain management</a:t>
            </a:r>
            <a:r>
              <a:rPr lang="en-US" dirty="0" smtClean="0"/>
              <a:t> component that is used to meet </a:t>
            </a:r>
            <a:r>
              <a:rPr lang="en-US" b="1" dirty="0" smtClean="0"/>
              <a:t>customer demands</a:t>
            </a:r>
            <a:r>
              <a:rPr lang="en-US" dirty="0" smtClean="0"/>
              <a:t> through the planning, control and implementation of the effective movement and storage of related information, </a:t>
            </a:r>
            <a:r>
              <a:rPr lang="en-US" b="1" dirty="0" smtClean="0"/>
              <a:t>goods and services</a:t>
            </a:r>
            <a:r>
              <a:rPr lang="en-US" dirty="0" smtClean="0"/>
              <a:t> from </a:t>
            </a:r>
            <a:r>
              <a:rPr lang="en-US" b="1" dirty="0" smtClean="0"/>
              <a:t>origin </a:t>
            </a:r>
            <a:r>
              <a:rPr lang="en-US" dirty="0" smtClean="0"/>
              <a:t>to </a:t>
            </a:r>
            <a:r>
              <a:rPr lang="en-US" b="1" dirty="0" smtClean="0"/>
              <a:t>destination</a:t>
            </a:r>
            <a:r>
              <a:rPr lang="en-US" dirty="0" smtClean="0"/>
              <a:t>. </a:t>
            </a:r>
            <a:endParaRPr lang="tr-TR" dirty="0" smtClean="0"/>
          </a:p>
          <a:p>
            <a:pPr algn="just">
              <a:buNone/>
            </a:pPr>
            <a:endParaRPr lang="en-US" dirty="0" smtClean="0"/>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lgn="just"/>
            <a:r>
              <a:rPr lang="en-US" dirty="0" smtClean="0"/>
              <a:t>The process of planning, implementing, and controlling the efficient, </a:t>
            </a:r>
            <a:r>
              <a:rPr lang="en-US" b="1" dirty="0" smtClean="0"/>
              <a:t>cost effective flow</a:t>
            </a:r>
            <a:r>
              <a:rPr lang="en-US" dirty="0" smtClean="0"/>
              <a:t> and storage of </a:t>
            </a:r>
            <a:r>
              <a:rPr lang="en-US" b="1" dirty="0" smtClean="0"/>
              <a:t>raw materials</a:t>
            </a:r>
            <a:r>
              <a:rPr lang="en-US" dirty="0" smtClean="0"/>
              <a:t>, </a:t>
            </a:r>
            <a:r>
              <a:rPr lang="en-US" b="1" dirty="0" smtClean="0"/>
              <a:t>in-process inventory</a:t>
            </a:r>
            <a:r>
              <a:rPr lang="en-US" dirty="0" smtClean="0"/>
              <a:t>, </a:t>
            </a:r>
            <a:r>
              <a:rPr lang="en-US" b="1" dirty="0" smtClean="0"/>
              <a:t>finished goods</a:t>
            </a:r>
            <a:r>
              <a:rPr lang="en-US" dirty="0" smtClean="0"/>
              <a:t> and </a:t>
            </a:r>
            <a:r>
              <a:rPr lang="en-US" b="1" dirty="0" smtClean="0"/>
              <a:t>related information</a:t>
            </a:r>
            <a:r>
              <a:rPr lang="en-US" dirty="0" smtClean="0"/>
              <a:t> from </a:t>
            </a:r>
            <a:r>
              <a:rPr lang="en-US" b="1" dirty="0" smtClean="0"/>
              <a:t>point of origin to point of consumption</a:t>
            </a:r>
            <a:r>
              <a:rPr lang="en-US" dirty="0" smtClean="0"/>
              <a:t> for the purpose of </a:t>
            </a:r>
            <a:r>
              <a:rPr lang="en-US" b="1" dirty="0" smtClean="0"/>
              <a:t>meeting customer requirements.</a:t>
            </a:r>
            <a:r>
              <a:rPr lang="en-US" dirty="0" smtClean="0"/>
              <a:t> </a:t>
            </a:r>
            <a:endParaRPr lang="tr-TR" dirty="0" smtClean="0"/>
          </a:p>
          <a:p>
            <a:pPr algn="just"/>
            <a:endParaRPr lang="en-US" dirty="0" smtClean="0"/>
          </a:p>
          <a:p>
            <a:pPr algn="just"/>
            <a:r>
              <a:rPr lang="en-US" dirty="0" smtClean="0"/>
              <a:t>Logistics is the </a:t>
            </a:r>
            <a:r>
              <a:rPr lang="en-US" b="1" dirty="0" smtClean="0"/>
              <a:t>delivery </a:t>
            </a:r>
            <a:r>
              <a:rPr lang="en-US" dirty="0" smtClean="0"/>
              <a:t>of goods the customer needs </a:t>
            </a:r>
            <a:r>
              <a:rPr lang="en-US" b="1" dirty="0" smtClean="0"/>
              <a:t>at the right time</a:t>
            </a:r>
            <a:r>
              <a:rPr lang="en-US" dirty="0" smtClean="0"/>
              <a:t>, </a:t>
            </a:r>
            <a:r>
              <a:rPr lang="en-US" b="1" dirty="0" smtClean="0"/>
              <a:t>in the right place</a:t>
            </a:r>
            <a:r>
              <a:rPr lang="en-US" dirty="0" smtClean="0"/>
              <a:t> and </a:t>
            </a:r>
            <a:r>
              <a:rPr lang="en-US" b="1" dirty="0" smtClean="0"/>
              <a:t>of the right quality.</a:t>
            </a:r>
            <a:endParaRPr lang="en-US" dirty="0" smtClean="0"/>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FUNCTIONS</a:t>
            </a:r>
            <a:endParaRPr lang="tr-TR" dirty="0"/>
          </a:p>
        </p:txBody>
      </p:sp>
      <p:sp>
        <p:nvSpPr>
          <p:cNvPr id="3" name="2 İçerik Yer Tutucusu"/>
          <p:cNvSpPr>
            <a:spLocks noGrp="1"/>
          </p:cNvSpPr>
          <p:nvPr>
            <p:ph idx="1"/>
          </p:nvPr>
        </p:nvSpPr>
        <p:spPr>
          <a:xfrm>
            <a:off x="467544" y="1340768"/>
            <a:ext cx="8219256" cy="4785395"/>
          </a:xfrm>
        </p:spPr>
        <p:txBody>
          <a:bodyPr>
            <a:normAutofit fontScale="85000" lnSpcReduction="10000"/>
          </a:bodyPr>
          <a:lstStyle/>
          <a:p>
            <a:r>
              <a:rPr lang="en-US" dirty="0" smtClean="0"/>
              <a:t>Perhaps, it is better to define logistics by its </a:t>
            </a:r>
            <a:r>
              <a:rPr lang="en-US" b="1" dirty="0" smtClean="0"/>
              <a:t>functions</a:t>
            </a:r>
            <a:r>
              <a:rPr lang="en-US" dirty="0" smtClean="0"/>
              <a:t>:</a:t>
            </a:r>
          </a:p>
          <a:p>
            <a:r>
              <a:rPr lang="en-US" dirty="0" smtClean="0"/>
              <a:t>Logistics involves the integration of </a:t>
            </a:r>
            <a:r>
              <a:rPr lang="en-US" b="1" dirty="0" smtClean="0"/>
              <a:t>information, transportation, inventory, warehousing, material handling, packaging and security</a:t>
            </a:r>
            <a:r>
              <a:rPr lang="en-US" dirty="0" smtClean="0"/>
              <a:t>. </a:t>
            </a:r>
          </a:p>
          <a:p>
            <a:r>
              <a:rPr lang="en-US" dirty="0" smtClean="0"/>
              <a:t>Logistics is to </a:t>
            </a:r>
            <a:r>
              <a:rPr lang="en-US" b="1" dirty="0" smtClean="0"/>
              <a:t>plan, organize, and manage</a:t>
            </a:r>
            <a:r>
              <a:rPr lang="en-US" dirty="0" smtClean="0"/>
              <a:t> </a:t>
            </a:r>
            <a:r>
              <a:rPr lang="en-US" b="1" dirty="0" smtClean="0"/>
              <a:t>operations</a:t>
            </a:r>
            <a:r>
              <a:rPr lang="en-US" dirty="0" smtClean="0"/>
              <a:t> that </a:t>
            </a:r>
            <a:r>
              <a:rPr lang="en-US" b="1" dirty="0" smtClean="0"/>
              <a:t>provide</a:t>
            </a:r>
            <a:r>
              <a:rPr lang="en-US" dirty="0" smtClean="0"/>
              <a:t> goods and services. </a:t>
            </a:r>
          </a:p>
          <a:p>
            <a:r>
              <a:rPr lang="en-US" dirty="0" smtClean="0"/>
              <a:t>Logistics means </a:t>
            </a:r>
            <a:r>
              <a:rPr lang="en-US" b="1" dirty="0" smtClean="0"/>
              <a:t>procurement and movement of goods</a:t>
            </a:r>
            <a:r>
              <a:rPr lang="en-US" dirty="0" smtClean="0"/>
              <a:t> and </a:t>
            </a:r>
            <a:r>
              <a:rPr lang="en-US" b="1" dirty="0" smtClean="0"/>
              <a:t>storage </a:t>
            </a:r>
            <a:r>
              <a:rPr lang="en-US" dirty="0" smtClean="0"/>
              <a:t>of </a:t>
            </a:r>
            <a:r>
              <a:rPr lang="en-US" b="1" dirty="0" smtClean="0"/>
              <a:t>inventory</a:t>
            </a:r>
            <a:r>
              <a:rPr lang="en-US" dirty="0" smtClean="0"/>
              <a:t>.</a:t>
            </a:r>
          </a:p>
          <a:p>
            <a:r>
              <a:rPr lang="en-US" dirty="0" smtClean="0"/>
              <a:t>Logistics is the </a:t>
            </a:r>
            <a:r>
              <a:rPr lang="en-US" b="1" dirty="0" smtClean="0"/>
              <a:t>planning </a:t>
            </a:r>
            <a:r>
              <a:rPr lang="en-US" dirty="0" smtClean="0"/>
              <a:t>and </a:t>
            </a:r>
            <a:r>
              <a:rPr lang="en-US" b="1" dirty="0" smtClean="0"/>
              <a:t>support </a:t>
            </a:r>
            <a:r>
              <a:rPr lang="en-US" dirty="0" smtClean="0"/>
              <a:t>of </a:t>
            </a:r>
            <a:r>
              <a:rPr lang="en-US" b="1" dirty="0" smtClean="0"/>
              <a:t>operation</a:t>
            </a:r>
            <a:r>
              <a:rPr lang="en-US" dirty="0" smtClean="0"/>
              <a:t>s such as </a:t>
            </a:r>
            <a:r>
              <a:rPr lang="en-US" b="1" dirty="0" smtClean="0"/>
              <a:t>warehousing, inventory, transport, procurement, supply and maintenance</a:t>
            </a:r>
            <a:r>
              <a:rPr lang="en-US" dirty="0" smtClean="0"/>
              <a:t>.</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634082"/>
          </a:xfrm>
        </p:spPr>
        <p:txBody>
          <a:bodyPr>
            <a:normAutofit fontScale="90000"/>
          </a:bodyPr>
          <a:lstStyle/>
          <a:p>
            <a:r>
              <a:rPr lang="tr-TR" dirty="0" smtClean="0"/>
              <a:t>LOGISTICS VOCABULARY</a:t>
            </a:r>
            <a:endParaRPr lang="tr-TR" dirty="0"/>
          </a:p>
        </p:txBody>
      </p:sp>
      <p:graphicFrame>
        <p:nvGraphicFramePr>
          <p:cNvPr id="4" name="3 İçerik Yer Tutucusu"/>
          <p:cNvGraphicFramePr>
            <a:graphicFrameLocks noGrp="1"/>
          </p:cNvGraphicFramePr>
          <p:nvPr>
            <p:ph idx="1"/>
          </p:nvPr>
        </p:nvGraphicFramePr>
        <p:xfrm>
          <a:off x="395288" y="692150"/>
          <a:ext cx="8497192" cy="5689179"/>
        </p:xfrm>
        <a:graphic>
          <a:graphicData uri="http://schemas.openxmlformats.org/drawingml/2006/table">
            <a:tbl>
              <a:tblPr firstRow="1" bandRow="1">
                <a:tableStyleId>{5C22544A-7EE6-4342-B048-85BDC9FD1C3A}</a:tableStyleId>
              </a:tblPr>
              <a:tblGrid>
                <a:gridCol w="4248596"/>
                <a:gridCol w="4248596"/>
              </a:tblGrid>
              <a:tr h="632131">
                <a:tc>
                  <a:txBody>
                    <a:bodyPr/>
                    <a:lstStyle/>
                    <a:p>
                      <a:pPr marL="457200">
                        <a:lnSpc>
                          <a:spcPct val="115000"/>
                        </a:lnSpc>
                        <a:spcAft>
                          <a:spcPts val="0"/>
                        </a:spcAft>
                      </a:pPr>
                      <a:r>
                        <a:rPr lang="tr-TR" sz="1800" dirty="0" err="1">
                          <a:solidFill>
                            <a:schemeClr val="tx1"/>
                          </a:solidFill>
                          <a:latin typeface="Arial Black" pitchFamily="34" charset="0"/>
                          <a:ea typeface="Times New Roman"/>
                          <a:cs typeface="Times New Roman"/>
                        </a:rPr>
                        <a:t>supply</a:t>
                      </a:r>
                      <a:r>
                        <a:rPr lang="tr-TR" sz="1800" dirty="0">
                          <a:solidFill>
                            <a:schemeClr val="tx1"/>
                          </a:solidFill>
                          <a:latin typeface="Arial Black" pitchFamily="34" charset="0"/>
                          <a:ea typeface="Times New Roman"/>
                          <a:cs typeface="Times New Roman"/>
                        </a:rPr>
                        <a:t> </a:t>
                      </a:r>
                      <a:r>
                        <a:rPr lang="tr-TR" sz="1800" dirty="0" err="1">
                          <a:solidFill>
                            <a:schemeClr val="tx1"/>
                          </a:solidFill>
                          <a:latin typeface="Arial Black" pitchFamily="34" charset="0"/>
                          <a:ea typeface="Times New Roman"/>
                          <a:cs typeface="Times New Roman"/>
                        </a:rPr>
                        <a:t>chain</a:t>
                      </a:r>
                      <a:r>
                        <a:rPr lang="tr-TR" sz="1800" dirty="0">
                          <a:solidFill>
                            <a:schemeClr val="tx1"/>
                          </a:solidFill>
                          <a:latin typeface="Arial Black" pitchFamily="34" charset="0"/>
                          <a:ea typeface="Times New Roman"/>
                          <a:cs typeface="Times New Roman"/>
                        </a:rPr>
                        <a:t> </a:t>
                      </a:r>
                      <a:r>
                        <a:rPr lang="tr-TR" sz="1800" dirty="0" err="1">
                          <a:solidFill>
                            <a:schemeClr val="tx1"/>
                          </a:solidFill>
                          <a:latin typeface="Arial Black" pitchFamily="34" charset="0"/>
                          <a:ea typeface="Times New Roman"/>
                          <a:cs typeface="Times New Roman"/>
                        </a:rPr>
                        <a:t>management</a:t>
                      </a:r>
                      <a:endParaRPr lang="tr-TR" sz="18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Tedarik zinciri yönetimi</a:t>
                      </a:r>
                      <a:endParaRPr lang="tr-TR" sz="180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dirty="0" err="1">
                          <a:solidFill>
                            <a:schemeClr val="tx1"/>
                          </a:solidFill>
                          <a:latin typeface="Arial Black" pitchFamily="34" charset="0"/>
                          <a:ea typeface="Times New Roman"/>
                          <a:cs typeface="Times New Roman"/>
                        </a:rPr>
                        <a:t>process</a:t>
                      </a:r>
                      <a:endParaRPr lang="tr-TR" sz="18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Süreç</a:t>
                      </a:r>
                      <a:endParaRPr lang="tr-TR" sz="180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dirty="0" err="1">
                          <a:solidFill>
                            <a:schemeClr val="tx1"/>
                          </a:solidFill>
                          <a:latin typeface="Arial Black" pitchFamily="34" charset="0"/>
                          <a:ea typeface="Times New Roman"/>
                          <a:cs typeface="Times New Roman"/>
                        </a:rPr>
                        <a:t>operations</a:t>
                      </a:r>
                      <a:endParaRPr lang="tr-TR" sz="18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Operasyonlar, işlemler, işleyişler</a:t>
                      </a:r>
                      <a:endParaRPr lang="tr-TR" sz="180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dirty="0" err="1">
                          <a:solidFill>
                            <a:schemeClr val="tx1"/>
                          </a:solidFill>
                          <a:latin typeface="Arial Black" pitchFamily="34" charset="0"/>
                          <a:ea typeface="Times New Roman"/>
                          <a:cs typeface="Times New Roman"/>
                        </a:rPr>
                        <a:t>flow</a:t>
                      </a:r>
                      <a:endParaRPr lang="tr-TR" sz="18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tx1"/>
                          </a:solidFill>
                          <a:latin typeface="Arial Black" pitchFamily="34" charset="0"/>
                          <a:ea typeface="Times New Roman"/>
                          <a:cs typeface="Times New Roman"/>
                        </a:rPr>
                        <a:t>Akış</a:t>
                      </a:r>
                      <a:endParaRPr lang="tr-TR" sz="1800" dirty="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dirty="0" err="1">
                          <a:solidFill>
                            <a:schemeClr val="tx1"/>
                          </a:solidFill>
                          <a:latin typeface="Arial Black" pitchFamily="34" charset="0"/>
                          <a:ea typeface="Times New Roman"/>
                          <a:cs typeface="Times New Roman"/>
                        </a:rPr>
                        <a:t>origin</a:t>
                      </a:r>
                      <a:endParaRPr lang="tr-TR" sz="18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tx1"/>
                          </a:solidFill>
                          <a:latin typeface="Arial Black" pitchFamily="34" charset="0"/>
                          <a:ea typeface="Times New Roman"/>
                          <a:cs typeface="Times New Roman"/>
                        </a:rPr>
                        <a:t>Başlangıç</a:t>
                      </a:r>
                      <a:endParaRPr lang="tr-TR" sz="1800" dirty="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point of origin</a:t>
                      </a:r>
                      <a:endParaRPr lang="tr-TR" sz="18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tx1"/>
                          </a:solidFill>
                          <a:latin typeface="Arial Black" pitchFamily="34" charset="0"/>
                          <a:ea typeface="Times New Roman"/>
                          <a:cs typeface="Times New Roman"/>
                        </a:rPr>
                        <a:t>Başlangıç noktası</a:t>
                      </a:r>
                      <a:endParaRPr lang="tr-TR" sz="1800" dirty="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consumption</a:t>
                      </a:r>
                      <a:endParaRPr lang="tr-TR" sz="18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tx1"/>
                          </a:solidFill>
                          <a:latin typeface="Arial Black" pitchFamily="34" charset="0"/>
                          <a:ea typeface="Times New Roman"/>
                          <a:cs typeface="Times New Roman"/>
                        </a:rPr>
                        <a:t>Tüketim</a:t>
                      </a:r>
                      <a:endParaRPr lang="tr-TR" sz="1800" dirty="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point of consumption</a:t>
                      </a:r>
                      <a:endParaRPr lang="tr-TR" sz="18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tx1"/>
                          </a:solidFill>
                          <a:latin typeface="Arial Black" pitchFamily="34" charset="0"/>
                          <a:ea typeface="Times New Roman"/>
                          <a:cs typeface="Times New Roman"/>
                        </a:rPr>
                        <a:t>Tüketim noktası</a:t>
                      </a:r>
                      <a:endParaRPr lang="tr-TR" sz="1800" dirty="0">
                        <a:solidFill>
                          <a:schemeClr val="tx1"/>
                        </a:solidFill>
                        <a:latin typeface="Arial Black" pitchFamily="34" charset="0"/>
                        <a:ea typeface="Calibri"/>
                        <a:cs typeface="Times New Roman"/>
                      </a:endParaRPr>
                    </a:p>
                  </a:txBody>
                  <a:tcPr marL="68580" marR="68580" marT="0" marB="0"/>
                </a:tc>
              </a:tr>
              <a:tr h="632131">
                <a:tc>
                  <a:txBody>
                    <a:bodyPr/>
                    <a:lstStyle/>
                    <a:p>
                      <a:pPr marL="457200">
                        <a:lnSpc>
                          <a:spcPct val="115000"/>
                        </a:lnSpc>
                        <a:spcAft>
                          <a:spcPts val="0"/>
                        </a:spcAft>
                      </a:pPr>
                      <a:r>
                        <a:rPr lang="tr-TR" sz="1800">
                          <a:solidFill>
                            <a:schemeClr val="tx1"/>
                          </a:solidFill>
                          <a:latin typeface="Arial Black" pitchFamily="34" charset="0"/>
                          <a:ea typeface="Times New Roman"/>
                          <a:cs typeface="Times New Roman"/>
                        </a:rPr>
                        <a:t>delivery</a:t>
                      </a:r>
                      <a:endParaRPr lang="tr-TR" sz="18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tx1"/>
                          </a:solidFill>
                          <a:latin typeface="Arial Black" pitchFamily="34" charset="0"/>
                          <a:ea typeface="Times New Roman"/>
                          <a:cs typeface="Times New Roman"/>
                        </a:rPr>
                        <a:t>Sevkiyat, gönderim, teslim etme</a:t>
                      </a:r>
                      <a:endParaRPr lang="tr-TR" sz="1800" dirty="0">
                        <a:solidFill>
                          <a:schemeClr val="tx1"/>
                        </a:solidFill>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İSİMLER</a:t>
            </a:r>
            <a:endParaRPr lang="tr-TR" dirty="0"/>
          </a:p>
        </p:txBody>
      </p:sp>
      <p:sp>
        <p:nvSpPr>
          <p:cNvPr id="3" name="2 İçerik Yer Tutucusu"/>
          <p:cNvSpPr>
            <a:spLocks noGrp="1"/>
          </p:cNvSpPr>
          <p:nvPr>
            <p:ph idx="1"/>
          </p:nvPr>
        </p:nvSpPr>
        <p:spPr/>
        <p:txBody>
          <a:bodyPr>
            <a:normAutofit fontScale="77500" lnSpcReduction="20000"/>
          </a:bodyPr>
          <a:lstStyle/>
          <a:p>
            <a:r>
              <a:rPr lang="tr-TR" b="1" dirty="0" err="1"/>
              <a:t>Common</a:t>
            </a:r>
            <a:r>
              <a:rPr lang="tr-TR" b="1" dirty="0"/>
              <a:t> </a:t>
            </a:r>
            <a:r>
              <a:rPr lang="tr-TR" b="1" dirty="0" err="1"/>
              <a:t>Nouns</a:t>
            </a:r>
            <a:r>
              <a:rPr lang="tr-TR" b="1" dirty="0"/>
              <a:t> (Genel İsimler):</a:t>
            </a:r>
            <a:r>
              <a:rPr lang="tr-TR" dirty="0"/>
              <a:t> İnsanların (</a:t>
            </a:r>
            <a:r>
              <a:rPr lang="tr-TR" dirty="0" err="1"/>
              <a:t>engineer</a:t>
            </a:r>
            <a:r>
              <a:rPr lang="tr-TR" dirty="0"/>
              <a:t>), hayvanların (</a:t>
            </a:r>
            <a:r>
              <a:rPr lang="tr-TR" dirty="0" err="1"/>
              <a:t>dog</a:t>
            </a:r>
            <a:r>
              <a:rPr lang="tr-TR" dirty="0"/>
              <a:t>, </a:t>
            </a:r>
            <a:r>
              <a:rPr lang="tr-TR" dirty="0" err="1"/>
              <a:t>cat</a:t>
            </a:r>
            <a:r>
              <a:rPr lang="tr-TR" dirty="0"/>
              <a:t>), yerlerin (park, </a:t>
            </a:r>
            <a:r>
              <a:rPr lang="tr-TR" dirty="0" err="1"/>
              <a:t>school</a:t>
            </a:r>
            <a:r>
              <a:rPr lang="tr-TR" dirty="0"/>
              <a:t>, </a:t>
            </a:r>
            <a:r>
              <a:rPr lang="tr-TR" dirty="0" err="1"/>
              <a:t>university</a:t>
            </a:r>
            <a:r>
              <a:rPr lang="tr-TR" dirty="0"/>
              <a:t>) ve nesnelerin (</a:t>
            </a:r>
            <a:r>
              <a:rPr lang="tr-TR" dirty="0" err="1"/>
              <a:t>door</a:t>
            </a:r>
            <a:r>
              <a:rPr lang="tr-TR" dirty="0"/>
              <a:t>, </a:t>
            </a:r>
            <a:r>
              <a:rPr lang="tr-TR" dirty="0" err="1"/>
              <a:t>radio</a:t>
            </a:r>
            <a:r>
              <a:rPr lang="tr-TR" dirty="0"/>
              <a:t>, </a:t>
            </a:r>
            <a:r>
              <a:rPr lang="tr-TR" dirty="0" err="1"/>
              <a:t>television</a:t>
            </a:r>
            <a:r>
              <a:rPr lang="tr-TR" dirty="0"/>
              <a:t>) aldığı isimlerdir</a:t>
            </a:r>
            <a:r>
              <a:rPr lang="tr-TR" dirty="0" smtClean="0"/>
              <a:t>.</a:t>
            </a:r>
          </a:p>
          <a:p>
            <a:pPr>
              <a:buNone/>
            </a:pPr>
            <a:endParaRPr lang="tr-TR" dirty="0"/>
          </a:p>
          <a:p>
            <a:r>
              <a:rPr lang="tr-TR" b="1" dirty="0" err="1"/>
              <a:t>Proper</a:t>
            </a:r>
            <a:r>
              <a:rPr lang="tr-TR" b="1" dirty="0"/>
              <a:t> </a:t>
            </a:r>
            <a:r>
              <a:rPr lang="tr-TR" b="1" dirty="0" err="1"/>
              <a:t>Nouns</a:t>
            </a:r>
            <a:r>
              <a:rPr lang="tr-TR" b="1" dirty="0"/>
              <a:t> (Özel İsimler):</a:t>
            </a:r>
            <a:r>
              <a:rPr lang="tr-TR" dirty="0"/>
              <a:t> Belirli kişilerin </a:t>
            </a:r>
            <a:r>
              <a:rPr lang="tr-TR" dirty="0" smtClean="0"/>
              <a:t>(Einstein</a:t>
            </a:r>
            <a:r>
              <a:rPr lang="tr-TR" dirty="0"/>
              <a:t>, Batman, Harry </a:t>
            </a:r>
            <a:r>
              <a:rPr lang="tr-TR" dirty="0" err="1"/>
              <a:t>Potter</a:t>
            </a:r>
            <a:r>
              <a:rPr lang="tr-TR" dirty="0"/>
              <a:t>, </a:t>
            </a:r>
            <a:r>
              <a:rPr lang="tr-TR" dirty="0" err="1"/>
              <a:t>American</a:t>
            </a:r>
            <a:r>
              <a:rPr lang="tr-TR" dirty="0"/>
              <a:t>, </a:t>
            </a:r>
            <a:r>
              <a:rPr lang="tr-TR" dirty="0" err="1"/>
              <a:t>Japanese</a:t>
            </a:r>
            <a:r>
              <a:rPr lang="tr-TR" dirty="0"/>
              <a:t> </a:t>
            </a:r>
            <a:r>
              <a:rPr lang="tr-TR" dirty="0" err="1"/>
              <a:t>etc</a:t>
            </a:r>
            <a:r>
              <a:rPr lang="tr-TR" dirty="0"/>
              <a:t>.), Yerlerin (ülkelerin-</a:t>
            </a:r>
            <a:r>
              <a:rPr lang="tr-TR" dirty="0" err="1"/>
              <a:t>Korea</a:t>
            </a:r>
            <a:r>
              <a:rPr lang="tr-TR" dirty="0"/>
              <a:t>, şehirlerin-Hong Kong, binaların </a:t>
            </a:r>
            <a:r>
              <a:rPr lang="tr-TR" dirty="0" err="1"/>
              <a:t>Empire</a:t>
            </a:r>
            <a:r>
              <a:rPr lang="tr-TR" dirty="0"/>
              <a:t> </a:t>
            </a:r>
            <a:r>
              <a:rPr lang="tr-TR" dirty="0" err="1"/>
              <a:t>State</a:t>
            </a:r>
            <a:r>
              <a:rPr lang="tr-TR" dirty="0"/>
              <a:t> </a:t>
            </a:r>
            <a:r>
              <a:rPr lang="tr-TR" dirty="0" err="1"/>
              <a:t>Building</a:t>
            </a:r>
            <a:r>
              <a:rPr lang="tr-TR" dirty="0"/>
              <a:t>, sanat eserlerinin- </a:t>
            </a:r>
            <a:r>
              <a:rPr lang="tr-TR" dirty="0" err="1"/>
              <a:t>the</a:t>
            </a:r>
            <a:r>
              <a:rPr lang="tr-TR" dirty="0"/>
              <a:t> Eiffel </a:t>
            </a:r>
            <a:r>
              <a:rPr lang="tr-TR" dirty="0" err="1"/>
              <a:t>Tower</a:t>
            </a:r>
            <a:r>
              <a:rPr lang="tr-TR" dirty="0"/>
              <a:t>, nehirlerin- </a:t>
            </a:r>
            <a:r>
              <a:rPr lang="tr-TR" dirty="0" err="1"/>
              <a:t>Euphrates</a:t>
            </a:r>
            <a:r>
              <a:rPr lang="tr-TR" dirty="0"/>
              <a:t>, Aras, </a:t>
            </a:r>
            <a:r>
              <a:rPr lang="tr-TR" dirty="0" err="1"/>
              <a:t>Tigris</a:t>
            </a:r>
            <a:r>
              <a:rPr lang="tr-TR" dirty="0"/>
              <a:t>, denizlerin- </a:t>
            </a:r>
            <a:r>
              <a:rPr lang="tr-TR" dirty="0" err="1"/>
              <a:t>the</a:t>
            </a:r>
            <a:r>
              <a:rPr lang="tr-TR" dirty="0"/>
              <a:t> </a:t>
            </a:r>
            <a:r>
              <a:rPr lang="tr-TR" dirty="0" err="1"/>
              <a:t>Black</a:t>
            </a:r>
            <a:r>
              <a:rPr lang="tr-TR" dirty="0"/>
              <a:t> </a:t>
            </a:r>
            <a:r>
              <a:rPr lang="tr-TR" dirty="0" err="1"/>
              <a:t>Sea</a:t>
            </a:r>
            <a:r>
              <a:rPr lang="tr-TR" dirty="0"/>
              <a:t>, </a:t>
            </a:r>
            <a:r>
              <a:rPr lang="tr-TR" dirty="0" err="1"/>
              <a:t>the</a:t>
            </a:r>
            <a:r>
              <a:rPr lang="tr-TR" dirty="0"/>
              <a:t> </a:t>
            </a:r>
            <a:r>
              <a:rPr lang="tr-TR" dirty="0" err="1"/>
              <a:t>Pacific</a:t>
            </a:r>
            <a:r>
              <a:rPr lang="tr-TR" dirty="0"/>
              <a:t> </a:t>
            </a:r>
            <a:r>
              <a:rPr lang="tr-TR" dirty="0" err="1"/>
              <a:t>Ocean</a:t>
            </a:r>
            <a:r>
              <a:rPr lang="tr-TR" dirty="0"/>
              <a:t>, dağların- </a:t>
            </a:r>
            <a:r>
              <a:rPr lang="tr-TR" dirty="0" err="1"/>
              <a:t>Mount</a:t>
            </a:r>
            <a:r>
              <a:rPr lang="tr-TR" dirty="0"/>
              <a:t> </a:t>
            </a:r>
            <a:r>
              <a:rPr lang="tr-TR" dirty="0" err="1"/>
              <a:t>Fuji</a:t>
            </a:r>
            <a:r>
              <a:rPr lang="tr-TR" dirty="0"/>
              <a:t>, </a:t>
            </a:r>
            <a:r>
              <a:rPr lang="tr-TR" dirty="0" err="1"/>
              <a:t>Mount</a:t>
            </a:r>
            <a:r>
              <a:rPr lang="tr-TR" dirty="0"/>
              <a:t> Ağrı/</a:t>
            </a:r>
            <a:r>
              <a:rPr lang="tr-TR" dirty="0" err="1"/>
              <a:t>Ararat</a:t>
            </a:r>
            <a:r>
              <a:rPr lang="tr-TR" dirty="0"/>
              <a:t>, şelalelerin- </a:t>
            </a:r>
            <a:r>
              <a:rPr lang="tr-TR" dirty="0" err="1"/>
              <a:t>Niagara</a:t>
            </a:r>
            <a:r>
              <a:rPr lang="tr-TR" dirty="0"/>
              <a:t> </a:t>
            </a:r>
            <a:r>
              <a:rPr lang="tr-TR" dirty="0" err="1"/>
              <a:t>Falls</a:t>
            </a:r>
            <a:r>
              <a:rPr lang="tr-TR" dirty="0"/>
              <a:t>), gün ve ayların (</a:t>
            </a:r>
            <a:r>
              <a:rPr lang="tr-TR" dirty="0" err="1"/>
              <a:t>February</a:t>
            </a:r>
            <a:r>
              <a:rPr lang="tr-TR" dirty="0"/>
              <a:t>, </a:t>
            </a:r>
            <a:r>
              <a:rPr lang="tr-TR" dirty="0" err="1"/>
              <a:t>Tuesday</a:t>
            </a:r>
            <a:r>
              <a:rPr lang="tr-TR" dirty="0"/>
              <a:t>), özel günlerin (</a:t>
            </a:r>
            <a:r>
              <a:rPr lang="tr-TR" dirty="0" err="1"/>
              <a:t>Halloween</a:t>
            </a:r>
            <a:r>
              <a:rPr lang="tr-TR" dirty="0"/>
              <a:t>, New </a:t>
            </a:r>
            <a:r>
              <a:rPr lang="tr-TR" dirty="0" err="1"/>
              <a:t>Year’s</a:t>
            </a:r>
            <a:r>
              <a:rPr lang="tr-TR" dirty="0"/>
              <a:t> </a:t>
            </a:r>
            <a:r>
              <a:rPr lang="tr-TR" dirty="0" err="1"/>
              <a:t>Day</a:t>
            </a:r>
            <a:r>
              <a:rPr lang="tr-TR" dirty="0"/>
              <a:t>) aldığı isimlerdir.</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78098"/>
          </a:xfrm>
        </p:spPr>
        <p:txBody>
          <a:bodyPr/>
          <a:lstStyle/>
          <a:p>
            <a:r>
              <a:rPr lang="tr-TR" dirty="0" smtClean="0"/>
              <a:t>LOGISTICS VOCABULARY</a:t>
            </a:r>
            <a:endParaRPr lang="tr-TR" dirty="0"/>
          </a:p>
        </p:txBody>
      </p:sp>
      <p:graphicFrame>
        <p:nvGraphicFramePr>
          <p:cNvPr id="4" name="3 İçerik Yer Tutucusu"/>
          <p:cNvGraphicFramePr>
            <a:graphicFrameLocks noGrp="1"/>
          </p:cNvGraphicFramePr>
          <p:nvPr>
            <p:ph idx="1"/>
          </p:nvPr>
        </p:nvGraphicFramePr>
        <p:xfrm>
          <a:off x="250823" y="765175"/>
          <a:ext cx="8713664" cy="6169769"/>
        </p:xfrm>
        <a:graphic>
          <a:graphicData uri="http://schemas.openxmlformats.org/drawingml/2006/table">
            <a:tbl>
              <a:tblPr firstRow="1" bandRow="1">
                <a:tableStyleId>{5C22544A-7EE6-4342-B048-85BDC9FD1C3A}</a:tableStyleId>
              </a:tblPr>
              <a:tblGrid>
                <a:gridCol w="4356832"/>
                <a:gridCol w="4356832"/>
              </a:tblGrid>
              <a:tr h="484411">
                <a:tc>
                  <a:txBody>
                    <a:bodyPr/>
                    <a:lstStyle/>
                    <a:p>
                      <a:pPr marL="457200">
                        <a:lnSpc>
                          <a:spcPct val="115000"/>
                        </a:lnSpc>
                        <a:spcAft>
                          <a:spcPts val="0"/>
                        </a:spcAft>
                      </a:pPr>
                      <a:r>
                        <a:rPr lang="tr-TR" sz="1600" dirty="0" err="1">
                          <a:solidFill>
                            <a:schemeClr val="tx1"/>
                          </a:solidFill>
                          <a:latin typeface="Arial Black" pitchFamily="34" charset="0"/>
                          <a:ea typeface="Times New Roman"/>
                          <a:cs typeface="Times New Roman"/>
                        </a:rPr>
                        <a:t>destination</a:t>
                      </a:r>
                      <a:endParaRPr lang="tr-TR" sz="16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Varış noktası</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raw materials</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Hammadde</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inventory</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Envanter, döküm</a:t>
                      </a:r>
                      <a:endParaRPr lang="tr-TR" sz="1600">
                        <a:solidFill>
                          <a:schemeClr val="tx1"/>
                        </a:solidFill>
                        <a:latin typeface="Arial Black" pitchFamily="34" charset="0"/>
                        <a:ea typeface="Calibri"/>
                        <a:cs typeface="Times New Roman"/>
                      </a:endParaRPr>
                    </a:p>
                  </a:txBody>
                  <a:tcPr marL="68580" marR="68580" marT="0" marB="0"/>
                </a:tc>
              </a:tr>
              <a:tr h="503655">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in process inventory</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Yarı mamul veya imalatı henüz bitmemiş malların envanteri/dökümü</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maintenance</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Bakım, muhafaza</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finished goods</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dirty="0">
                          <a:solidFill>
                            <a:schemeClr val="tx1"/>
                          </a:solidFill>
                          <a:latin typeface="Arial Black" pitchFamily="34" charset="0"/>
                          <a:ea typeface="Times New Roman"/>
                          <a:cs typeface="Times New Roman"/>
                        </a:rPr>
                        <a:t>Nihai mallar</a:t>
                      </a:r>
                      <a:endParaRPr lang="tr-TR" sz="1600" dirty="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dirty="0" err="1">
                          <a:solidFill>
                            <a:schemeClr val="tx1"/>
                          </a:solidFill>
                          <a:latin typeface="Arial Black" pitchFamily="34" charset="0"/>
                          <a:ea typeface="Times New Roman"/>
                          <a:cs typeface="Times New Roman"/>
                        </a:rPr>
                        <a:t>transportation</a:t>
                      </a:r>
                      <a:endParaRPr lang="tr-TR" sz="16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Taşıma, nakliye, ulaştırma</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storage</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Depolama, saklama</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handling</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Elleçleme</a:t>
                      </a:r>
                      <a:endParaRPr lang="tr-TR" sz="160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a:solidFill>
                            <a:schemeClr val="tx1"/>
                          </a:solidFill>
                          <a:latin typeface="Arial Black" pitchFamily="34" charset="0"/>
                          <a:ea typeface="Times New Roman"/>
                          <a:cs typeface="Times New Roman"/>
                        </a:rPr>
                        <a:t>material handling</a:t>
                      </a:r>
                      <a:endParaRPr lang="tr-TR" sz="160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dirty="0">
                          <a:solidFill>
                            <a:schemeClr val="tx1"/>
                          </a:solidFill>
                          <a:latin typeface="Arial Black" pitchFamily="34" charset="0"/>
                          <a:ea typeface="Times New Roman"/>
                          <a:cs typeface="Times New Roman"/>
                        </a:rPr>
                        <a:t>Malzeme </a:t>
                      </a:r>
                      <a:r>
                        <a:rPr lang="tr-TR" sz="1600" dirty="0" err="1">
                          <a:solidFill>
                            <a:schemeClr val="tx1"/>
                          </a:solidFill>
                          <a:latin typeface="Arial Black" pitchFamily="34" charset="0"/>
                          <a:ea typeface="Times New Roman"/>
                          <a:cs typeface="Times New Roman"/>
                        </a:rPr>
                        <a:t>elleçleme</a:t>
                      </a:r>
                      <a:endParaRPr lang="tr-TR" sz="1600" dirty="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dirty="0" err="1">
                          <a:solidFill>
                            <a:schemeClr val="tx1"/>
                          </a:solidFill>
                          <a:latin typeface="Arial Black" pitchFamily="34" charset="0"/>
                          <a:ea typeface="Times New Roman"/>
                          <a:cs typeface="Times New Roman"/>
                        </a:rPr>
                        <a:t>pick</a:t>
                      </a:r>
                      <a:r>
                        <a:rPr lang="tr-TR" sz="1600" dirty="0">
                          <a:solidFill>
                            <a:schemeClr val="tx1"/>
                          </a:solidFill>
                          <a:latin typeface="Arial Black" pitchFamily="34" charset="0"/>
                          <a:ea typeface="Times New Roman"/>
                          <a:cs typeface="Times New Roman"/>
                        </a:rPr>
                        <a:t> </a:t>
                      </a:r>
                      <a:r>
                        <a:rPr lang="tr-TR" sz="1600" dirty="0" err="1">
                          <a:solidFill>
                            <a:schemeClr val="tx1"/>
                          </a:solidFill>
                          <a:latin typeface="Arial Black" pitchFamily="34" charset="0"/>
                          <a:ea typeface="Times New Roman"/>
                          <a:cs typeface="Times New Roman"/>
                        </a:rPr>
                        <a:t>up</a:t>
                      </a:r>
                      <a:endParaRPr lang="tr-TR" sz="16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dirty="0">
                          <a:solidFill>
                            <a:schemeClr val="tx1"/>
                          </a:solidFill>
                          <a:latin typeface="Arial Black" pitchFamily="34" charset="0"/>
                          <a:ea typeface="Times New Roman"/>
                          <a:cs typeface="Times New Roman"/>
                        </a:rPr>
                        <a:t>Teslim alma</a:t>
                      </a:r>
                      <a:endParaRPr lang="tr-TR" sz="1600" dirty="0">
                        <a:solidFill>
                          <a:schemeClr val="tx1"/>
                        </a:solidFill>
                        <a:latin typeface="Arial Black" pitchFamily="34" charset="0"/>
                        <a:ea typeface="Calibri"/>
                        <a:cs typeface="Times New Roman"/>
                      </a:endParaRPr>
                    </a:p>
                  </a:txBody>
                  <a:tcPr marL="68580" marR="68580" marT="0" marB="0"/>
                </a:tc>
              </a:tr>
              <a:tr h="484411">
                <a:tc>
                  <a:txBody>
                    <a:bodyPr/>
                    <a:lstStyle/>
                    <a:p>
                      <a:pPr marL="457200">
                        <a:lnSpc>
                          <a:spcPct val="115000"/>
                        </a:lnSpc>
                        <a:spcAft>
                          <a:spcPts val="0"/>
                        </a:spcAft>
                      </a:pPr>
                      <a:r>
                        <a:rPr lang="tr-TR" sz="1600" dirty="0" err="1">
                          <a:solidFill>
                            <a:schemeClr val="tx1"/>
                          </a:solidFill>
                          <a:latin typeface="Arial Black" pitchFamily="34" charset="0"/>
                          <a:ea typeface="Times New Roman"/>
                          <a:cs typeface="Times New Roman"/>
                        </a:rPr>
                        <a:t>loading</a:t>
                      </a:r>
                      <a:r>
                        <a:rPr lang="tr-TR" sz="1600" dirty="0">
                          <a:solidFill>
                            <a:schemeClr val="tx1"/>
                          </a:solidFill>
                          <a:latin typeface="Arial Black" pitchFamily="34" charset="0"/>
                          <a:ea typeface="Times New Roman"/>
                          <a:cs typeface="Times New Roman"/>
                        </a:rPr>
                        <a:t> </a:t>
                      </a:r>
                      <a:endParaRPr lang="tr-TR" sz="1600" dirty="0">
                        <a:solidFill>
                          <a:schemeClr val="tx1"/>
                        </a:solidFill>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dirty="0">
                          <a:solidFill>
                            <a:schemeClr val="tx1"/>
                          </a:solidFill>
                          <a:latin typeface="Arial Black" pitchFamily="34" charset="0"/>
                          <a:ea typeface="Times New Roman"/>
                          <a:cs typeface="Times New Roman"/>
                        </a:rPr>
                        <a:t>Yükleme</a:t>
                      </a:r>
                      <a:endParaRPr lang="tr-TR" sz="1600" dirty="0">
                        <a:solidFill>
                          <a:schemeClr val="tx1"/>
                        </a:solidFill>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80920" cy="692696"/>
          </a:xfrm>
        </p:spPr>
        <p:txBody>
          <a:bodyPr>
            <a:normAutofit fontScale="90000"/>
          </a:bodyPr>
          <a:lstStyle/>
          <a:p>
            <a:r>
              <a:rPr lang="tr-TR" b="1" u="sng" dirty="0" smtClean="0"/>
              <a:t>İSİM YAPAN SON EKLER (SUFFIXES)</a:t>
            </a:r>
            <a:endParaRPr lang="tr-TR" b="1" u="sng" dirty="0"/>
          </a:p>
        </p:txBody>
      </p:sp>
      <p:graphicFrame>
        <p:nvGraphicFramePr>
          <p:cNvPr id="4" name="3 İçerik Yer Tutucusu"/>
          <p:cNvGraphicFramePr>
            <a:graphicFrameLocks noGrp="1"/>
          </p:cNvGraphicFramePr>
          <p:nvPr>
            <p:ph idx="1"/>
          </p:nvPr>
        </p:nvGraphicFramePr>
        <p:xfrm>
          <a:off x="250825" y="692150"/>
          <a:ext cx="8713788" cy="6049264"/>
        </p:xfrm>
        <a:graphic>
          <a:graphicData uri="http://schemas.openxmlformats.org/drawingml/2006/table">
            <a:tbl>
              <a:tblPr firstRow="1" bandRow="1">
                <a:tableStyleId>{5C22544A-7EE6-4342-B048-85BDC9FD1C3A}</a:tableStyleId>
              </a:tblPr>
              <a:tblGrid>
                <a:gridCol w="2904596"/>
                <a:gridCol w="2904596"/>
                <a:gridCol w="2904596"/>
              </a:tblGrid>
              <a:tr h="370840">
                <a:tc>
                  <a:txBody>
                    <a:bodyPr/>
                    <a:lstStyle/>
                    <a:p>
                      <a:pPr marL="457200" algn="ctr">
                        <a:lnSpc>
                          <a:spcPct val="115000"/>
                        </a:lnSpc>
                        <a:spcAft>
                          <a:spcPts val="0"/>
                        </a:spcAft>
                      </a:pPr>
                      <a:r>
                        <a:rPr lang="tr-TR" sz="1800" b="1" dirty="0">
                          <a:latin typeface="Arial Black" pitchFamily="34" charset="0"/>
                          <a:ea typeface="Times New Roman"/>
                          <a:cs typeface="Times New Roman"/>
                        </a:rPr>
                        <a:t>Fiil</a:t>
                      </a:r>
                      <a:endParaRPr lang="tr-TR" sz="1800" dirty="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1800" b="1">
                          <a:latin typeface="Arial Black" pitchFamily="34" charset="0"/>
                          <a:ea typeface="Times New Roman"/>
                          <a:cs typeface="Times New Roman"/>
                        </a:rPr>
                        <a:t>İsim</a:t>
                      </a:r>
                      <a:endParaRPr lang="tr-TR" sz="180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1800" b="1">
                          <a:latin typeface="Arial Black" pitchFamily="34" charset="0"/>
                          <a:ea typeface="Times New Roman"/>
                          <a:cs typeface="Times New Roman"/>
                        </a:rPr>
                        <a:t>İsim</a:t>
                      </a:r>
                      <a:endParaRPr lang="tr-TR" sz="1800">
                        <a:latin typeface="Arial Black" pitchFamily="34" charset="0"/>
                        <a:ea typeface="Calibri"/>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a:t>
                      </a:r>
                      <a:r>
                        <a:rPr lang="tr-TR" sz="1800">
                          <a:latin typeface="Arial Black" pitchFamily="34" charset="0"/>
                          <a:ea typeface="Times New Roman"/>
                          <a:cs typeface="Times New Roman"/>
                        </a:rPr>
                        <a:t> provide- sağla</a:t>
                      </a:r>
                      <a:r>
                        <a:rPr lang="tr-TR" sz="1800" b="1">
                          <a:latin typeface="Arial Black" pitchFamily="34" charset="0"/>
                          <a:ea typeface="Times New Roman"/>
                          <a:cs typeface="Times New Roman"/>
                        </a:rPr>
                        <a:t>mak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Provi</a:t>
                      </a:r>
                      <a:r>
                        <a:rPr lang="tr-TR" sz="1800" b="1">
                          <a:latin typeface="Arial Black" pitchFamily="34" charset="0"/>
                          <a:ea typeface="Times New Roman"/>
                          <a:cs typeface="Times New Roman"/>
                        </a:rPr>
                        <a:t>sion</a:t>
                      </a:r>
                      <a:r>
                        <a:rPr lang="tr-TR" sz="1800">
                          <a:latin typeface="Arial Black" pitchFamily="34" charset="0"/>
                          <a:ea typeface="Times New Roman"/>
                          <a:cs typeface="Times New Roman"/>
                        </a:rPr>
                        <a:t>- sağla</a:t>
                      </a:r>
                      <a:r>
                        <a:rPr lang="tr-TR" sz="1800" b="1">
                          <a:latin typeface="Arial Black" pitchFamily="34" charset="0"/>
                          <a:ea typeface="Times New Roman"/>
                          <a:cs typeface="Times New Roman"/>
                        </a:rPr>
                        <a:t>ma</a:t>
                      </a:r>
                      <a:r>
                        <a:rPr lang="tr-TR" sz="1800">
                          <a:latin typeface="Arial Black" pitchFamily="34" charset="0"/>
                          <a:ea typeface="Times New Roman"/>
                          <a:cs typeface="Times New Roman"/>
                        </a:rPr>
                        <a:t>, temin et</a:t>
                      </a:r>
                      <a:r>
                        <a:rPr lang="tr-TR" sz="1800" b="1">
                          <a:latin typeface="Arial Black" pitchFamily="34" charset="0"/>
                          <a:ea typeface="Times New Roman"/>
                          <a:cs typeface="Times New Roman"/>
                        </a:rPr>
                        <a:t>me</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Provid</a:t>
                      </a:r>
                      <a:r>
                        <a:rPr lang="tr-TR" sz="1800" b="1">
                          <a:latin typeface="Arial Black" pitchFamily="34" charset="0"/>
                          <a:ea typeface="Times New Roman"/>
                          <a:cs typeface="Times New Roman"/>
                        </a:rPr>
                        <a:t>er-</a:t>
                      </a:r>
                      <a:r>
                        <a:rPr lang="tr-TR" sz="1800">
                          <a:latin typeface="Arial Black" pitchFamily="34" charset="0"/>
                          <a:ea typeface="Times New Roman"/>
                          <a:cs typeface="Times New Roman"/>
                        </a:rPr>
                        <a:t> sağla</a:t>
                      </a:r>
                      <a:r>
                        <a:rPr lang="tr-TR" sz="1800" b="1">
                          <a:latin typeface="Arial Black" pitchFamily="34" charset="0"/>
                          <a:ea typeface="Times New Roman"/>
                          <a:cs typeface="Times New Roman"/>
                        </a:rPr>
                        <a:t>yıcı</a:t>
                      </a:r>
                      <a:endParaRPr lang="tr-TR" sz="1800">
                        <a:latin typeface="Arial Black" pitchFamily="34" charset="0"/>
                        <a:ea typeface="Calibri"/>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 </a:t>
                      </a:r>
                      <a:r>
                        <a:rPr lang="tr-TR" sz="1800">
                          <a:latin typeface="Arial Black" pitchFamily="34" charset="0"/>
                          <a:ea typeface="Times New Roman"/>
                          <a:cs typeface="Times New Roman"/>
                        </a:rPr>
                        <a:t>store- depola</a:t>
                      </a:r>
                      <a:r>
                        <a:rPr lang="tr-TR" sz="1800" b="1">
                          <a:latin typeface="Arial Black" pitchFamily="34" charset="0"/>
                          <a:ea typeface="Times New Roman"/>
                          <a:cs typeface="Times New Roman"/>
                        </a:rPr>
                        <a:t>mak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Stor</a:t>
                      </a:r>
                      <a:r>
                        <a:rPr lang="tr-TR" sz="1800" b="1">
                          <a:latin typeface="Arial Black" pitchFamily="34" charset="0"/>
                          <a:ea typeface="Times New Roman"/>
                          <a:cs typeface="Times New Roman"/>
                        </a:rPr>
                        <a:t>age</a:t>
                      </a:r>
                      <a:r>
                        <a:rPr lang="tr-TR" sz="1800">
                          <a:latin typeface="Arial Black" pitchFamily="34" charset="0"/>
                          <a:ea typeface="Times New Roman"/>
                          <a:cs typeface="Times New Roman"/>
                        </a:rPr>
                        <a:t>- depo</a:t>
                      </a:r>
                      <a:r>
                        <a:rPr lang="tr-TR" sz="1800" b="1">
                          <a:latin typeface="Arial Black" pitchFamily="34" charset="0"/>
                          <a:ea typeface="Times New Roman"/>
                          <a:cs typeface="Times New Roman"/>
                        </a:rPr>
                        <a:t>lama</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endParaRPr lang="tr-TR" sz="1800">
                        <a:latin typeface="Arial Black" pitchFamily="34" charset="0"/>
                        <a:ea typeface="Times New Roman"/>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a:t>
                      </a:r>
                      <a:r>
                        <a:rPr lang="tr-TR" sz="1800">
                          <a:latin typeface="Arial Black" pitchFamily="34" charset="0"/>
                          <a:ea typeface="Times New Roman"/>
                          <a:cs typeface="Times New Roman"/>
                        </a:rPr>
                        <a:t> support-destekle</a:t>
                      </a:r>
                      <a:r>
                        <a:rPr lang="tr-TR" sz="1800" b="1">
                          <a:latin typeface="Arial Black" pitchFamily="34" charset="0"/>
                          <a:ea typeface="Times New Roman"/>
                          <a:cs typeface="Times New Roman"/>
                        </a:rPr>
                        <a:t>mek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Support</a:t>
                      </a:r>
                      <a:r>
                        <a:rPr lang="tr-TR" sz="1800" b="1">
                          <a:latin typeface="Arial Black" pitchFamily="34" charset="0"/>
                          <a:ea typeface="Times New Roman"/>
                          <a:cs typeface="Times New Roman"/>
                        </a:rPr>
                        <a:t>er</a:t>
                      </a:r>
                      <a:r>
                        <a:rPr lang="tr-TR" sz="1800">
                          <a:latin typeface="Arial Black" pitchFamily="34" charset="0"/>
                          <a:ea typeface="Times New Roman"/>
                          <a:cs typeface="Times New Roman"/>
                        </a:rPr>
                        <a:t>-destek</a:t>
                      </a:r>
                      <a:r>
                        <a:rPr lang="tr-TR" sz="1800" b="1">
                          <a:latin typeface="Arial Black" pitchFamily="34" charset="0"/>
                          <a:ea typeface="Times New Roman"/>
                          <a:cs typeface="Times New Roman"/>
                        </a:rPr>
                        <a:t>çi</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Support-destek</a:t>
                      </a:r>
                      <a:endParaRPr lang="tr-TR" sz="1800">
                        <a:latin typeface="Arial Black" pitchFamily="34" charset="0"/>
                        <a:ea typeface="Calibri"/>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a:t>
                      </a:r>
                      <a:r>
                        <a:rPr lang="tr-TR" sz="1800">
                          <a:latin typeface="Arial Black" pitchFamily="34" charset="0"/>
                          <a:ea typeface="Times New Roman"/>
                          <a:cs typeface="Times New Roman"/>
                        </a:rPr>
                        <a:t> deliver- sevk et</a:t>
                      </a:r>
                      <a:r>
                        <a:rPr lang="tr-TR" sz="1800" b="1">
                          <a:latin typeface="Arial Black" pitchFamily="34" charset="0"/>
                          <a:ea typeface="Times New Roman"/>
                          <a:cs typeface="Times New Roman"/>
                        </a:rPr>
                        <a:t>mek</a:t>
                      </a:r>
                      <a:r>
                        <a:rPr lang="tr-TR" sz="1800">
                          <a:latin typeface="Arial Black" pitchFamily="34" charset="0"/>
                          <a:ea typeface="Times New Roman"/>
                          <a:cs typeface="Times New Roman"/>
                        </a:rPr>
                        <a:t>, teslim et</a:t>
                      </a:r>
                      <a:r>
                        <a:rPr lang="tr-TR" sz="1800" b="1">
                          <a:latin typeface="Arial Black" pitchFamily="34" charset="0"/>
                          <a:ea typeface="Times New Roman"/>
                          <a:cs typeface="Times New Roman"/>
                        </a:rPr>
                        <a:t>mek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Delive</a:t>
                      </a:r>
                      <a:r>
                        <a:rPr lang="tr-TR" sz="1800" b="1">
                          <a:latin typeface="Arial Black" pitchFamily="34" charset="0"/>
                          <a:ea typeface="Times New Roman"/>
                          <a:cs typeface="Times New Roman"/>
                        </a:rPr>
                        <a:t>ry</a:t>
                      </a:r>
                      <a:r>
                        <a:rPr lang="tr-TR" sz="1800">
                          <a:latin typeface="Arial Black" pitchFamily="34" charset="0"/>
                          <a:ea typeface="Times New Roman"/>
                          <a:cs typeface="Times New Roman"/>
                        </a:rPr>
                        <a:t>- sevkiyat, tesli</a:t>
                      </a:r>
                      <a:r>
                        <a:rPr lang="tr-TR" sz="1800" b="1">
                          <a:latin typeface="Arial Black" pitchFamily="34" charset="0"/>
                          <a:ea typeface="Times New Roman"/>
                          <a:cs typeface="Times New Roman"/>
                        </a:rPr>
                        <a:t>m</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endParaRPr lang="tr-TR" sz="1800">
                        <a:latin typeface="Arial Black" pitchFamily="34" charset="0"/>
                        <a:ea typeface="Times New Roman"/>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 </a:t>
                      </a:r>
                      <a:r>
                        <a:rPr lang="tr-TR" sz="1800">
                          <a:latin typeface="Arial Black" pitchFamily="34" charset="0"/>
                          <a:ea typeface="Times New Roman"/>
                          <a:cs typeface="Times New Roman"/>
                        </a:rPr>
                        <a:t>distribute- dağıt</a:t>
                      </a:r>
                      <a:r>
                        <a:rPr lang="tr-TR" sz="1800" b="1">
                          <a:latin typeface="Arial Black" pitchFamily="34" charset="0"/>
                          <a:ea typeface="Times New Roman"/>
                          <a:cs typeface="Times New Roman"/>
                        </a:rPr>
                        <a:t>mak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Distribu</a:t>
                      </a:r>
                      <a:r>
                        <a:rPr lang="tr-TR" sz="1800" b="1">
                          <a:latin typeface="Arial Black" pitchFamily="34" charset="0"/>
                          <a:ea typeface="Times New Roman"/>
                          <a:cs typeface="Times New Roman"/>
                        </a:rPr>
                        <a:t>tion</a:t>
                      </a:r>
                      <a:r>
                        <a:rPr lang="tr-TR" sz="1800">
                          <a:latin typeface="Arial Black" pitchFamily="34" charset="0"/>
                          <a:ea typeface="Times New Roman"/>
                          <a:cs typeface="Times New Roman"/>
                        </a:rPr>
                        <a:t>- dağıt</a:t>
                      </a:r>
                      <a:r>
                        <a:rPr lang="tr-TR" sz="1800" b="1">
                          <a:latin typeface="Arial Black" pitchFamily="34" charset="0"/>
                          <a:ea typeface="Times New Roman"/>
                          <a:cs typeface="Times New Roman"/>
                        </a:rPr>
                        <a:t>ım</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Distribut</a:t>
                      </a:r>
                      <a:r>
                        <a:rPr lang="tr-TR" sz="1800" b="1">
                          <a:latin typeface="Arial Black" pitchFamily="34" charset="0"/>
                          <a:ea typeface="Times New Roman"/>
                          <a:cs typeface="Times New Roman"/>
                        </a:rPr>
                        <a:t>er</a:t>
                      </a:r>
                      <a:r>
                        <a:rPr lang="tr-TR" sz="1800">
                          <a:latin typeface="Arial Black" pitchFamily="34" charset="0"/>
                          <a:ea typeface="Times New Roman"/>
                          <a:cs typeface="Times New Roman"/>
                        </a:rPr>
                        <a:t>-dağıtı</a:t>
                      </a:r>
                      <a:r>
                        <a:rPr lang="tr-TR" sz="1800" b="1">
                          <a:latin typeface="Arial Black" pitchFamily="34" charset="0"/>
                          <a:ea typeface="Times New Roman"/>
                          <a:cs typeface="Times New Roman"/>
                        </a:rPr>
                        <a:t>cı</a:t>
                      </a:r>
                      <a:endParaRPr lang="tr-TR" sz="1800">
                        <a:latin typeface="Arial Black" pitchFamily="34" charset="0"/>
                        <a:ea typeface="Calibri"/>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a:t>
                      </a:r>
                      <a:r>
                        <a:rPr lang="tr-TR" sz="1800">
                          <a:latin typeface="Arial Black" pitchFamily="34" charset="0"/>
                          <a:ea typeface="Times New Roman"/>
                          <a:cs typeface="Times New Roman"/>
                        </a:rPr>
                        <a:t> maintain- bak</a:t>
                      </a:r>
                      <a:r>
                        <a:rPr lang="tr-TR" sz="1800" b="1">
                          <a:latin typeface="Arial Black" pitchFamily="34" charset="0"/>
                          <a:ea typeface="Times New Roman"/>
                          <a:cs typeface="Times New Roman"/>
                        </a:rPr>
                        <a:t>mak</a:t>
                      </a:r>
                      <a:r>
                        <a:rPr lang="tr-TR" sz="1800">
                          <a:latin typeface="Arial Black" pitchFamily="34" charset="0"/>
                          <a:ea typeface="Times New Roman"/>
                          <a:cs typeface="Times New Roman"/>
                        </a:rPr>
                        <a:t>, muhafaza et</a:t>
                      </a:r>
                      <a:r>
                        <a:rPr lang="tr-TR" sz="1800" b="1">
                          <a:latin typeface="Arial Black" pitchFamily="34" charset="0"/>
                          <a:ea typeface="Times New Roman"/>
                          <a:cs typeface="Times New Roman"/>
                        </a:rPr>
                        <a:t>mek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Mainten</a:t>
                      </a:r>
                      <a:r>
                        <a:rPr lang="tr-TR" sz="1800" b="1">
                          <a:latin typeface="Arial Black" pitchFamily="34" charset="0"/>
                          <a:ea typeface="Times New Roman"/>
                          <a:cs typeface="Times New Roman"/>
                        </a:rPr>
                        <a:t>ance</a:t>
                      </a:r>
                      <a:r>
                        <a:rPr lang="tr-TR" sz="1800">
                          <a:latin typeface="Arial Black" pitchFamily="34" charset="0"/>
                          <a:ea typeface="Times New Roman"/>
                          <a:cs typeface="Times New Roman"/>
                        </a:rPr>
                        <a:t>- bak</a:t>
                      </a:r>
                      <a:r>
                        <a:rPr lang="tr-TR" sz="1800" b="1">
                          <a:latin typeface="Arial Black" pitchFamily="34" charset="0"/>
                          <a:ea typeface="Times New Roman"/>
                          <a:cs typeface="Times New Roman"/>
                        </a:rPr>
                        <a:t>ım</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endParaRPr lang="tr-TR" sz="1800">
                        <a:latin typeface="Arial Black" pitchFamily="34" charset="0"/>
                        <a:ea typeface="Times New Roman"/>
                        <a:cs typeface="Times New Roman"/>
                      </a:endParaRPr>
                    </a:p>
                  </a:txBody>
                  <a:tcPr marL="68580" marR="68580" marT="0" marB="0"/>
                </a:tc>
              </a:tr>
              <a:tr h="370840">
                <a:tc>
                  <a:txBody>
                    <a:bodyPr/>
                    <a:lstStyle/>
                    <a:p>
                      <a:pPr marL="457200">
                        <a:lnSpc>
                          <a:spcPct val="115000"/>
                        </a:lnSpc>
                        <a:spcAft>
                          <a:spcPts val="0"/>
                        </a:spcAft>
                      </a:pPr>
                      <a:r>
                        <a:rPr lang="tr-TR" sz="1800" b="1">
                          <a:latin typeface="Arial Black" pitchFamily="34" charset="0"/>
                          <a:ea typeface="Times New Roman"/>
                          <a:cs typeface="Times New Roman"/>
                        </a:rPr>
                        <a:t>to</a:t>
                      </a:r>
                      <a:r>
                        <a:rPr lang="tr-TR" sz="1800">
                          <a:latin typeface="Arial Black" pitchFamily="34" charset="0"/>
                          <a:ea typeface="Times New Roman"/>
                          <a:cs typeface="Times New Roman"/>
                        </a:rPr>
                        <a:t> transport- taşı</a:t>
                      </a:r>
                      <a:r>
                        <a:rPr lang="tr-TR" sz="1800" b="1">
                          <a:latin typeface="Arial Black" pitchFamily="34" charset="0"/>
                          <a:ea typeface="Times New Roman"/>
                          <a:cs typeface="Times New Roman"/>
                        </a:rPr>
                        <a:t>mak</a:t>
                      </a:r>
                      <a:r>
                        <a:rPr lang="tr-TR" sz="1800">
                          <a:latin typeface="Arial Black" pitchFamily="34" charset="0"/>
                          <a:ea typeface="Times New Roman"/>
                          <a:cs typeface="Times New Roman"/>
                        </a:rPr>
                        <a:t>, nakliye et</a:t>
                      </a:r>
                      <a:r>
                        <a:rPr lang="tr-TR" sz="1800" b="1">
                          <a:latin typeface="Arial Black" pitchFamily="34" charset="0"/>
                          <a:ea typeface="Times New Roman"/>
                          <a:cs typeface="Times New Roman"/>
                        </a:rPr>
                        <a:t>mek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a:latin typeface="Arial Black" pitchFamily="34" charset="0"/>
                          <a:ea typeface="Times New Roman"/>
                          <a:cs typeface="Times New Roman"/>
                        </a:rPr>
                        <a:t>Transporta</a:t>
                      </a:r>
                      <a:r>
                        <a:rPr lang="tr-TR" sz="1800" b="1">
                          <a:latin typeface="Arial Black" pitchFamily="34" charset="0"/>
                          <a:ea typeface="Times New Roman"/>
                          <a:cs typeface="Times New Roman"/>
                        </a:rPr>
                        <a:t>tion</a:t>
                      </a:r>
                      <a:r>
                        <a:rPr lang="tr-TR" sz="1800">
                          <a:latin typeface="Arial Black" pitchFamily="34" charset="0"/>
                          <a:ea typeface="Times New Roman"/>
                          <a:cs typeface="Times New Roman"/>
                        </a:rPr>
                        <a:t>- taşı</a:t>
                      </a:r>
                      <a:r>
                        <a:rPr lang="tr-TR" sz="1800" b="1">
                          <a:latin typeface="Arial Black" pitchFamily="34" charset="0"/>
                          <a:ea typeface="Times New Roman"/>
                          <a:cs typeface="Times New Roman"/>
                        </a:rPr>
                        <a:t>ma</a:t>
                      </a:r>
                      <a:r>
                        <a:rPr lang="tr-TR" sz="1800">
                          <a:latin typeface="Arial Black" pitchFamily="34" charset="0"/>
                          <a:ea typeface="Times New Roman"/>
                          <a:cs typeface="Times New Roman"/>
                        </a:rPr>
                        <a:t>, nakliye</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err="1">
                          <a:latin typeface="Arial Black" pitchFamily="34" charset="0"/>
                          <a:ea typeface="Times New Roman"/>
                          <a:cs typeface="Times New Roman"/>
                        </a:rPr>
                        <a:t>Transport</a:t>
                      </a:r>
                      <a:r>
                        <a:rPr lang="tr-TR" sz="1800" b="1" dirty="0" err="1">
                          <a:latin typeface="Arial Black" pitchFamily="34" charset="0"/>
                          <a:ea typeface="Times New Roman"/>
                          <a:cs typeface="Times New Roman"/>
                        </a:rPr>
                        <a:t>er</a:t>
                      </a:r>
                      <a:r>
                        <a:rPr lang="tr-TR" sz="1800" dirty="0">
                          <a:latin typeface="Arial Black" pitchFamily="34" charset="0"/>
                          <a:ea typeface="Times New Roman"/>
                          <a:cs typeface="Times New Roman"/>
                        </a:rPr>
                        <a:t>- taşıyı</a:t>
                      </a:r>
                      <a:r>
                        <a:rPr lang="tr-TR" sz="1800" b="1" dirty="0">
                          <a:latin typeface="Arial Black" pitchFamily="34" charset="0"/>
                          <a:ea typeface="Times New Roman"/>
                          <a:cs typeface="Times New Roman"/>
                        </a:rPr>
                        <a:t>cı</a:t>
                      </a:r>
                      <a:r>
                        <a:rPr lang="tr-TR" sz="1800" dirty="0">
                          <a:latin typeface="Arial Black" pitchFamily="34" charset="0"/>
                          <a:ea typeface="Times New Roman"/>
                          <a:cs typeface="Times New Roman"/>
                        </a:rPr>
                        <a:t>, nakliye</a:t>
                      </a:r>
                      <a:r>
                        <a:rPr lang="tr-TR" sz="1800" b="1" dirty="0">
                          <a:latin typeface="Arial Black" pitchFamily="34" charset="0"/>
                          <a:ea typeface="Times New Roman"/>
                          <a:cs typeface="Times New Roman"/>
                        </a:rPr>
                        <a:t>ci</a:t>
                      </a:r>
                      <a:endParaRPr lang="tr-TR" sz="1800" dirty="0">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496944" cy="764704"/>
          </a:xfrm>
        </p:spPr>
        <p:txBody>
          <a:bodyPr/>
          <a:lstStyle/>
          <a:p>
            <a:r>
              <a:rPr lang="tr-TR" b="1" u="sng" dirty="0" smtClean="0"/>
              <a:t>İSİM YAPAN SON EKLER (SUFFIXES)</a:t>
            </a:r>
            <a:endParaRPr lang="tr-TR" dirty="0"/>
          </a:p>
        </p:txBody>
      </p:sp>
      <p:graphicFrame>
        <p:nvGraphicFramePr>
          <p:cNvPr id="4" name="3 İçerik Yer Tutucusu"/>
          <p:cNvGraphicFramePr>
            <a:graphicFrameLocks noGrp="1"/>
          </p:cNvGraphicFramePr>
          <p:nvPr>
            <p:ph idx="1"/>
          </p:nvPr>
        </p:nvGraphicFramePr>
        <p:xfrm>
          <a:off x="250823" y="836610"/>
          <a:ext cx="8569650" cy="5596330"/>
        </p:xfrm>
        <a:graphic>
          <a:graphicData uri="http://schemas.openxmlformats.org/drawingml/2006/table">
            <a:tbl>
              <a:tblPr firstRow="1" bandRow="1">
                <a:tableStyleId>{5C22544A-7EE6-4342-B048-85BDC9FD1C3A}</a:tableStyleId>
              </a:tblPr>
              <a:tblGrid>
                <a:gridCol w="2856550"/>
                <a:gridCol w="2856550"/>
                <a:gridCol w="2856550"/>
              </a:tblGrid>
              <a:tr h="360142">
                <a:tc>
                  <a:txBody>
                    <a:bodyPr/>
                    <a:lstStyle/>
                    <a:p>
                      <a:pPr marL="457200" algn="ctr">
                        <a:lnSpc>
                          <a:spcPct val="115000"/>
                        </a:lnSpc>
                        <a:spcAft>
                          <a:spcPts val="0"/>
                        </a:spcAft>
                      </a:pPr>
                      <a:r>
                        <a:rPr lang="tr-TR" sz="1600" b="1" dirty="0">
                          <a:latin typeface="Arial Black" pitchFamily="34" charset="0"/>
                          <a:ea typeface="Times New Roman"/>
                          <a:cs typeface="Times New Roman"/>
                        </a:rPr>
                        <a:t>Fiil</a:t>
                      </a:r>
                      <a:endParaRPr lang="tr-TR" sz="1600" dirty="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1600" b="1">
                          <a:latin typeface="Arial Black" pitchFamily="34" charset="0"/>
                          <a:ea typeface="Times New Roman"/>
                          <a:cs typeface="Times New Roman"/>
                        </a:rPr>
                        <a:t>İsim</a:t>
                      </a:r>
                      <a:endParaRPr lang="tr-TR" sz="160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1600" b="1" dirty="0">
                          <a:latin typeface="Arial Black" pitchFamily="34" charset="0"/>
                          <a:ea typeface="Times New Roman"/>
                          <a:cs typeface="Times New Roman"/>
                        </a:rPr>
                        <a:t>İsim</a:t>
                      </a:r>
                      <a:endParaRPr lang="tr-TR" sz="1600" dirty="0">
                        <a:latin typeface="Arial Black" pitchFamily="34" charset="0"/>
                        <a:ea typeface="Calibri"/>
                        <a:cs typeface="Times New Roman"/>
                      </a:endParaRPr>
                    </a:p>
                  </a:txBody>
                  <a:tcPr marL="68580" marR="68580" marT="0" marB="0"/>
                </a:tc>
              </a:tr>
              <a:tr h="818319">
                <a:tc>
                  <a:txBody>
                    <a:bodyPr/>
                    <a:lstStyle/>
                    <a:p>
                      <a:pPr marL="457200">
                        <a:lnSpc>
                          <a:spcPct val="115000"/>
                        </a:lnSpc>
                        <a:spcAft>
                          <a:spcPts val="0"/>
                        </a:spcAft>
                      </a:pPr>
                      <a:r>
                        <a:rPr lang="tr-TR" sz="1600" b="1" dirty="0" err="1">
                          <a:latin typeface="Arial Black" pitchFamily="34" charset="0"/>
                          <a:ea typeface="Times New Roman"/>
                          <a:cs typeface="Times New Roman"/>
                        </a:rPr>
                        <a:t>to</a:t>
                      </a:r>
                      <a:r>
                        <a:rPr lang="tr-TR" sz="1600" b="1" dirty="0">
                          <a:latin typeface="Arial Black" pitchFamily="34" charset="0"/>
                          <a:ea typeface="Times New Roman"/>
                          <a:cs typeface="Times New Roman"/>
                        </a:rPr>
                        <a:t> </a:t>
                      </a:r>
                      <a:r>
                        <a:rPr lang="tr-TR" sz="1600" dirty="0" err="1">
                          <a:latin typeface="Arial Black" pitchFamily="34" charset="0"/>
                          <a:ea typeface="Times New Roman"/>
                          <a:cs typeface="Times New Roman"/>
                        </a:rPr>
                        <a:t>purchase</a:t>
                      </a:r>
                      <a:r>
                        <a:rPr lang="tr-TR" sz="1600" dirty="0">
                          <a:latin typeface="Arial Black" pitchFamily="34" charset="0"/>
                          <a:ea typeface="Times New Roman"/>
                          <a:cs typeface="Times New Roman"/>
                        </a:rPr>
                        <a:t>- satın al</a:t>
                      </a:r>
                      <a:r>
                        <a:rPr lang="tr-TR" sz="1600" b="1" dirty="0">
                          <a:latin typeface="Arial Black" pitchFamily="34" charset="0"/>
                          <a:ea typeface="Times New Roman"/>
                          <a:cs typeface="Times New Roman"/>
                        </a:rPr>
                        <a:t>mak</a:t>
                      </a:r>
                      <a:endParaRPr lang="tr-TR" sz="1600" dirty="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Purchas</a:t>
                      </a:r>
                      <a:r>
                        <a:rPr lang="tr-TR" sz="1600" b="1">
                          <a:latin typeface="Arial Black" pitchFamily="34" charset="0"/>
                          <a:ea typeface="Times New Roman"/>
                          <a:cs typeface="Times New Roman"/>
                        </a:rPr>
                        <a:t>ing</a:t>
                      </a:r>
                      <a:r>
                        <a:rPr lang="tr-TR" sz="1600">
                          <a:latin typeface="Arial Black" pitchFamily="34" charset="0"/>
                          <a:ea typeface="Times New Roman"/>
                          <a:cs typeface="Times New Roman"/>
                        </a:rPr>
                        <a:t>- satın al</a:t>
                      </a:r>
                      <a:r>
                        <a:rPr lang="tr-TR" sz="1600" b="1">
                          <a:latin typeface="Arial Black" pitchFamily="34" charset="0"/>
                          <a:ea typeface="Times New Roman"/>
                          <a:cs typeface="Times New Roman"/>
                        </a:rPr>
                        <a:t>ma</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Purchase- satın al</a:t>
                      </a:r>
                      <a:r>
                        <a:rPr lang="tr-TR" sz="1600" b="1">
                          <a:latin typeface="Arial Black" pitchFamily="34" charset="0"/>
                          <a:ea typeface="Times New Roman"/>
                          <a:cs typeface="Times New Roman"/>
                        </a:rPr>
                        <a:t>ım</a:t>
                      </a:r>
                      <a:endParaRPr lang="tr-TR" sz="1600">
                        <a:latin typeface="Arial Black" pitchFamily="34" charset="0"/>
                        <a:ea typeface="Calibri"/>
                        <a:cs typeface="Times New Roman"/>
                      </a:endParaRPr>
                    </a:p>
                  </a:txBody>
                  <a:tcPr marL="68580" marR="68580" marT="0" marB="0"/>
                </a:tc>
              </a:tr>
              <a:tr h="818319">
                <a:tc>
                  <a:txBody>
                    <a:bodyPr/>
                    <a:lstStyle/>
                    <a:p>
                      <a:pPr marL="457200">
                        <a:lnSpc>
                          <a:spcPct val="115000"/>
                        </a:lnSpc>
                        <a:spcAft>
                          <a:spcPts val="0"/>
                        </a:spcAft>
                      </a:pPr>
                      <a:r>
                        <a:rPr lang="tr-TR" sz="1600" b="1">
                          <a:latin typeface="Arial Black" pitchFamily="34" charset="0"/>
                          <a:ea typeface="Times New Roman"/>
                          <a:cs typeface="Times New Roman"/>
                        </a:rPr>
                        <a:t>to </a:t>
                      </a:r>
                      <a:r>
                        <a:rPr lang="tr-TR" sz="1600">
                          <a:latin typeface="Arial Black" pitchFamily="34" charset="0"/>
                          <a:ea typeface="Times New Roman"/>
                          <a:cs typeface="Times New Roman"/>
                        </a:rPr>
                        <a:t>operate</a:t>
                      </a:r>
                      <a:r>
                        <a:rPr lang="tr-TR" sz="1600" b="1">
                          <a:latin typeface="Arial Black" pitchFamily="34" charset="0"/>
                          <a:ea typeface="Times New Roman"/>
                          <a:cs typeface="Times New Roman"/>
                        </a:rPr>
                        <a:t>- </a:t>
                      </a:r>
                      <a:r>
                        <a:rPr lang="tr-TR" sz="1600">
                          <a:latin typeface="Arial Black" pitchFamily="34" charset="0"/>
                          <a:ea typeface="Times New Roman"/>
                          <a:cs typeface="Times New Roman"/>
                        </a:rPr>
                        <a:t>işlet</a:t>
                      </a:r>
                      <a:r>
                        <a:rPr lang="tr-TR" sz="1600" b="1">
                          <a:latin typeface="Arial Black" pitchFamily="34" charset="0"/>
                          <a:ea typeface="Times New Roman"/>
                          <a:cs typeface="Times New Roman"/>
                        </a:rPr>
                        <a:t>mek, </a:t>
                      </a:r>
                      <a:r>
                        <a:rPr lang="tr-TR" sz="1600">
                          <a:latin typeface="Arial Black" pitchFamily="34" charset="0"/>
                          <a:ea typeface="Times New Roman"/>
                          <a:cs typeface="Times New Roman"/>
                        </a:rPr>
                        <a:t>yürüt</a:t>
                      </a:r>
                      <a:r>
                        <a:rPr lang="tr-TR" sz="1600" b="1">
                          <a:latin typeface="Arial Black" pitchFamily="34" charset="0"/>
                          <a:ea typeface="Times New Roman"/>
                          <a:cs typeface="Times New Roman"/>
                        </a:rPr>
                        <a:t>mek</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Opera</a:t>
                      </a:r>
                      <a:r>
                        <a:rPr lang="tr-TR" sz="1600" b="1">
                          <a:latin typeface="Arial Black" pitchFamily="34" charset="0"/>
                          <a:ea typeface="Times New Roman"/>
                          <a:cs typeface="Times New Roman"/>
                        </a:rPr>
                        <a:t>tion</a:t>
                      </a:r>
                      <a:r>
                        <a:rPr lang="tr-TR" sz="1600">
                          <a:latin typeface="Arial Black" pitchFamily="34" charset="0"/>
                          <a:ea typeface="Times New Roman"/>
                          <a:cs typeface="Times New Roman"/>
                        </a:rPr>
                        <a:t>-işle</a:t>
                      </a:r>
                      <a:r>
                        <a:rPr lang="tr-TR" sz="1600" b="1">
                          <a:latin typeface="Arial Black" pitchFamily="34" charset="0"/>
                          <a:ea typeface="Times New Roman"/>
                          <a:cs typeface="Times New Roman"/>
                        </a:rPr>
                        <a:t>m</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Operat</a:t>
                      </a:r>
                      <a:r>
                        <a:rPr lang="tr-TR" sz="1600" b="1">
                          <a:latin typeface="Arial Black" pitchFamily="34" charset="0"/>
                          <a:ea typeface="Times New Roman"/>
                          <a:cs typeface="Times New Roman"/>
                        </a:rPr>
                        <a:t>or</a:t>
                      </a:r>
                      <a:r>
                        <a:rPr lang="tr-TR" sz="1600">
                          <a:latin typeface="Arial Black" pitchFamily="34" charset="0"/>
                          <a:ea typeface="Times New Roman"/>
                          <a:cs typeface="Times New Roman"/>
                        </a:rPr>
                        <a:t>- işletici</a:t>
                      </a:r>
                      <a:endParaRPr lang="tr-TR" sz="1600">
                        <a:latin typeface="Arial Black" pitchFamily="34" charset="0"/>
                        <a:ea typeface="Calibri"/>
                        <a:cs typeface="Times New Roman"/>
                      </a:endParaRPr>
                    </a:p>
                  </a:txBody>
                  <a:tcPr marL="68580" marR="68580" marT="0" marB="0"/>
                </a:tc>
              </a:tr>
              <a:tr h="818319">
                <a:tc>
                  <a:txBody>
                    <a:bodyPr/>
                    <a:lstStyle/>
                    <a:p>
                      <a:pPr marL="457200">
                        <a:lnSpc>
                          <a:spcPct val="115000"/>
                        </a:lnSpc>
                        <a:spcAft>
                          <a:spcPts val="0"/>
                        </a:spcAft>
                      </a:pPr>
                      <a:r>
                        <a:rPr lang="tr-TR" sz="1600" b="1">
                          <a:latin typeface="Arial Black" pitchFamily="34" charset="0"/>
                          <a:ea typeface="Times New Roman"/>
                          <a:cs typeface="Times New Roman"/>
                        </a:rPr>
                        <a:t>to </a:t>
                      </a:r>
                      <a:r>
                        <a:rPr lang="tr-TR" sz="1600">
                          <a:latin typeface="Arial Black" pitchFamily="34" charset="0"/>
                          <a:ea typeface="Times New Roman"/>
                          <a:cs typeface="Times New Roman"/>
                        </a:rPr>
                        <a:t>procure- satın al</a:t>
                      </a:r>
                      <a:r>
                        <a:rPr lang="tr-TR" sz="1600" b="1">
                          <a:latin typeface="Arial Black" pitchFamily="34" charset="0"/>
                          <a:ea typeface="Times New Roman"/>
                          <a:cs typeface="Times New Roman"/>
                        </a:rPr>
                        <a:t>mak</a:t>
                      </a:r>
                      <a:r>
                        <a:rPr lang="tr-TR" sz="1600">
                          <a:latin typeface="Arial Black" pitchFamily="34" charset="0"/>
                          <a:ea typeface="Times New Roman"/>
                          <a:cs typeface="Times New Roman"/>
                        </a:rPr>
                        <a:t>, tedarik et</a:t>
                      </a:r>
                      <a:r>
                        <a:rPr lang="tr-TR" sz="1600" b="1">
                          <a:latin typeface="Arial Black" pitchFamily="34" charset="0"/>
                          <a:ea typeface="Times New Roman"/>
                          <a:cs typeface="Times New Roman"/>
                        </a:rPr>
                        <a:t>mek</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Procure</a:t>
                      </a:r>
                      <a:r>
                        <a:rPr lang="tr-TR" sz="1600" b="1">
                          <a:latin typeface="Arial Black" pitchFamily="34" charset="0"/>
                          <a:ea typeface="Times New Roman"/>
                          <a:cs typeface="Times New Roman"/>
                        </a:rPr>
                        <a:t>ment</a:t>
                      </a:r>
                      <a:r>
                        <a:rPr lang="tr-TR" sz="1600">
                          <a:latin typeface="Arial Black" pitchFamily="34" charset="0"/>
                          <a:ea typeface="Times New Roman"/>
                          <a:cs typeface="Times New Roman"/>
                        </a:rPr>
                        <a:t>-satın alma</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endParaRPr lang="tr-TR" sz="1600">
                        <a:latin typeface="Arial Black" pitchFamily="34" charset="0"/>
                        <a:ea typeface="Times New Roman"/>
                        <a:cs typeface="Times New Roman"/>
                      </a:endParaRPr>
                    </a:p>
                  </a:txBody>
                  <a:tcPr marL="68580" marR="68580" marT="0" marB="0"/>
                </a:tc>
              </a:tr>
              <a:tr h="818319">
                <a:tc>
                  <a:txBody>
                    <a:bodyPr/>
                    <a:lstStyle/>
                    <a:p>
                      <a:pPr marL="457200">
                        <a:lnSpc>
                          <a:spcPct val="115000"/>
                        </a:lnSpc>
                        <a:spcAft>
                          <a:spcPts val="0"/>
                        </a:spcAft>
                      </a:pPr>
                      <a:r>
                        <a:rPr lang="tr-TR" sz="1600">
                          <a:latin typeface="Arial Black" pitchFamily="34" charset="0"/>
                          <a:ea typeface="Times New Roman"/>
                          <a:cs typeface="Times New Roman"/>
                        </a:rPr>
                        <a:t>to carry- taşı</a:t>
                      </a:r>
                      <a:r>
                        <a:rPr lang="tr-TR" sz="1600" b="1">
                          <a:latin typeface="Arial Black" pitchFamily="34" charset="0"/>
                          <a:ea typeface="Times New Roman"/>
                          <a:cs typeface="Times New Roman"/>
                        </a:rPr>
                        <a:t>mak</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Carrier- taşıy</a:t>
                      </a:r>
                      <a:r>
                        <a:rPr lang="tr-TR" sz="1600" b="1">
                          <a:latin typeface="Arial Black" pitchFamily="34" charset="0"/>
                          <a:ea typeface="Times New Roman"/>
                          <a:cs typeface="Times New Roman"/>
                        </a:rPr>
                        <a:t>ıcı</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endParaRPr lang="tr-TR" sz="1600">
                        <a:latin typeface="Arial Black" pitchFamily="34" charset="0"/>
                        <a:ea typeface="Times New Roman"/>
                        <a:cs typeface="Times New Roman"/>
                      </a:endParaRPr>
                    </a:p>
                  </a:txBody>
                  <a:tcPr marL="68580" marR="68580" marT="0" marB="0"/>
                </a:tc>
              </a:tr>
              <a:tr h="850827">
                <a:tc>
                  <a:txBody>
                    <a:bodyPr/>
                    <a:lstStyle/>
                    <a:p>
                      <a:pPr marL="457200">
                        <a:lnSpc>
                          <a:spcPct val="115000"/>
                        </a:lnSpc>
                        <a:spcAft>
                          <a:spcPts val="0"/>
                        </a:spcAft>
                      </a:pPr>
                      <a:r>
                        <a:rPr lang="tr-TR" sz="1600" b="1">
                          <a:latin typeface="Arial Black" pitchFamily="34" charset="0"/>
                          <a:ea typeface="Times New Roman"/>
                          <a:cs typeface="Times New Roman"/>
                        </a:rPr>
                        <a:t>to</a:t>
                      </a:r>
                      <a:r>
                        <a:rPr lang="tr-TR" sz="1600">
                          <a:latin typeface="Arial Black" pitchFamily="34" charset="0"/>
                          <a:ea typeface="Times New Roman"/>
                          <a:cs typeface="Times New Roman"/>
                        </a:rPr>
                        <a:t> freight-forward- nakil aracısı ol</a:t>
                      </a:r>
                      <a:r>
                        <a:rPr lang="tr-TR" sz="1600" b="1">
                          <a:latin typeface="Arial Black" pitchFamily="34" charset="0"/>
                          <a:ea typeface="Times New Roman"/>
                          <a:cs typeface="Times New Roman"/>
                        </a:rPr>
                        <a:t>mak</a:t>
                      </a:r>
                      <a:r>
                        <a:rPr lang="tr-TR" sz="1600">
                          <a:latin typeface="Arial Black" pitchFamily="34" charset="0"/>
                          <a:ea typeface="Times New Roman"/>
                          <a:cs typeface="Times New Roman"/>
                        </a:rPr>
                        <a:t>, navlun aracısı ol</a:t>
                      </a:r>
                      <a:r>
                        <a:rPr lang="tr-TR" sz="1600" b="1">
                          <a:latin typeface="Arial Black" pitchFamily="34" charset="0"/>
                          <a:ea typeface="Times New Roman"/>
                          <a:cs typeface="Times New Roman"/>
                        </a:rPr>
                        <a:t>mak</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Freight-forward</a:t>
                      </a:r>
                      <a:r>
                        <a:rPr lang="tr-TR" sz="1600" b="1">
                          <a:latin typeface="Arial Black" pitchFamily="34" charset="0"/>
                          <a:ea typeface="Times New Roman"/>
                          <a:cs typeface="Times New Roman"/>
                        </a:rPr>
                        <a:t>ing</a:t>
                      </a:r>
                      <a:r>
                        <a:rPr lang="tr-TR" sz="1600">
                          <a:latin typeface="Arial Black" pitchFamily="34" charset="0"/>
                          <a:ea typeface="Times New Roman"/>
                          <a:cs typeface="Times New Roman"/>
                        </a:rPr>
                        <a:t>- Nakliye ara</a:t>
                      </a:r>
                      <a:r>
                        <a:rPr lang="tr-TR" sz="1600" b="1">
                          <a:latin typeface="Arial Black" pitchFamily="34" charset="0"/>
                          <a:ea typeface="Times New Roman"/>
                          <a:cs typeface="Times New Roman"/>
                        </a:rPr>
                        <a:t>cılığı</a:t>
                      </a:r>
                      <a:r>
                        <a:rPr lang="tr-TR" sz="1600">
                          <a:latin typeface="Arial Black" pitchFamily="34" charset="0"/>
                          <a:ea typeface="Times New Roman"/>
                          <a:cs typeface="Times New Roman"/>
                        </a:rPr>
                        <a:t>, navlun </a:t>
                      </a:r>
                      <a:r>
                        <a:rPr lang="tr-TR" sz="1600" b="1">
                          <a:latin typeface="Arial Black" pitchFamily="34" charset="0"/>
                          <a:ea typeface="Times New Roman"/>
                          <a:cs typeface="Times New Roman"/>
                        </a:rPr>
                        <a:t>sevkiyatı</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Freight-forward</a:t>
                      </a:r>
                      <a:r>
                        <a:rPr lang="tr-TR" sz="1600" b="1">
                          <a:latin typeface="Arial Black" pitchFamily="34" charset="0"/>
                          <a:ea typeface="Times New Roman"/>
                          <a:cs typeface="Times New Roman"/>
                        </a:rPr>
                        <a:t>er</a:t>
                      </a:r>
                      <a:r>
                        <a:rPr lang="tr-TR" sz="1600">
                          <a:latin typeface="Arial Black" pitchFamily="34" charset="0"/>
                          <a:ea typeface="Times New Roman"/>
                          <a:cs typeface="Times New Roman"/>
                        </a:rPr>
                        <a:t>- nakliye ara</a:t>
                      </a:r>
                      <a:r>
                        <a:rPr lang="tr-TR" sz="1600" b="1">
                          <a:latin typeface="Arial Black" pitchFamily="34" charset="0"/>
                          <a:ea typeface="Times New Roman"/>
                          <a:cs typeface="Times New Roman"/>
                        </a:rPr>
                        <a:t>cısı, </a:t>
                      </a:r>
                      <a:r>
                        <a:rPr lang="tr-TR" sz="1600">
                          <a:latin typeface="Arial Black" pitchFamily="34" charset="0"/>
                          <a:ea typeface="Times New Roman"/>
                          <a:cs typeface="Times New Roman"/>
                        </a:rPr>
                        <a:t>taşıma</a:t>
                      </a:r>
                      <a:r>
                        <a:rPr lang="tr-TR" sz="1600" b="1">
                          <a:latin typeface="Arial Black" pitchFamily="34" charset="0"/>
                          <a:ea typeface="Times New Roman"/>
                          <a:cs typeface="Times New Roman"/>
                        </a:rPr>
                        <a:t>cı</a:t>
                      </a:r>
                      <a:endParaRPr lang="tr-TR" sz="1600">
                        <a:latin typeface="Arial Black" pitchFamily="34" charset="0"/>
                        <a:ea typeface="Calibri"/>
                        <a:cs typeface="Times New Roman"/>
                      </a:endParaRPr>
                    </a:p>
                  </a:txBody>
                  <a:tcPr marL="68580" marR="68580" marT="0" marB="0"/>
                </a:tc>
              </a:tr>
              <a:tr h="818319">
                <a:tc>
                  <a:txBody>
                    <a:bodyPr/>
                    <a:lstStyle/>
                    <a:p>
                      <a:pPr marL="457200">
                        <a:lnSpc>
                          <a:spcPct val="115000"/>
                        </a:lnSpc>
                        <a:spcAft>
                          <a:spcPts val="0"/>
                        </a:spcAft>
                      </a:pPr>
                      <a:r>
                        <a:rPr lang="tr-TR" sz="1600" b="1">
                          <a:latin typeface="Arial Black" pitchFamily="34" charset="0"/>
                          <a:ea typeface="Times New Roman"/>
                          <a:cs typeface="Times New Roman"/>
                        </a:rPr>
                        <a:t>to</a:t>
                      </a:r>
                      <a:r>
                        <a:rPr lang="tr-TR" sz="1600">
                          <a:latin typeface="Arial Black" pitchFamily="34" charset="0"/>
                          <a:ea typeface="Times New Roman"/>
                          <a:cs typeface="Times New Roman"/>
                        </a:rPr>
                        <a:t> ship- nakliye et</a:t>
                      </a:r>
                      <a:r>
                        <a:rPr lang="tr-TR" sz="1600" b="1">
                          <a:latin typeface="Arial Black" pitchFamily="34" charset="0"/>
                          <a:ea typeface="Times New Roman"/>
                          <a:cs typeface="Times New Roman"/>
                        </a:rPr>
                        <a:t>mek</a:t>
                      </a:r>
                      <a:r>
                        <a:rPr lang="tr-TR" sz="1600">
                          <a:latin typeface="Arial Black" pitchFamily="34" charset="0"/>
                          <a:ea typeface="Times New Roman"/>
                          <a:cs typeface="Times New Roman"/>
                        </a:rPr>
                        <a:t>, taşı</a:t>
                      </a:r>
                      <a:r>
                        <a:rPr lang="tr-TR" sz="1600" b="1">
                          <a:latin typeface="Arial Black" pitchFamily="34" charset="0"/>
                          <a:ea typeface="Times New Roman"/>
                          <a:cs typeface="Times New Roman"/>
                        </a:rPr>
                        <a:t>mak</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a:latin typeface="Arial Black" pitchFamily="34" charset="0"/>
                          <a:ea typeface="Times New Roman"/>
                          <a:cs typeface="Times New Roman"/>
                        </a:rPr>
                        <a:t>Shipp</a:t>
                      </a:r>
                      <a:r>
                        <a:rPr lang="tr-TR" sz="1600" b="1">
                          <a:latin typeface="Arial Black" pitchFamily="34" charset="0"/>
                          <a:ea typeface="Times New Roman"/>
                          <a:cs typeface="Times New Roman"/>
                        </a:rPr>
                        <a:t>ing</a:t>
                      </a:r>
                      <a:r>
                        <a:rPr lang="tr-TR" sz="1600">
                          <a:latin typeface="Arial Black" pitchFamily="34" charset="0"/>
                          <a:ea typeface="Times New Roman"/>
                          <a:cs typeface="Times New Roman"/>
                        </a:rPr>
                        <a:t>- </a:t>
                      </a:r>
                      <a:r>
                        <a:rPr lang="tr-TR" sz="1600" b="1">
                          <a:latin typeface="Arial Black" pitchFamily="34" charset="0"/>
                          <a:ea typeface="Times New Roman"/>
                          <a:cs typeface="Times New Roman"/>
                        </a:rPr>
                        <a:t>nakliye</a:t>
                      </a:r>
                      <a:r>
                        <a:rPr lang="tr-TR" sz="1600">
                          <a:latin typeface="Arial Black" pitchFamily="34" charset="0"/>
                          <a:ea typeface="Times New Roman"/>
                          <a:cs typeface="Times New Roman"/>
                        </a:rPr>
                        <a:t>, taşı</a:t>
                      </a:r>
                      <a:r>
                        <a:rPr lang="tr-TR" sz="1600" b="1">
                          <a:latin typeface="Arial Black" pitchFamily="34" charset="0"/>
                          <a:ea typeface="Times New Roman"/>
                          <a:cs typeface="Times New Roman"/>
                        </a:rPr>
                        <a:t>ma</a:t>
                      </a:r>
                      <a:endParaRPr lang="tr-TR" sz="16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600" dirty="0" err="1">
                          <a:latin typeface="Arial Black" pitchFamily="34" charset="0"/>
                          <a:ea typeface="Times New Roman"/>
                          <a:cs typeface="Times New Roman"/>
                        </a:rPr>
                        <a:t>Shipm</a:t>
                      </a:r>
                      <a:r>
                        <a:rPr lang="tr-TR" sz="1600" b="1" dirty="0" err="1">
                          <a:latin typeface="Arial Black" pitchFamily="34" charset="0"/>
                          <a:ea typeface="Times New Roman"/>
                          <a:cs typeface="Times New Roman"/>
                        </a:rPr>
                        <a:t>ent</a:t>
                      </a:r>
                      <a:r>
                        <a:rPr lang="tr-TR" sz="1600" dirty="0">
                          <a:latin typeface="Arial Black" pitchFamily="34" charset="0"/>
                          <a:ea typeface="Times New Roman"/>
                          <a:cs typeface="Times New Roman"/>
                        </a:rPr>
                        <a:t>-yük, gönderi, sipariş</a:t>
                      </a:r>
                      <a:endParaRPr lang="tr-TR" sz="1600" dirty="0">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3200" b="1" u="sng" dirty="0"/>
              <a:t>At </a:t>
            </a:r>
            <a:r>
              <a:rPr lang="tr-TR" sz="3200" b="1" u="sng" dirty="0" err="1"/>
              <a:t>the</a:t>
            </a:r>
            <a:r>
              <a:rPr lang="tr-TR" sz="3200" b="1" u="sng" dirty="0"/>
              <a:t> </a:t>
            </a:r>
            <a:r>
              <a:rPr lang="tr-TR" sz="3200" b="1" u="sng" dirty="0" err="1"/>
              <a:t>Workplace</a:t>
            </a:r>
            <a:r>
              <a:rPr lang="tr-TR" sz="3200" b="1" u="sng" dirty="0"/>
              <a:t>: </a:t>
            </a:r>
            <a:r>
              <a:rPr lang="tr-TR" sz="3200" b="1" u="sng" dirty="0" err="1"/>
              <a:t>Logistic</a:t>
            </a:r>
            <a:r>
              <a:rPr lang="tr-TR" sz="3200" b="1" u="sng" dirty="0"/>
              <a:t> </a:t>
            </a:r>
            <a:r>
              <a:rPr lang="tr-TR" sz="3200" b="1" u="sng" dirty="0" err="1"/>
              <a:t>Jobs</a:t>
            </a:r>
            <a:r>
              <a:rPr lang="tr-TR" sz="3200" b="1" u="sng" dirty="0"/>
              <a:t> (İşyerinde: Lojistikte Meslekler)</a:t>
            </a:r>
            <a:r>
              <a:rPr lang="tr-TR" dirty="0"/>
              <a:t/>
            </a:r>
            <a:br>
              <a:rPr lang="tr-TR" dirty="0"/>
            </a:br>
            <a:endParaRPr lang="tr-TR" dirty="0"/>
          </a:p>
        </p:txBody>
      </p:sp>
      <p:sp>
        <p:nvSpPr>
          <p:cNvPr id="3" name="2 İçerik Yer Tutucusu"/>
          <p:cNvSpPr>
            <a:spLocks noGrp="1"/>
          </p:cNvSpPr>
          <p:nvPr>
            <p:ph idx="1"/>
          </p:nvPr>
        </p:nvSpPr>
        <p:spPr>
          <a:xfrm>
            <a:off x="251520" y="1268760"/>
            <a:ext cx="8712968" cy="5328592"/>
          </a:xfrm>
        </p:spPr>
        <p:txBody>
          <a:bodyPr>
            <a:normAutofit fontScale="92500" lnSpcReduction="20000"/>
          </a:bodyPr>
          <a:lstStyle/>
          <a:p>
            <a:r>
              <a:rPr lang="tr-TR" b="1" dirty="0"/>
              <a:t> </a:t>
            </a:r>
            <a:r>
              <a:rPr lang="tr-TR" dirty="0" err="1" smtClean="0"/>
              <a:t>Crucial</a:t>
            </a:r>
            <a:r>
              <a:rPr lang="tr-TR" dirty="0" smtClean="0"/>
              <a:t> </a:t>
            </a:r>
            <a:r>
              <a:rPr lang="tr-TR" dirty="0" err="1"/>
              <a:t>to</a:t>
            </a:r>
            <a:r>
              <a:rPr lang="tr-TR" dirty="0"/>
              <a:t> </a:t>
            </a:r>
            <a:r>
              <a:rPr lang="tr-TR" dirty="0" err="1"/>
              <a:t>the</a:t>
            </a:r>
            <a:r>
              <a:rPr lang="tr-TR" dirty="0"/>
              <a:t> </a:t>
            </a:r>
            <a:r>
              <a:rPr lang="tr-TR" dirty="0" err="1"/>
              <a:t>supply</a:t>
            </a:r>
            <a:r>
              <a:rPr lang="tr-TR" dirty="0"/>
              <a:t> </a:t>
            </a:r>
            <a:r>
              <a:rPr lang="tr-TR" dirty="0" err="1"/>
              <a:t>chain</a:t>
            </a:r>
            <a:r>
              <a:rPr lang="tr-TR" dirty="0"/>
              <a:t> of </a:t>
            </a:r>
            <a:r>
              <a:rPr lang="tr-TR" dirty="0" err="1"/>
              <a:t>any</a:t>
            </a:r>
            <a:r>
              <a:rPr lang="tr-TR" dirty="0"/>
              <a:t> </a:t>
            </a:r>
            <a:r>
              <a:rPr lang="tr-TR" dirty="0" err="1"/>
              <a:t>business</a:t>
            </a:r>
            <a:r>
              <a:rPr lang="tr-TR" dirty="0"/>
              <a:t>, </a:t>
            </a:r>
            <a:r>
              <a:rPr lang="tr-TR" dirty="0" err="1"/>
              <a:t>logistics</a:t>
            </a:r>
            <a:r>
              <a:rPr lang="tr-TR" dirty="0"/>
              <a:t> </a:t>
            </a:r>
            <a:r>
              <a:rPr lang="tr-TR" dirty="0" err="1"/>
              <a:t>involves</a:t>
            </a:r>
            <a:r>
              <a:rPr lang="tr-TR" dirty="0"/>
              <a:t> </a:t>
            </a:r>
            <a:r>
              <a:rPr lang="tr-TR" dirty="0" err="1"/>
              <a:t>the</a:t>
            </a:r>
            <a:r>
              <a:rPr lang="tr-TR" dirty="0"/>
              <a:t> </a:t>
            </a:r>
            <a:r>
              <a:rPr lang="tr-TR" dirty="0" err="1"/>
              <a:t>timely</a:t>
            </a:r>
            <a:r>
              <a:rPr lang="tr-TR" dirty="0"/>
              <a:t> </a:t>
            </a:r>
            <a:r>
              <a:rPr lang="tr-TR" dirty="0" err="1"/>
              <a:t>delivery</a:t>
            </a:r>
            <a:r>
              <a:rPr lang="tr-TR" dirty="0"/>
              <a:t> of </a:t>
            </a:r>
            <a:r>
              <a:rPr lang="tr-TR" dirty="0" err="1"/>
              <a:t>freight</a:t>
            </a:r>
            <a:r>
              <a:rPr lang="tr-TR" dirty="0"/>
              <a:t> </a:t>
            </a:r>
            <a:r>
              <a:rPr lang="tr-TR" dirty="0" err="1"/>
              <a:t>and</a:t>
            </a:r>
            <a:r>
              <a:rPr lang="tr-TR" dirty="0"/>
              <a:t> </a:t>
            </a:r>
            <a:r>
              <a:rPr lang="tr-TR" dirty="0" err="1"/>
              <a:t>goods</a:t>
            </a:r>
            <a:r>
              <a:rPr lang="tr-TR" dirty="0"/>
              <a:t> </a:t>
            </a:r>
            <a:r>
              <a:rPr lang="tr-TR" dirty="0" err="1"/>
              <a:t>from</a:t>
            </a:r>
            <a:r>
              <a:rPr lang="tr-TR" dirty="0"/>
              <a:t> </a:t>
            </a:r>
            <a:r>
              <a:rPr lang="tr-TR" dirty="0" err="1"/>
              <a:t>one</a:t>
            </a:r>
            <a:r>
              <a:rPr lang="tr-TR" dirty="0"/>
              <a:t> </a:t>
            </a:r>
            <a:r>
              <a:rPr lang="tr-TR" dirty="0" err="1"/>
              <a:t>place</a:t>
            </a:r>
            <a:r>
              <a:rPr lang="tr-TR" dirty="0"/>
              <a:t> </a:t>
            </a:r>
            <a:r>
              <a:rPr lang="tr-TR" dirty="0" err="1"/>
              <a:t>to</a:t>
            </a:r>
            <a:r>
              <a:rPr lang="tr-TR" dirty="0"/>
              <a:t> </a:t>
            </a:r>
            <a:r>
              <a:rPr lang="tr-TR" dirty="0" err="1"/>
              <a:t>another</a:t>
            </a:r>
            <a:r>
              <a:rPr lang="tr-TR" dirty="0"/>
              <a:t>, as </a:t>
            </a:r>
            <a:r>
              <a:rPr lang="tr-TR" dirty="0" err="1"/>
              <a:t>well</a:t>
            </a:r>
            <a:r>
              <a:rPr lang="tr-TR" dirty="0"/>
              <a:t> as </a:t>
            </a:r>
            <a:r>
              <a:rPr lang="tr-TR" dirty="0" err="1"/>
              <a:t>the</a:t>
            </a:r>
            <a:r>
              <a:rPr lang="tr-TR" dirty="0"/>
              <a:t> </a:t>
            </a:r>
            <a:r>
              <a:rPr lang="tr-TR" dirty="0" err="1"/>
              <a:t>unloading</a:t>
            </a:r>
            <a:r>
              <a:rPr lang="tr-TR" dirty="0"/>
              <a:t> </a:t>
            </a:r>
            <a:r>
              <a:rPr lang="tr-TR" dirty="0" err="1"/>
              <a:t>and</a:t>
            </a:r>
            <a:r>
              <a:rPr lang="tr-TR" dirty="0"/>
              <a:t> </a:t>
            </a:r>
            <a:r>
              <a:rPr lang="tr-TR" dirty="0" err="1"/>
              <a:t>unpacking</a:t>
            </a:r>
            <a:r>
              <a:rPr lang="tr-TR" dirty="0"/>
              <a:t> of </a:t>
            </a:r>
            <a:r>
              <a:rPr lang="tr-TR" dirty="0" err="1"/>
              <a:t>this</a:t>
            </a:r>
            <a:r>
              <a:rPr lang="tr-TR" dirty="0"/>
              <a:t> </a:t>
            </a:r>
            <a:r>
              <a:rPr lang="tr-TR" dirty="0" err="1"/>
              <a:t>cargo</a:t>
            </a:r>
            <a:r>
              <a:rPr lang="tr-TR" dirty="0"/>
              <a:t>. </a:t>
            </a:r>
            <a:endParaRPr lang="tr-TR" dirty="0" smtClean="0"/>
          </a:p>
          <a:p>
            <a:r>
              <a:rPr lang="tr-TR" dirty="0" err="1" smtClean="0"/>
              <a:t>Logistics</a:t>
            </a:r>
            <a:r>
              <a:rPr lang="tr-TR" dirty="0" smtClean="0"/>
              <a:t> </a:t>
            </a:r>
            <a:r>
              <a:rPr lang="tr-TR" dirty="0" err="1"/>
              <a:t>workers</a:t>
            </a:r>
            <a:r>
              <a:rPr lang="tr-TR" dirty="0"/>
              <a:t> </a:t>
            </a:r>
            <a:r>
              <a:rPr lang="tr-TR" dirty="0" err="1"/>
              <a:t>may</a:t>
            </a:r>
            <a:r>
              <a:rPr lang="tr-TR" dirty="0"/>
              <a:t> </a:t>
            </a:r>
            <a:r>
              <a:rPr lang="tr-TR" dirty="0" err="1"/>
              <a:t>perform</a:t>
            </a:r>
            <a:r>
              <a:rPr lang="tr-TR" dirty="0"/>
              <a:t> </a:t>
            </a:r>
            <a:r>
              <a:rPr lang="tr-TR" dirty="0" err="1"/>
              <a:t>duties</a:t>
            </a:r>
            <a:r>
              <a:rPr lang="tr-TR" dirty="0"/>
              <a:t> </a:t>
            </a:r>
            <a:r>
              <a:rPr lang="tr-TR" dirty="0" err="1"/>
              <a:t>including</a:t>
            </a:r>
            <a:r>
              <a:rPr lang="tr-TR" dirty="0"/>
              <a:t> </a:t>
            </a:r>
            <a:r>
              <a:rPr lang="tr-TR" dirty="0" err="1"/>
              <a:t>inventory</a:t>
            </a:r>
            <a:r>
              <a:rPr lang="tr-TR" dirty="0"/>
              <a:t> </a:t>
            </a:r>
            <a:r>
              <a:rPr lang="tr-TR" dirty="0" err="1"/>
              <a:t>control</a:t>
            </a:r>
            <a:r>
              <a:rPr lang="tr-TR" dirty="0"/>
              <a:t>, </a:t>
            </a:r>
            <a:r>
              <a:rPr lang="tr-TR" dirty="0" err="1"/>
              <a:t>pricing</a:t>
            </a:r>
            <a:r>
              <a:rPr lang="tr-TR" dirty="0"/>
              <a:t> </a:t>
            </a:r>
            <a:r>
              <a:rPr lang="tr-TR" dirty="0" err="1"/>
              <a:t>and</a:t>
            </a:r>
            <a:r>
              <a:rPr lang="tr-TR" dirty="0"/>
              <a:t> </a:t>
            </a:r>
            <a:r>
              <a:rPr lang="tr-TR" dirty="0" err="1"/>
              <a:t>ticketing</a:t>
            </a:r>
            <a:r>
              <a:rPr lang="tr-TR" dirty="0"/>
              <a:t>, </a:t>
            </a:r>
            <a:r>
              <a:rPr lang="tr-TR" dirty="0" err="1"/>
              <a:t>and</a:t>
            </a:r>
            <a:r>
              <a:rPr lang="tr-TR" dirty="0"/>
              <a:t> </a:t>
            </a:r>
            <a:r>
              <a:rPr lang="tr-TR" dirty="0" err="1"/>
              <a:t>merchandise</a:t>
            </a:r>
            <a:r>
              <a:rPr lang="tr-TR" dirty="0"/>
              <a:t> </a:t>
            </a:r>
            <a:r>
              <a:rPr lang="tr-TR" dirty="0" err="1"/>
              <a:t>assembly</a:t>
            </a:r>
            <a:r>
              <a:rPr lang="tr-TR" dirty="0"/>
              <a:t>. </a:t>
            </a:r>
            <a:endParaRPr lang="tr-TR" dirty="0" smtClean="0"/>
          </a:p>
          <a:p>
            <a:r>
              <a:rPr lang="tr-TR" dirty="0" err="1" smtClean="0"/>
              <a:t>Some</a:t>
            </a:r>
            <a:r>
              <a:rPr lang="tr-TR" dirty="0" smtClean="0"/>
              <a:t> </a:t>
            </a:r>
            <a:r>
              <a:rPr lang="tr-TR" dirty="0" err="1"/>
              <a:t>jobs</a:t>
            </a:r>
            <a:r>
              <a:rPr lang="tr-TR" dirty="0"/>
              <a:t> </a:t>
            </a:r>
            <a:r>
              <a:rPr lang="tr-TR" dirty="0" err="1"/>
              <a:t>are</a:t>
            </a:r>
            <a:r>
              <a:rPr lang="tr-TR" dirty="0"/>
              <a:t> </a:t>
            </a:r>
            <a:r>
              <a:rPr lang="tr-TR" dirty="0" err="1"/>
              <a:t>administrative</a:t>
            </a:r>
            <a:r>
              <a:rPr lang="tr-TR" dirty="0"/>
              <a:t> in </a:t>
            </a:r>
            <a:r>
              <a:rPr lang="tr-TR" dirty="0" err="1"/>
              <a:t>nature</a:t>
            </a:r>
            <a:r>
              <a:rPr lang="tr-TR" dirty="0"/>
              <a:t>, </a:t>
            </a:r>
            <a:r>
              <a:rPr lang="tr-TR" dirty="0" err="1"/>
              <a:t>while</a:t>
            </a:r>
            <a:r>
              <a:rPr lang="tr-TR" dirty="0"/>
              <a:t> </a:t>
            </a:r>
            <a:r>
              <a:rPr lang="tr-TR" dirty="0" err="1"/>
              <a:t>others</a:t>
            </a:r>
            <a:r>
              <a:rPr lang="tr-TR" dirty="0"/>
              <a:t> </a:t>
            </a:r>
            <a:r>
              <a:rPr lang="tr-TR" dirty="0" err="1"/>
              <a:t>require</a:t>
            </a:r>
            <a:r>
              <a:rPr lang="tr-TR" dirty="0"/>
              <a:t> </a:t>
            </a:r>
            <a:r>
              <a:rPr lang="tr-TR" dirty="0" err="1"/>
              <a:t>physical</a:t>
            </a:r>
            <a:r>
              <a:rPr lang="tr-TR" dirty="0"/>
              <a:t> </a:t>
            </a:r>
            <a:r>
              <a:rPr lang="tr-TR" dirty="0" err="1"/>
              <a:t>work</a:t>
            </a:r>
            <a:r>
              <a:rPr lang="tr-TR" dirty="0"/>
              <a:t> </a:t>
            </a:r>
            <a:r>
              <a:rPr lang="tr-TR" dirty="0" err="1"/>
              <a:t>and</a:t>
            </a:r>
            <a:r>
              <a:rPr lang="tr-TR" dirty="0"/>
              <a:t> </a:t>
            </a:r>
            <a:r>
              <a:rPr lang="tr-TR" dirty="0" err="1"/>
              <a:t>even</a:t>
            </a:r>
            <a:r>
              <a:rPr lang="tr-TR" dirty="0"/>
              <a:t> </a:t>
            </a:r>
            <a:r>
              <a:rPr lang="tr-TR" dirty="0" err="1"/>
              <a:t>travel</a:t>
            </a:r>
            <a:r>
              <a:rPr lang="tr-TR" dirty="0"/>
              <a:t>. </a:t>
            </a:r>
            <a:endParaRPr lang="tr-TR" dirty="0" smtClean="0"/>
          </a:p>
          <a:p>
            <a:r>
              <a:rPr lang="tr-TR" dirty="0" err="1" smtClean="0"/>
              <a:t>The</a:t>
            </a:r>
            <a:r>
              <a:rPr lang="tr-TR" dirty="0" smtClean="0"/>
              <a:t> </a:t>
            </a:r>
            <a:r>
              <a:rPr lang="tr-TR" dirty="0" err="1"/>
              <a:t>education</a:t>
            </a:r>
            <a:r>
              <a:rPr lang="tr-TR" dirty="0"/>
              <a:t> </a:t>
            </a:r>
            <a:r>
              <a:rPr lang="tr-TR" dirty="0" err="1"/>
              <a:t>required</a:t>
            </a:r>
            <a:r>
              <a:rPr lang="tr-TR" dirty="0"/>
              <a:t> </a:t>
            </a:r>
            <a:r>
              <a:rPr lang="tr-TR" dirty="0" err="1"/>
              <a:t>for</a:t>
            </a:r>
            <a:r>
              <a:rPr lang="tr-TR" dirty="0"/>
              <a:t> </a:t>
            </a:r>
            <a:r>
              <a:rPr lang="tr-TR" dirty="0" err="1"/>
              <a:t>jobs</a:t>
            </a:r>
            <a:r>
              <a:rPr lang="tr-TR" dirty="0"/>
              <a:t> in </a:t>
            </a:r>
            <a:r>
              <a:rPr lang="tr-TR" dirty="0" err="1"/>
              <a:t>logistics</a:t>
            </a:r>
            <a:r>
              <a:rPr lang="tr-TR" dirty="0"/>
              <a:t> </a:t>
            </a:r>
            <a:r>
              <a:rPr lang="tr-TR" dirty="0" err="1"/>
              <a:t>depends</a:t>
            </a:r>
            <a:r>
              <a:rPr lang="tr-TR" dirty="0"/>
              <a:t> </a:t>
            </a:r>
            <a:r>
              <a:rPr lang="tr-TR" dirty="0" err="1"/>
              <a:t>upon</a:t>
            </a:r>
            <a:r>
              <a:rPr lang="tr-TR" dirty="0"/>
              <a:t> </a:t>
            </a:r>
            <a:r>
              <a:rPr lang="tr-TR" dirty="0" err="1"/>
              <a:t>the</a:t>
            </a:r>
            <a:r>
              <a:rPr lang="tr-TR" dirty="0"/>
              <a:t> </a:t>
            </a:r>
            <a:r>
              <a:rPr lang="tr-TR" dirty="0" err="1"/>
              <a:t>occupation</a:t>
            </a:r>
            <a:r>
              <a:rPr lang="tr-TR" dirty="0"/>
              <a:t>, </a:t>
            </a:r>
            <a:r>
              <a:rPr lang="tr-TR" dirty="0" err="1"/>
              <a:t>with</a:t>
            </a:r>
            <a:r>
              <a:rPr lang="tr-TR" dirty="0"/>
              <a:t> </a:t>
            </a:r>
            <a:r>
              <a:rPr lang="tr-TR" dirty="0" err="1"/>
              <a:t>some</a:t>
            </a:r>
            <a:r>
              <a:rPr lang="tr-TR" dirty="0"/>
              <a:t> </a:t>
            </a:r>
            <a:r>
              <a:rPr lang="tr-TR" dirty="0" err="1"/>
              <a:t>positions</a:t>
            </a:r>
            <a:r>
              <a:rPr lang="tr-TR" dirty="0"/>
              <a:t> </a:t>
            </a:r>
            <a:r>
              <a:rPr lang="tr-TR" dirty="0" err="1"/>
              <a:t>calling</a:t>
            </a:r>
            <a:r>
              <a:rPr lang="tr-TR" dirty="0"/>
              <a:t> </a:t>
            </a:r>
            <a:r>
              <a:rPr lang="tr-TR" dirty="0" err="1"/>
              <a:t>for</a:t>
            </a:r>
            <a:r>
              <a:rPr lang="tr-TR" dirty="0"/>
              <a:t> a </a:t>
            </a:r>
            <a:r>
              <a:rPr lang="tr-TR" dirty="0" err="1"/>
              <a:t>high</a:t>
            </a:r>
            <a:r>
              <a:rPr lang="tr-TR" dirty="0"/>
              <a:t> </a:t>
            </a:r>
            <a:r>
              <a:rPr lang="tr-TR" dirty="0" err="1"/>
              <a:t>school</a:t>
            </a:r>
            <a:r>
              <a:rPr lang="tr-TR" dirty="0"/>
              <a:t> diploma, </a:t>
            </a:r>
            <a:r>
              <a:rPr lang="tr-TR" dirty="0" err="1"/>
              <a:t>and</a:t>
            </a:r>
            <a:r>
              <a:rPr lang="tr-TR" dirty="0"/>
              <a:t> </a:t>
            </a:r>
            <a:r>
              <a:rPr lang="tr-TR" dirty="0" err="1"/>
              <a:t>others</a:t>
            </a:r>
            <a:r>
              <a:rPr lang="tr-TR" dirty="0"/>
              <a:t> </a:t>
            </a:r>
            <a:r>
              <a:rPr lang="tr-TR" dirty="0" err="1"/>
              <a:t>requiring</a:t>
            </a:r>
            <a:r>
              <a:rPr lang="tr-TR" dirty="0"/>
              <a:t> a </a:t>
            </a:r>
            <a:r>
              <a:rPr lang="tr-TR" dirty="0" err="1"/>
              <a:t>college</a:t>
            </a:r>
            <a:r>
              <a:rPr lang="tr-TR" dirty="0"/>
              <a:t> </a:t>
            </a:r>
            <a:r>
              <a:rPr lang="tr-TR" dirty="0" err="1"/>
              <a:t>degree</a:t>
            </a:r>
            <a:r>
              <a:rPr lang="tr-TR"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250823" y="188916"/>
          <a:ext cx="8713664" cy="6526890"/>
        </p:xfrm>
        <a:graphic>
          <a:graphicData uri="http://schemas.openxmlformats.org/drawingml/2006/table">
            <a:tbl>
              <a:tblPr firstRow="1" bandRow="1">
                <a:tableStyleId>{793D81CF-94F2-401A-BA57-92F5A7B2D0C5}</a:tableStyleId>
              </a:tblPr>
              <a:tblGrid>
                <a:gridCol w="4356832"/>
                <a:gridCol w="4356832"/>
              </a:tblGrid>
              <a:tr h="582585">
                <a:tc>
                  <a:txBody>
                    <a:bodyPr/>
                    <a:lstStyle/>
                    <a:p>
                      <a:pPr marL="457200" algn="ctr">
                        <a:lnSpc>
                          <a:spcPct val="115000"/>
                        </a:lnSpc>
                        <a:spcAft>
                          <a:spcPts val="0"/>
                        </a:spcAft>
                      </a:pPr>
                      <a:r>
                        <a:rPr lang="tr-TR" sz="2000" dirty="0" err="1">
                          <a:latin typeface="Arial Black" pitchFamily="34" charset="0"/>
                        </a:rPr>
                        <a:t>Job</a:t>
                      </a:r>
                      <a:r>
                        <a:rPr lang="tr-TR" sz="2000" dirty="0">
                          <a:latin typeface="Arial Black" pitchFamily="34" charset="0"/>
                        </a:rPr>
                        <a:t>/ </a:t>
                      </a:r>
                      <a:r>
                        <a:rPr lang="tr-TR" sz="2000" dirty="0" err="1">
                          <a:latin typeface="Arial Black" pitchFamily="34" charset="0"/>
                        </a:rPr>
                        <a:t>Occupation</a:t>
                      </a:r>
                      <a:r>
                        <a:rPr lang="tr-TR" sz="2000" dirty="0">
                          <a:latin typeface="Arial Black" pitchFamily="34" charset="0"/>
                        </a:rPr>
                        <a:t>/ </a:t>
                      </a:r>
                      <a:r>
                        <a:rPr lang="tr-TR" sz="2000" dirty="0" err="1">
                          <a:latin typeface="Arial Black" pitchFamily="34" charset="0"/>
                        </a:rPr>
                        <a:t>Profession</a:t>
                      </a:r>
                      <a:r>
                        <a:rPr lang="tr-TR" sz="2000" dirty="0">
                          <a:latin typeface="Arial Black" pitchFamily="34" charset="0"/>
                        </a:rPr>
                        <a:t>/</a:t>
                      </a:r>
                      <a:r>
                        <a:rPr lang="tr-TR" sz="2000" dirty="0" err="1">
                          <a:latin typeface="Arial Black" pitchFamily="34" charset="0"/>
                        </a:rPr>
                        <a:t>Position</a:t>
                      </a:r>
                      <a:endParaRPr lang="tr-TR" sz="2000" dirty="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2000">
                          <a:latin typeface="Arial Black" pitchFamily="34" charset="0"/>
                        </a:rPr>
                        <a:t>in Turkish</a:t>
                      </a:r>
                      <a:endParaRPr lang="tr-TR" sz="2000">
                        <a:latin typeface="Arial Black" pitchFamily="34" charset="0"/>
                        <a:ea typeface="Calibri"/>
                        <a:cs typeface="Times New Roman"/>
                      </a:endParaRPr>
                    </a:p>
                  </a:txBody>
                  <a:tcPr marL="68580" marR="68580" marT="0" marB="0"/>
                </a:tc>
              </a:tr>
              <a:tr h="582585">
                <a:tc>
                  <a:txBody>
                    <a:bodyPr/>
                    <a:lstStyle/>
                    <a:p>
                      <a:pPr marL="457200">
                        <a:lnSpc>
                          <a:spcPct val="115000"/>
                        </a:lnSpc>
                        <a:spcAft>
                          <a:spcPts val="0"/>
                        </a:spcAft>
                      </a:pPr>
                      <a:r>
                        <a:rPr lang="tr-TR" sz="2000" dirty="0" err="1">
                          <a:latin typeface="Arial Black" pitchFamily="34" charset="0"/>
                        </a:rPr>
                        <a:t>Shipping</a:t>
                      </a:r>
                      <a:r>
                        <a:rPr lang="tr-TR" sz="2000" dirty="0">
                          <a:latin typeface="Arial Black" pitchFamily="34" charset="0"/>
                        </a:rPr>
                        <a:t> </a:t>
                      </a:r>
                      <a:r>
                        <a:rPr lang="tr-TR" sz="2000" dirty="0" err="1">
                          <a:latin typeface="Arial Black" pitchFamily="34" charset="0"/>
                        </a:rPr>
                        <a:t>clerk</a:t>
                      </a:r>
                      <a:endParaRPr lang="tr-TR" sz="2000" dirty="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Yükleme memuru</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dirty="0" err="1">
                          <a:latin typeface="Arial Black" pitchFamily="34" charset="0"/>
                        </a:rPr>
                        <a:t>Packing</a:t>
                      </a:r>
                      <a:r>
                        <a:rPr lang="tr-TR" sz="2000" dirty="0">
                          <a:latin typeface="Arial Black" pitchFamily="34" charset="0"/>
                        </a:rPr>
                        <a:t> </a:t>
                      </a:r>
                      <a:r>
                        <a:rPr lang="tr-TR" sz="2000" dirty="0" err="1">
                          <a:latin typeface="Arial Black" pitchFamily="34" charset="0"/>
                        </a:rPr>
                        <a:t>clerk</a:t>
                      </a:r>
                      <a:endParaRPr lang="tr-TR" sz="2000" dirty="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Paketleme memuru</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dirty="0" err="1">
                          <a:latin typeface="Arial Black" pitchFamily="34" charset="0"/>
                        </a:rPr>
                        <a:t>Stock</a:t>
                      </a:r>
                      <a:r>
                        <a:rPr lang="tr-TR" sz="2000" dirty="0">
                          <a:latin typeface="Arial Black" pitchFamily="34" charset="0"/>
                        </a:rPr>
                        <a:t> </a:t>
                      </a:r>
                      <a:r>
                        <a:rPr lang="tr-TR" sz="2000" dirty="0" err="1">
                          <a:latin typeface="Arial Black" pitchFamily="34" charset="0"/>
                        </a:rPr>
                        <a:t>clerk</a:t>
                      </a:r>
                      <a:endParaRPr lang="tr-TR" sz="2000" dirty="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Stok kontrolörü</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Freight clerk</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Nakliyat memuru</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Retail buyer</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Perakende alıcı</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Stower</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istifçi</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Wholesale buyer</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Toptan alıcı</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Operations manager</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Operasyon müdürü</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Supplier</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tedarikçi</a:t>
                      </a:r>
                      <a:endParaRPr lang="tr-TR" sz="2000" dirty="0">
                        <a:solidFill>
                          <a:schemeClr val="bg1"/>
                        </a:solidFill>
                        <a:latin typeface="Arial Black" pitchFamily="34" charset="0"/>
                        <a:ea typeface="Calibri"/>
                        <a:cs typeface="Times New Roman"/>
                      </a:endParaRPr>
                    </a:p>
                  </a:txBody>
                  <a:tcPr marL="68580" marR="68580" marT="0" marB="0">
                    <a:noFill/>
                  </a:tcPr>
                </a:tc>
              </a:tr>
              <a:tr h="582585">
                <a:tc>
                  <a:txBody>
                    <a:bodyPr/>
                    <a:lstStyle/>
                    <a:p>
                      <a:pPr marL="457200">
                        <a:lnSpc>
                          <a:spcPct val="115000"/>
                        </a:lnSpc>
                        <a:spcAft>
                          <a:spcPts val="0"/>
                        </a:spcAft>
                      </a:pPr>
                      <a:r>
                        <a:rPr lang="tr-TR" sz="2000">
                          <a:latin typeface="Arial Black" pitchFamily="34" charset="0"/>
                        </a:rPr>
                        <a:t>Truck driver</a:t>
                      </a:r>
                      <a:endParaRPr lang="tr-TR" sz="2000">
                        <a:latin typeface="Arial Black" pitchFamily="34" charset="0"/>
                        <a:ea typeface="Calibri"/>
                        <a:cs typeface="Times New Roman"/>
                      </a:endParaRPr>
                    </a:p>
                  </a:txBody>
                  <a:tcPr marL="68580" marR="68580" marT="0" marB="0">
                    <a:noFill/>
                  </a:tcPr>
                </a:tc>
                <a:tc>
                  <a:txBody>
                    <a:bodyPr/>
                    <a:lstStyle/>
                    <a:p>
                      <a:pPr marL="457200">
                        <a:lnSpc>
                          <a:spcPct val="115000"/>
                        </a:lnSpc>
                        <a:spcAft>
                          <a:spcPts val="0"/>
                        </a:spcAft>
                      </a:pPr>
                      <a:r>
                        <a:rPr lang="tr-TR" sz="2000" dirty="0">
                          <a:solidFill>
                            <a:schemeClr val="bg1"/>
                          </a:solidFill>
                          <a:latin typeface="Arial Black" pitchFamily="34" charset="0"/>
                        </a:rPr>
                        <a:t>Kamyon şoförü</a:t>
                      </a:r>
                      <a:endParaRPr lang="tr-TR" sz="2000" dirty="0">
                        <a:solidFill>
                          <a:schemeClr val="bg1"/>
                        </a:solidFill>
                        <a:latin typeface="Arial Black" pitchFamily="34" charset="0"/>
                        <a:ea typeface="Calibri"/>
                        <a:cs typeface="Times New Roman"/>
                      </a:endParaRPr>
                    </a:p>
                  </a:txBody>
                  <a:tcPr marL="68580" marR="68580" marT="0" marB="0">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388" y="188908"/>
          <a:ext cx="8964612" cy="6480451"/>
        </p:xfrm>
        <a:graphic>
          <a:graphicData uri="http://schemas.openxmlformats.org/drawingml/2006/table">
            <a:tbl>
              <a:tblPr firstRow="1" bandRow="1">
                <a:tableStyleId>{7E9639D4-E3E2-4D34-9284-5A2195B3D0D7}</a:tableStyleId>
              </a:tblPr>
              <a:tblGrid>
                <a:gridCol w="4482306"/>
                <a:gridCol w="4482306"/>
              </a:tblGrid>
              <a:tr h="1030301">
                <a:tc>
                  <a:txBody>
                    <a:bodyPr/>
                    <a:lstStyle/>
                    <a:p>
                      <a:pPr marL="457200" algn="ctr">
                        <a:lnSpc>
                          <a:spcPct val="115000"/>
                        </a:lnSpc>
                        <a:spcAft>
                          <a:spcPts val="0"/>
                        </a:spcAft>
                      </a:pPr>
                      <a:r>
                        <a:rPr lang="tr-TR" sz="1800" dirty="0" err="1">
                          <a:latin typeface="Arial Black" pitchFamily="34" charset="0"/>
                        </a:rPr>
                        <a:t>Job</a:t>
                      </a:r>
                      <a:r>
                        <a:rPr lang="tr-TR" sz="1800" dirty="0">
                          <a:latin typeface="Arial Black" pitchFamily="34" charset="0"/>
                        </a:rPr>
                        <a:t>/ </a:t>
                      </a:r>
                      <a:r>
                        <a:rPr lang="tr-TR" sz="1800" dirty="0" err="1">
                          <a:latin typeface="Arial Black" pitchFamily="34" charset="0"/>
                        </a:rPr>
                        <a:t>Occupation</a:t>
                      </a:r>
                      <a:r>
                        <a:rPr lang="tr-TR" sz="1800" dirty="0">
                          <a:latin typeface="Arial Black" pitchFamily="34" charset="0"/>
                        </a:rPr>
                        <a:t>/ </a:t>
                      </a:r>
                      <a:r>
                        <a:rPr lang="tr-TR" sz="1800" dirty="0" err="1">
                          <a:latin typeface="Arial Black" pitchFamily="34" charset="0"/>
                        </a:rPr>
                        <a:t>Profession</a:t>
                      </a:r>
                      <a:r>
                        <a:rPr lang="tr-TR" sz="1800" dirty="0">
                          <a:latin typeface="Arial Black" pitchFamily="34" charset="0"/>
                        </a:rPr>
                        <a:t>/</a:t>
                      </a:r>
                      <a:r>
                        <a:rPr lang="tr-TR" sz="1800" dirty="0" err="1">
                          <a:latin typeface="Arial Black" pitchFamily="34" charset="0"/>
                        </a:rPr>
                        <a:t>Position</a:t>
                      </a:r>
                      <a:endParaRPr lang="tr-TR" sz="1800" dirty="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1800">
                          <a:latin typeface="Arial Black" pitchFamily="34" charset="0"/>
                        </a:rPr>
                        <a:t>in Turkish</a:t>
                      </a:r>
                      <a:endParaRPr lang="tr-TR" sz="1800">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dirty="0" err="1">
                          <a:latin typeface="Arial Black" pitchFamily="34" charset="0"/>
                        </a:rPr>
                        <a:t>Freight</a:t>
                      </a:r>
                      <a:r>
                        <a:rPr lang="tr-TR" sz="1800" dirty="0">
                          <a:latin typeface="Arial Black" pitchFamily="34" charset="0"/>
                        </a:rPr>
                        <a:t> </a:t>
                      </a:r>
                      <a:r>
                        <a:rPr lang="tr-TR" sz="1800" dirty="0" err="1">
                          <a:latin typeface="Arial Black" pitchFamily="34" charset="0"/>
                        </a:rPr>
                        <a:t>forwarder</a:t>
                      </a:r>
                      <a:endParaRPr lang="tr-TR" sz="1800" dirty="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Nakliye komisyoncusu/aracısı</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Courier</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kurye</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Warehouse manager</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Depo/antrepo müdürü</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dirty="0" err="1">
                          <a:latin typeface="Arial Black" pitchFamily="34" charset="0"/>
                        </a:rPr>
                        <a:t>Customer</a:t>
                      </a:r>
                      <a:r>
                        <a:rPr lang="tr-TR" sz="1800" dirty="0">
                          <a:latin typeface="Arial Black" pitchFamily="34" charset="0"/>
                        </a:rPr>
                        <a:t> service </a:t>
                      </a:r>
                      <a:r>
                        <a:rPr lang="tr-TR" sz="1800" dirty="0" err="1">
                          <a:latin typeface="Arial Black" pitchFamily="34" charset="0"/>
                        </a:rPr>
                        <a:t>clerk</a:t>
                      </a:r>
                      <a:endParaRPr lang="tr-TR" sz="1800" dirty="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Müşteri hizmetleri sorumlusu</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Tally clerk</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Yük kontrolörü</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Underwriter</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smtClean="0">
                          <a:solidFill>
                            <a:schemeClr val="bg1"/>
                          </a:solidFill>
                          <a:latin typeface="Arial Black" pitchFamily="34" charset="0"/>
                        </a:rPr>
                        <a:t>sigortacı</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Vendor</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Satıcı sağlayıcı</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Inventory control manager</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Envanter kontrol müdürü</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Shipping agent</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Nakliyat temsilcisi</a:t>
                      </a:r>
                      <a:endParaRPr lang="tr-TR" sz="1800" dirty="0">
                        <a:solidFill>
                          <a:schemeClr val="bg1"/>
                        </a:solidFill>
                        <a:latin typeface="Arial Black" pitchFamily="34" charset="0"/>
                        <a:ea typeface="Calibri"/>
                        <a:cs typeface="Times New Roman"/>
                      </a:endParaRPr>
                    </a:p>
                  </a:txBody>
                  <a:tcPr marL="68580" marR="68580" marT="0" marB="0"/>
                </a:tc>
              </a:tr>
              <a:tr h="545015">
                <a:tc>
                  <a:txBody>
                    <a:bodyPr/>
                    <a:lstStyle/>
                    <a:p>
                      <a:pPr marL="457200">
                        <a:lnSpc>
                          <a:spcPct val="115000"/>
                        </a:lnSpc>
                        <a:spcAft>
                          <a:spcPts val="0"/>
                        </a:spcAft>
                      </a:pPr>
                      <a:r>
                        <a:rPr lang="tr-TR" sz="1800">
                          <a:latin typeface="Arial Black" pitchFamily="34" charset="0"/>
                        </a:rPr>
                        <a:t>Consignee</a:t>
                      </a:r>
                      <a:endParaRPr lang="tr-TR" sz="18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1800" dirty="0">
                          <a:solidFill>
                            <a:schemeClr val="bg1"/>
                          </a:solidFill>
                          <a:latin typeface="Arial Black" pitchFamily="34" charset="0"/>
                        </a:rPr>
                        <a:t>Teslim alıcı</a:t>
                      </a:r>
                      <a:endParaRPr lang="tr-TR" sz="1800" dirty="0">
                        <a:solidFill>
                          <a:schemeClr val="bg1"/>
                        </a:solidFill>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39750" y="260350"/>
          <a:ext cx="8352730" cy="6120976"/>
        </p:xfrm>
        <a:graphic>
          <a:graphicData uri="http://schemas.openxmlformats.org/drawingml/2006/table">
            <a:tbl>
              <a:tblPr firstRow="1" bandRow="1">
                <a:tableStyleId>{7E9639D4-E3E2-4D34-9284-5A2195B3D0D7}</a:tableStyleId>
              </a:tblPr>
              <a:tblGrid>
                <a:gridCol w="4176365"/>
                <a:gridCol w="4176365"/>
              </a:tblGrid>
              <a:tr h="765122">
                <a:tc>
                  <a:txBody>
                    <a:bodyPr/>
                    <a:lstStyle/>
                    <a:p>
                      <a:pPr marL="457200">
                        <a:lnSpc>
                          <a:spcPct val="115000"/>
                        </a:lnSpc>
                        <a:spcAft>
                          <a:spcPts val="0"/>
                        </a:spcAft>
                      </a:pPr>
                      <a:r>
                        <a:rPr lang="tr-TR" sz="2000" dirty="0">
                          <a:solidFill>
                            <a:schemeClr val="tx1"/>
                          </a:solidFill>
                          <a:latin typeface="Arial Black" pitchFamily="34" charset="0"/>
                        </a:rPr>
                        <a:t>Service </a:t>
                      </a:r>
                      <a:r>
                        <a:rPr lang="tr-TR" sz="2000" dirty="0" err="1">
                          <a:solidFill>
                            <a:schemeClr val="tx1"/>
                          </a:solidFill>
                          <a:latin typeface="Arial Black" pitchFamily="34" charset="0"/>
                        </a:rPr>
                        <a:t>provider</a:t>
                      </a:r>
                      <a:endParaRPr lang="tr-TR" sz="2000" dirty="0">
                        <a:solidFill>
                          <a:schemeClr val="tx1"/>
                        </a:solidFill>
                        <a:latin typeface="Arial Black" pitchFamily="34" charset="0"/>
                        <a:ea typeface="Calibri"/>
                        <a:cs typeface="Times New Roman"/>
                      </a:endParaRPr>
                    </a:p>
                  </a:txBody>
                  <a:tcPr marL="68580" marR="68580" marT="0" marB="0">
                    <a:solidFill>
                      <a:schemeClr val="bg1"/>
                    </a:solidFill>
                  </a:tcPr>
                </a:tc>
                <a:tc>
                  <a:txBody>
                    <a:bodyPr/>
                    <a:lstStyle/>
                    <a:p>
                      <a:pPr marL="457200">
                        <a:lnSpc>
                          <a:spcPct val="115000"/>
                        </a:lnSpc>
                        <a:spcAft>
                          <a:spcPts val="0"/>
                        </a:spcAft>
                      </a:pPr>
                      <a:r>
                        <a:rPr lang="tr-TR" sz="2000" dirty="0">
                          <a:solidFill>
                            <a:schemeClr val="bg1"/>
                          </a:solidFill>
                          <a:latin typeface="Arial Black" pitchFamily="34" charset="0"/>
                        </a:rPr>
                        <a:t>Hizmet sağlayıcı</a:t>
                      </a:r>
                      <a:endParaRPr lang="tr-TR" sz="2000" dirty="0">
                        <a:solidFill>
                          <a:schemeClr val="bg1"/>
                        </a:solidFill>
                        <a:latin typeface="Arial Black" pitchFamily="34" charset="0"/>
                        <a:ea typeface="Calibri"/>
                        <a:cs typeface="Times New Roman"/>
                      </a:endParaRPr>
                    </a:p>
                  </a:txBody>
                  <a:tcPr marL="68580" marR="68580" marT="0" marB="0">
                    <a:solidFill>
                      <a:schemeClr val="bg1"/>
                    </a:solidFill>
                  </a:tcPr>
                </a:tc>
              </a:tr>
              <a:tr h="765122">
                <a:tc>
                  <a:txBody>
                    <a:bodyPr/>
                    <a:lstStyle/>
                    <a:p>
                      <a:pPr marL="457200">
                        <a:lnSpc>
                          <a:spcPct val="115000"/>
                        </a:lnSpc>
                        <a:spcAft>
                          <a:spcPts val="0"/>
                        </a:spcAft>
                      </a:pPr>
                      <a:r>
                        <a:rPr lang="tr-TR" sz="2000" dirty="0" err="1">
                          <a:latin typeface="Arial Black" pitchFamily="34" charset="0"/>
                        </a:rPr>
                        <a:t>Haulage</a:t>
                      </a:r>
                      <a:r>
                        <a:rPr lang="tr-TR" sz="2000" dirty="0">
                          <a:latin typeface="Arial Black" pitchFamily="34" charset="0"/>
                        </a:rPr>
                        <a:t> </a:t>
                      </a:r>
                      <a:r>
                        <a:rPr lang="tr-TR" sz="2000" dirty="0" err="1">
                          <a:latin typeface="Arial Black" pitchFamily="34" charset="0"/>
                        </a:rPr>
                        <a:t>contractor</a:t>
                      </a:r>
                      <a:r>
                        <a:rPr lang="tr-TR" sz="2000" dirty="0">
                          <a:latin typeface="Arial Black" pitchFamily="34" charset="0"/>
                        </a:rPr>
                        <a:t>/</a:t>
                      </a:r>
                      <a:r>
                        <a:rPr lang="tr-TR" sz="2000" dirty="0" err="1">
                          <a:latin typeface="Arial Black" pitchFamily="34" charset="0"/>
                        </a:rPr>
                        <a:t>haulier</a:t>
                      </a:r>
                      <a:endParaRPr lang="tr-TR" sz="2000" dirty="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a:solidFill>
                            <a:schemeClr val="bg1"/>
                          </a:solidFill>
                          <a:latin typeface="Arial Black" pitchFamily="34" charset="0"/>
                        </a:rPr>
                        <a:t>Karayolu taşımacısı</a:t>
                      </a:r>
                      <a:endParaRPr lang="tr-TR" sz="2000" dirty="0">
                        <a:solidFill>
                          <a:schemeClr val="bg1"/>
                        </a:solidFill>
                        <a:latin typeface="Arial Black" pitchFamily="34" charset="0"/>
                        <a:ea typeface="Calibri"/>
                        <a:cs typeface="Times New Roman"/>
                      </a:endParaRPr>
                    </a:p>
                  </a:txBody>
                  <a:tcPr marL="68580" marR="68580" marT="0" marB="0"/>
                </a:tc>
              </a:tr>
              <a:tr h="765122">
                <a:tc>
                  <a:txBody>
                    <a:bodyPr/>
                    <a:lstStyle/>
                    <a:p>
                      <a:pPr marL="457200">
                        <a:lnSpc>
                          <a:spcPct val="115000"/>
                        </a:lnSpc>
                        <a:spcAft>
                          <a:spcPts val="0"/>
                        </a:spcAft>
                      </a:pPr>
                      <a:r>
                        <a:rPr lang="tr-TR" sz="2000">
                          <a:latin typeface="Arial Black" pitchFamily="34" charset="0"/>
                        </a:rPr>
                        <a:t>Demand planning analyst</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a:solidFill>
                            <a:schemeClr val="bg1"/>
                          </a:solidFill>
                          <a:latin typeface="Arial Black" pitchFamily="34" charset="0"/>
                        </a:rPr>
                        <a:t>Talep planlama analisti</a:t>
                      </a:r>
                      <a:endParaRPr lang="tr-TR" sz="2000" dirty="0">
                        <a:solidFill>
                          <a:schemeClr val="bg1"/>
                        </a:solidFill>
                        <a:latin typeface="Arial Black" pitchFamily="34" charset="0"/>
                        <a:ea typeface="Calibri"/>
                        <a:cs typeface="Times New Roman"/>
                      </a:endParaRPr>
                    </a:p>
                  </a:txBody>
                  <a:tcPr marL="68580" marR="68580" marT="0" marB="0"/>
                </a:tc>
              </a:tr>
              <a:tr h="765122">
                <a:tc>
                  <a:txBody>
                    <a:bodyPr/>
                    <a:lstStyle/>
                    <a:p>
                      <a:pPr marL="457200">
                        <a:lnSpc>
                          <a:spcPct val="115000"/>
                        </a:lnSpc>
                        <a:spcAft>
                          <a:spcPts val="0"/>
                        </a:spcAft>
                      </a:pPr>
                      <a:r>
                        <a:rPr lang="tr-TR" sz="2000">
                          <a:latin typeface="Arial Black" pitchFamily="34" charset="0"/>
                        </a:rPr>
                        <a:t>Procurement manager</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err="1">
                          <a:solidFill>
                            <a:schemeClr val="bg1"/>
                          </a:solidFill>
                          <a:latin typeface="Arial Black" pitchFamily="34" charset="0"/>
                        </a:rPr>
                        <a:t>Satınalma</a:t>
                      </a:r>
                      <a:r>
                        <a:rPr lang="tr-TR" sz="2000" dirty="0">
                          <a:solidFill>
                            <a:schemeClr val="bg1"/>
                          </a:solidFill>
                          <a:latin typeface="Arial Black" pitchFamily="34" charset="0"/>
                        </a:rPr>
                        <a:t> Müdürü</a:t>
                      </a:r>
                      <a:endParaRPr lang="tr-TR" sz="2000" dirty="0">
                        <a:solidFill>
                          <a:schemeClr val="bg1"/>
                        </a:solidFill>
                        <a:latin typeface="Arial Black" pitchFamily="34" charset="0"/>
                        <a:ea typeface="Calibri"/>
                        <a:cs typeface="Times New Roman"/>
                      </a:endParaRPr>
                    </a:p>
                  </a:txBody>
                  <a:tcPr marL="68580" marR="68580" marT="0" marB="0"/>
                </a:tc>
              </a:tr>
              <a:tr h="765122">
                <a:tc>
                  <a:txBody>
                    <a:bodyPr/>
                    <a:lstStyle/>
                    <a:p>
                      <a:pPr marL="457200">
                        <a:lnSpc>
                          <a:spcPct val="115000"/>
                        </a:lnSpc>
                        <a:spcAft>
                          <a:spcPts val="0"/>
                        </a:spcAft>
                      </a:pPr>
                      <a:r>
                        <a:rPr lang="tr-TR" sz="2000" dirty="0" err="1">
                          <a:latin typeface="Arial Black" pitchFamily="34" charset="0"/>
                        </a:rPr>
                        <a:t>Distribution</a:t>
                      </a:r>
                      <a:r>
                        <a:rPr lang="tr-TR" sz="2000" dirty="0">
                          <a:latin typeface="Arial Black" pitchFamily="34" charset="0"/>
                        </a:rPr>
                        <a:t> </a:t>
                      </a:r>
                      <a:r>
                        <a:rPr lang="tr-TR" sz="2000" dirty="0" err="1">
                          <a:latin typeface="Arial Black" pitchFamily="34" charset="0"/>
                        </a:rPr>
                        <a:t>Center</a:t>
                      </a:r>
                      <a:r>
                        <a:rPr lang="tr-TR" sz="2000" dirty="0">
                          <a:latin typeface="Arial Black" pitchFamily="34" charset="0"/>
                        </a:rPr>
                        <a:t> (DC) </a:t>
                      </a:r>
                      <a:r>
                        <a:rPr lang="tr-TR" sz="2000" dirty="0" err="1">
                          <a:latin typeface="Arial Black" pitchFamily="34" charset="0"/>
                        </a:rPr>
                        <a:t>Supervisor</a:t>
                      </a:r>
                      <a:endParaRPr lang="tr-TR" sz="2000" dirty="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a:solidFill>
                            <a:schemeClr val="bg1"/>
                          </a:solidFill>
                          <a:latin typeface="Arial Black" pitchFamily="34" charset="0"/>
                        </a:rPr>
                        <a:t>Dağıtım Merkezi Müdürü</a:t>
                      </a:r>
                      <a:endParaRPr lang="tr-TR" sz="2000" dirty="0">
                        <a:solidFill>
                          <a:schemeClr val="bg1"/>
                        </a:solidFill>
                        <a:latin typeface="Arial Black" pitchFamily="34" charset="0"/>
                        <a:ea typeface="Calibri"/>
                        <a:cs typeface="Times New Roman"/>
                      </a:endParaRPr>
                    </a:p>
                  </a:txBody>
                  <a:tcPr marL="68580" marR="68580" marT="0" marB="0"/>
                </a:tc>
              </a:tr>
              <a:tr h="765122">
                <a:tc>
                  <a:txBody>
                    <a:bodyPr/>
                    <a:lstStyle/>
                    <a:p>
                      <a:pPr marL="457200">
                        <a:lnSpc>
                          <a:spcPct val="115000"/>
                        </a:lnSpc>
                        <a:spcAft>
                          <a:spcPts val="0"/>
                        </a:spcAft>
                      </a:pPr>
                      <a:r>
                        <a:rPr lang="tr-TR" sz="2000">
                          <a:latin typeface="Arial Black" pitchFamily="34" charset="0"/>
                        </a:rPr>
                        <a:t>3PL Business Development Manager</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a:solidFill>
                            <a:schemeClr val="bg1"/>
                          </a:solidFill>
                          <a:latin typeface="Arial Black" pitchFamily="34" charset="0"/>
                        </a:rPr>
                        <a:t>3PL İş geliştirme müdürü</a:t>
                      </a:r>
                      <a:endParaRPr lang="tr-TR" sz="2000" dirty="0">
                        <a:solidFill>
                          <a:schemeClr val="bg1"/>
                        </a:solidFill>
                        <a:latin typeface="Arial Black" pitchFamily="34" charset="0"/>
                        <a:ea typeface="Calibri"/>
                        <a:cs typeface="Times New Roman"/>
                      </a:endParaRPr>
                    </a:p>
                  </a:txBody>
                  <a:tcPr marL="68580" marR="68580" marT="0" marB="0"/>
                </a:tc>
              </a:tr>
              <a:tr h="765122">
                <a:tc>
                  <a:txBody>
                    <a:bodyPr/>
                    <a:lstStyle/>
                    <a:p>
                      <a:pPr marL="457200">
                        <a:lnSpc>
                          <a:spcPct val="115000"/>
                        </a:lnSpc>
                        <a:spcAft>
                          <a:spcPts val="0"/>
                        </a:spcAft>
                      </a:pPr>
                      <a:r>
                        <a:rPr lang="tr-TR" sz="2000">
                          <a:latin typeface="Arial Black" pitchFamily="34" charset="0"/>
                        </a:rPr>
                        <a:t>Supply Chain Consultant</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a:solidFill>
                            <a:schemeClr val="bg1"/>
                          </a:solidFill>
                          <a:latin typeface="Arial Black" pitchFamily="34" charset="0"/>
                        </a:rPr>
                        <a:t>Tedarik zinciri danışmanı</a:t>
                      </a:r>
                      <a:endParaRPr lang="tr-TR" sz="2000" dirty="0">
                        <a:solidFill>
                          <a:schemeClr val="bg1"/>
                        </a:solidFill>
                        <a:latin typeface="Arial Black" pitchFamily="34" charset="0"/>
                        <a:ea typeface="Calibri"/>
                        <a:cs typeface="Times New Roman"/>
                      </a:endParaRPr>
                    </a:p>
                  </a:txBody>
                  <a:tcPr marL="68580" marR="68580" marT="0" marB="0"/>
                </a:tc>
              </a:tr>
              <a:tr h="765122">
                <a:tc>
                  <a:txBody>
                    <a:bodyPr/>
                    <a:lstStyle/>
                    <a:p>
                      <a:pPr marL="457200">
                        <a:lnSpc>
                          <a:spcPct val="115000"/>
                        </a:lnSpc>
                        <a:spcAft>
                          <a:spcPts val="0"/>
                        </a:spcAft>
                      </a:pPr>
                      <a:r>
                        <a:rPr lang="tr-TR" sz="2000">
                          <a:latin typeface="Arial Black" pitchFamily="34" charset="0"/>
                        </a:rPr>
                        <a:t>Customs agent</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dirty="0">
                          <a:solidFill>
                            <a:schemeClr val="bg1"/>
                          </a:solidFill>
                          <a:latin typeface="Arial Black" pitchFamily="34" charset="0"/>
                        </a:rPr>
                        <a:t>Gümrük memuru/ komisyoncusu</a:t>
                      </a:r>
                      <a:endParaRPr lang="tr-TR" sz="2000" dirty="0">
                        <a:solidFill>
                          <a:schemeClr val="bg1"/>
                        </a:solidFill>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err="1"/>
              <a:t>Communication</a:t>
            </a:r>
            <a:r>
              <a:rPr lang="tr-TR" sz="3600" b="1" dirty="0"/>
              <a:t>: </a:t>
            </a:r>
            <a:r>
              <a:rPr lang="tr-TR" sz="3600" b="1" dirty="0" err="1"/>
              <a:t>How</a:t>
            </a:r>
            <a:r>
              <a:rPr lang="tr-TR" sz="3600" b="1" dirty="0"/>
              <a:t> </a:t>
            </a:r>
            <a:r>
              <a:rPr lang="tr-TR" sz="3600" b="1" dirty="0" err="1"/>
              <a:t>to</a:t>
            </a:r>
            <a:r>
              <a:rPr lang="tr-TR" sz="3600" b="1" dirty="0"/>
              <a:t> </a:t>
            </a:r>
            <a:r>
              <a:rPr lang="tr-TR" sz="3600" b="1" dirty="0" err="1"/>
              <a:t>describe</a:t>
            </a:r>
            <a:r>
              <a:rPr lang="tr-TR" sz="3600" b="1" dirty="0"/>
              <a:t> </a:t>
            </a:r>
            <a:r>
              <a:rPr lang="tr-TR" sz="3600" b="1" dirty="0" err="1"/>
              <a:t>what</a:t>
            </a:r>
            <a:r>
              <a:rPr lang="tr-TR" sz="3600" b="1" dirty="0"/>
              <a:t> </a:t>
            </a:r>
            <a:r>
              <a:rPr lang="tr-TR" sz="3600" b="1" dirty="0" err="1"/>
              <a:t>we</a:t>
            </a:r>
            <a:r>
              <a:rPr lang="tr-TR" sz="3600" b="1" dirty="0"/>
              <a:t> do?/ İletişim: Neyi yaptığımızı nasıl açıklarız?</a:t>
            </a:r>
            <a:r>
              <a:rPr lang="tr-TR" dirty="0"/>
              <a:t/>
            </a:r>
            <a:br>
              <a:rPr lang="tr-TR" dirty="0"/>
            </a:br>
            <a:endParaRPr lang="tr-TR" dirty="0"/>
          </a:p>
        </p:txBody>
      </p:sp>
      <p:graphicFrame>
        <p:nvGraphicFramePr>
          <p:cNvPr id="5" name="4 İçerik Yer Tutucusu"/>
          <p:cNvGraphicFramePr>
            <a:graphicFrameLocks noGrp="1"/>
          </p:cNvGraphicFramePr>
          <p:nvPr>
            <p:ph idx="1"/>
          </p:nvPr>
        </p:nvGraphicFramePr>
        <p:xfrm>
          <a:off x="323850" y="1125538"/>
          <a:ext cx="8568630" cy="5255790"/>
        </p:xfrm>
        <a:graphic>
          <a:graphicData uri="http://schemas.openxmlformats.org/drawingml/2006/table">
            <a:tbl>
              <a:tblPr firstRow="1" bandRow="1">
                <a:tableStyleId>{5C22544A-7EE6-4342-B048-85BDC9FD1C3A}</a:tableStyleId>
              </a:tblPr>
              <a:tblGrid>
                <a:gridCol w="1428105"/>
                <a:gridCol w="1428105"/>
                <a:gridCol w="1428105"/>
                <a:gridCol w="1428105"/>
                <a:gridCol w="1428105"/>
                <a:gridCol w="1428105"/>
              </a:tblGrid>
              <a:tr h="1051158">
                <a:tc>
                  <a:txBody>
                    <a:bodyPr/>
                    <a:lstStyle/>
                    <a:p>
                      <a:pPr marL="71755" marR="71755" algn="ctr">
                        <a:lnSpc>
                          <a:spcPct val="115000"/>
                        </a:lnSpc>
                        <a:spcAft>
                          <a:spcPts val="0"/>
                        </a:spcAft>
                      </a:pPr>
                      <a:endParaRPr lang="tr-TR" sz="1400" dirty="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Questions</a:t>
                      </a:r>
                      <a:endParaRPr lang="tr-TR" sz="14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Answer</a:t>
                      </a:r>
                      <a:endParaRPr lang="tr-TR" sz="14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 Detail</a:t>
                      </a:r>
                      <a:endParaRPr lang="tr-TR" sz="14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 Detail</a:t>
                      </a:r>
                      <a:endParaRPr lang="tr-TR" sz="14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400" b="1">
                          <a:latin typeface="Arial Black" pitchFamily="34" charset="0"/>
                          <a:ea typeface="Times New Roman"/>
                          <a:cs typeface="Times New Roman"/>
                        </a:rPr>
                        <a:t>(+) Detail</a:t>
                      </a:r>
                      <a:endParaRPr lang="tr-TR" sz="1400">
                        <a:latin typeface="Arial Black" pitchFamily="34" charset="0"/>
                        <a:ea typeface="Calibri"/>
                        <a:cs typeface="Times New Roman"/>
                      </a:endParaRPr>
                    </a:p>
                  </a:txBody>
                  <a:tcPr marL="68580" marR="68580" marT="0" marB="0"/>
                </a:tc>
              </a:tr>
              <a:tr h="1051158">
                <a:tc rowSpan="4">
                  <a:txBody>
                    <a:bodyPr/>
                    <a:lstStyle/>
                    <a:p>
                      <a:pPr marL="71755" marR="71755" algn="ctr">
                        <a:lnSpc>
                          <a:spcPct val="115000"/>
                        </a:lnSpc>
                        <a:spcAft>
                          <a:spcPts val="0"/>
                        </a:spcAft>
                      </a:pPr>
                      <a:r>
                        <a:rPr lang="tr-TR" sz="1400" b="1" dirty="0">
                          <a:latin typeface="Arial Black" pitchFamily="34" charset="0"/>
                          <a:ea typeface="Times New Roman"/>
                          <a:cs typeface="Times New Roman"/>
                        </a:rPr>
                        <a:t>İşiniz nedir?</a:t>
                      </a:r>
                      <a:endParaRPr lang="tr-TR" sz="1400" dirty="0">
                        <a:latin typeface="Arial Black" pitchFamily="34" charset="0"/>
                        <a:ea typeface="Calibri"/>
                        <a:cs typeface="Times New Roman"/>
                      </a:endParaRPr>
                    </a:p>
                    <a:p>
                      <a:pPr marL="71755" marR="71755" algn="ctr">
                        <a:lnSpc>
                          <a:spcPct val="115000"/>
                        </a:lnSpc>
                        <a:spcAft>
                          <a:spcPts val="0"/>
                        </a:spcAft>
                      </a:pPr>
                      <a:r>
                        <a:rPr lang="tr-TR" sz="1400" b="1" dirty="0" err="1">
                          <a:latin typeface="Arial Black" pitchFamily="34" charset="0"/>
                          <a:ea typeface="Times New Roman"/>
                          <a:cs typeface="Times New Roman"/>
                        </a:rPr>
                        <a:t>What’s</a:t>
                      </a:r>
                      <a:r>
                        <a:rPr lang="tr-TR" sz="1400" b="1" dirty="0">
                          <a:latin typeface="Arial Black" pitchFamily="34" charset="0"/>
                          <a:ea typeface="Times New Roman"/>
                          <a:cs typeface="Times New Roman"/>
                        </a:rPr>
                        <a:t> </a:t>
                      </a:r>
                      <a:r>
                        <a:rPr lang="tr-TR" sz="1400" b="1" dirty="0" err="1">
                          <a:latin typeface="Arial Black" pitchFamily="34" charset="0"/>
                          <a:ea typeface="Times New Roman"/>
                          <a:cs typeface="Times New Roman"/>
                        </a:rPr>
                        <a:t>your</a:t>
                      </a:r>
                      <a:r>
                        <a:rPr lang="tr-TR" sz="1400" b="1" dirty="0">
                          <a:latin typeface="Arial Black" pitchFamily="34" charset="0"/>
                          <a:ea typeface="Times New Roman"/>
                          <a:cs typeface="Times New Roman"/>
                        </a:rPr>
                        <a:t> </a:t>
                      </a:r>
                      <a:r>
                        <a:rPr lang="tr-TR" sz="1400" b="1" dirty="0" err="1">
                          <a:latin typeface="Arial Black" pitchFamily="34" charset="0"/>
                          <a:ea typeface="Times New Roman"/>
                          <a:cs typeface="Times New Roman"/>
                        </a:rPr>
                        <a:t>job</a:t>
                      </a:r>
                      <a:r>
                        <a:rPr lang="tr-TR" sz="1400" b="1" dirty="0">
                          <a:latin typeface="Arial Black" pitchFamily="34" charset="0"/>
                          <a:ea typeface="Times New Roman"/>
                          <a:cs typeface="Times New Roman"/>
                        </a:rPr>
                        <a:t>?</a:t>
                      </a:r>
                      <a:endParaRPr lang="tr-TR" sz="1400" dirty="0">
                        <a:latin typeface="Arial Black" pitchFamily="34" charset="0"/>
                        <a:ea typeface="Calibri"/>
                        <a:cs typeface="Times New Roman"/>
                      </a:endParaRPr>
                    </a:p>
                  </a:txBody>
                  <a:tcPr marL="68580" marR="68580" marT="0" marB="0" vert="vert270"/>
                </a:tc>
                <a:tc>
                  <a:txBody>
                    <a:bodyPr/>
                    <a:lstStyle/>
                    <a:p>
                      <a:pPr algn="ctr">
                        <a:lnSpc>
                          <a:spcPct val="115000"/>
                        </a:lnSpc>
                        <a:spcAft>
                          <a:spcPts val="0"/>
                        </a:spcAft>
                      </a:pPr>
                      <a:r>
                        <a:rPr lang="tr-TR" sz="1400">
                          <a:latin typeface="Arial Black" pitchFamily="34" charset="0"/>
                          <a:ea typeface="Times New Roman"/>
                          <a:cs typeface="Times New Roman"/>
                        </a:rPr>
                        <a:t>What do you do for a living?</a:t>
                      </a:r>
                      <a:endParaRPr lang="tr-TR" sz="1400">
                        <a:latin typeface="Arial Black" pitchFamily="34" charset="0"/>
                        <a:ea typeface="Calibri"/>
                        <a:cs typeface="Times New Roman"/>
                      </a:endParaRPr>
                    </a:p>
                  </a:txBody>
                  <a:tcPr marL="68580" marR="68580" marT="0" marB="0"/>
                </a:tc>
                <a:tc rowSpan="4">
                  <a:txBody>
                    <a:bodyPr/>
                    <a:lstStyle/>
                    <a:p>
                      <a:pPr algn="ctr">
                        <a:lnSpc>
                          <a:spcPct val="115000"/>
                        </a:lnSpc>
                        <a:spcAft>
                          <a:spcPts val="0"/>
                        </a:spcAft>
                      </a:pPr>
                      <a:r>
                        <a:rPr lang="tr-TR" sz="1400" dirty="0" err="1">
                          <a:latin typeface="Arial Black" pitchFamily="34" charset="0"/>
                          <a:ea typeface="Times New Roman"/>
                          <a:cs typeface="Times New Roman"/>
                        </a:rPr>
                        <a:t>I’m</a:t>
                      </a:r>
                      <a:r>
                        <a:rPr lang="tr-TR" sz="1400" dirty="0">
                          <a:latin typeface="Arial Black" pitchFamily="34" charset="0"/>
                          <a:ea typeface="Times New Roman"/>
                          <a:cs typeface="Times New Roman"/>
                        </a:rPr>
                        <a:t> </a:t>
                      </a:r>
                      <a:r>
                        <a:rPr lang="tr-TR" sz="1400" b="1" dirty="0">
                          <a:latin typeface="Arial Black" pitchFamily="34" charset="0"/>
                          <a:ea typeface="Times New Roman"/>
                          <a:cs typeface="Times New Roman"/>
                        </a:rPr>
                        <a:t>a </a:t>
                      </a:r>
                      <a:r>
                        <a:rPr lang="tr-TR" sz="1400" b="1" dirty="0" err="1">
                          <a:latin typeface="Arial Black" pitchFamily="34" charset="0"/>
                          <a:ea typeface="Times New Roman"/>
                          <a:cs typeface="Times New Roman"/>
                        </a:rPr>
                        <a:t>logistician</a:t>
                      </a:r>
                      <a:r>
                        <a:rPr lang="tr-TR" sz="1400" dirty="0">
                          <a:latin typeface="Arial Black" pitchFamily="34" charset="0"/>
                          <a:ea typeface="Times New Roman"/>
                          <a:cs typeface="Times New Roman"/>
                        </a:rPr>
                        <a:t>.</a:t>
                      </a:r>
                      <a:endParaRPr lang="tr-TR" sz="1400" dirty="0">
                        <a:latin typeface="Arial Black" pitchFamily="34" charset="0"/>
                        <a:ea typeface="Calibri"/>
                        <a:cs typeface="Times New Roman"/>
                      </a:endParaRPr>
                    </a:p>
                  </a:txBody>
                  <a:tcPr marL="68580" marR="68580" marT="0" marB="0" anchor="ctr"/>
                </a:tc>
                <a:tc rowSpan="4">
                  <a:txBody>
                    <a:bodyPr/>
                    <a:lstStyle/>
                    <a:p>
                      <a:pPr algn="ctr">
                        <a:lnSpc>
                          <a:spcPct val="115000"/>
                        </a:lnSpc>
                        <a:spcAft>
                          <a:spcPts val="0"/>
                        </a:spcAft>
                      </a:pPr>
                      <a:r>
                        <a:rPr lang="tr-TR" sz="1400" dirty="0">
                          <a:latin typeface="Arial Black" pitchFamily="34" charset="0"/>
                          <a:ea typeface="Times New Roman"/>
                          <a:cs typeface="Times New Roman"/>
                        </a:rPr>
                        <a:t>I </a:t>
                      </a:r>
                      <a:r>
                        <a:rPr lang="tr-TR" sz="1400" b="1" dirty="0" err="1">
                          <a:latin typeface="Arial Black" pitchFamily="34" charset="0"/>
                          <a:ea typeface="Times New Roman"/>
                          <a:cs typeface="Times New Roman"/>
                        </a:rPr>
                        <a:t>work</a:t>
                      </a:r>
                      <a:r>
                        <a:rPr lang="tr-TR" sz="1400" dirty="0">
                          <a:latin typeface="Arial Black" pitchFamily="34" charset="0"/>
                          <a:ea typeface="Times New Roman"/>
                          <a:cs typeface="Times New Roman"/>
                        </a:rPr>
                        <a:t> </a:t>
                      </a:r>
                      <a:r>
                        <a:rPr lang="tr-TR" sz="1400" b="1" dirty="0">
                          <a:latin typeface="Arial Black" pitchFamily="34" charset="0"/>
                          <a:ea typeface="Times New Roman"/>
                          <a:cs typeface="Times New Roman"/>
                        </a:rPr>
                        <a:t>at/</a:t>
                      </a:r>
                      <a:r>
                        <a:rPr lang="tr-TR" sz="1400" b="1" dirty="0" err="1">
                          <a:latin typeface="Arial Black" pitchFamily="34" charset="0"/>
                          <a:ea typeface="Times New Roman"/>
                          <a:cs typeface="Times New Roman"/>
                        </a:rPr>
                        <a:t>for</a:t>
                      </a:r>
                      <a:r>
                        <a:rPr lang="tr-TR" sz="1400" b="1" dirty="0">
                          <a:latin typeface="Arial Black" pitchFamily="34" charset="0"/>
                          <a:ea typeface="Times New Roman"/>
                          <a:cs typeface="Times New Roman"/>
                        </a:rPr>
                        <a:t>/</a:t>
                      </a:r>
                      <a:r>
                        <a:rPr lang="tr-TR" sz="1400" b="1" dirty="0" err="1">
                          <a:latin typeface="Arial Black" pitchFamily="34" charset="0"/>
                          <a:ea typeface="Times New Roman"/>
                          <a:cs typeface="Times New Roman"/>
                        </a:rPr>
                        <a:t>with</a:t>
                      </a:r>
                      <a:r>
                        <a:rPr lang="tr-TR" sz="1400" dirty="0">
                          <a:latin typeface="Arial Black" pitchFamily="34" charset="0"/>
                          <a:ea typeface="Times New Roman"/>
                          <a:cs typeface="Times New Roman"/>
                        </a:rPr>
                        <a:t> XYZ </a:t>
                      </a:r>
                      <a:r>
                        <a:rPr lang="tr-TR" sz="1400" dirty="0" err="1">
                          <a:latin typeface="Arial Black" pitchFamily="34" charset="0"/>
                          <a:ea typeface="Times New Roman"/>
                          <a:cs typeface="Times New Roman"/>
                        </a:rPr>
                        <a:t>Logistics</a:t>
                      </a:r>
                      <a:endParaRPr lang="tr-TR" sz="1400" dirty="0">
                        <a:latin typeface="Arial Black" pitchFamily="34" charset="0"/>
                        <a:ea typeface="Calibri"/>
                        <a:cs typeface="Times New Roman"/>
                      </a:endParaRPr>
                    </a:p>
                  </a:txBody>
                  <a:tcPr marL="68580" marR="68580" marT="0" marB="0" anchor="ctr"/>
                </a:tc>
                <a:tc rowSpan="4">
                  <a:txBody>
                    <a:bodyPr/>
                    <a:lstStyle/>
                    <a:p>
                      <a:pPr algn="ctr">
                        <a:lnSpc>
                          <a:spcPct val="115000"/>
                        </a:lnSpc>
                        <a:spcAft>
                          <a:spcPts val="0"/>
                        </a:spcAft>
                      </a:pPr>
                      <a:r>
                        <a:rPr lang="tr-TR" sz="1400" dirty="0">
                          <a:latin typeface="Arial Black" pitchFamily="34" charset="0"/>
                          <a:ea typeface="Times New Roman"/>
                          <a:cs typeface="Times New Roman"/>
                        </a:rPr>
                        <a:t>I </a:t>
                      </a:r>
                      <a:r>
                        <a:rPr lang="tr-TR" sz="1400" b="1" dirty="0" err="1">
                          <a:latin typeface="Arial Black" pitchFamily="34" charset="0"/>
                          <a:ea typeface="Times New Roman"/>
                          <a:cs typeface="Times New Roman"/>
                        </a:rPr>
                        <a:t>work</a:t>
                      </a:r>
                      <a:r>
                        <a:rPr lang="tr-TR" sz="1400" b="1" dirty="0">
                          <a:latin typeface="Arial Black" pitchFamily="34" charset="0"/>
                          <a:ea typeface="Times New Roman"/>
                          <a:cs typeface="Times New Roman"/>
                        </a:rPr>
                        <a:t> in</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the</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warehouse</a:t>
                      </a:r>
                      <a:r>
                        <a:rPr lang="tr-TR" sz="1400" dirty="0" smtClean="0">
                          <a:latin typeface="Arial Black" pitchFamily="34" charset="0"/>
                          <a:ea typeface="Times New Roman"/>
                          <a:cs typeface="Times New Roman"/>
                        </a:rPr>
                        <a:t>.</a:t>
                      </a:r>
                    </a:p>
                    <a:p>
                      <a:pPr algn="ctr">
                        <a:lnSpc>
                          <a:spcPct val="115000"/>
                        </a:lnSpc>
                        <a:spcAft>
                          <a:spcPts val="0"/>
                        </a:spcAft>
                      </a:pPr>
                      <a:endParaRPr lang="tr-TR" sz="1400" dirty="0">
                        <a:latin typeface="Arial Black" pitchFamily="34" charset="0"/>
                        <a:ea typeface="Calibri"/>
                        <a:cs typeface="Times New Roman"/>
                      </a:endParaRPr>
                    </a:p>
                    <a:p>
                      <a:pPr algn="ctr">
                        <a:lnSpc>
                          <a:spcPct val="115000"/>
                        </a:lnSpc>
                        <a:spcAft>
                          <a:spcPts val="0"/>
                        </a:spcAft>
                      </a:pPr>
                      <a:r>
                        <a:rPr lang="tr-TR" sz="1400" dirty="0">
                          <a:latin typeface="Arial Black" pitchFamily="34" charset="0"/>
                          <a:ea typeface="Times New Roman"/>
                          <a:cs typeface="Times New Roman"/>
                        </a:rPr>
                        <a:t>I </a:t>
                      </a:r>
                      <a:r>
                        <a:rPr lang="tr-TR" sz="1400" b="1" dirty="0" err="1">
                          <a:latin typeface="Arial Black" pitchFamily="34" charset="0"/>
                          <a:ea typeface="Times New Roman"/>
                          <a:cs typeface="Times New Roman"/>
                        </a:rPr>
                        <a:t>work</a:t>
                      </a:r>
                      <a:r>
                        <a:rPr lang="tr-TR" sz="1400" dirty="0">
                          <a:latin typeface="Arial Black" pitchFamily="34" charset="0"/>
                          <a:ea typeface="Times New Roman"/>
                          <a:cs typeface="Times New Roman"/>
                        </a:rPr>
                        <a:t> </a:t>
                      </a:r>
                      <a:r>
                        <a:rPr lang="tr-TR" sz="1400" b="1" dirty="0">
                          <a:latin typeface="Arial Black" pitchFamily="34" charset="0"/>
                          <a:ea typeface="Times New Roman"/>
                          <a:cs typeface="Times New Roman"/>
                        </a:rPr>
                        <a:t>in</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customer</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services</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department</a:t>
                      </a:r>
                      <a:endParaRPr lang="tr-TR" sz="1400" dirty="0">
                        <a:latin typeface="Arial Black" pitchFamily="34" charset="0"/>
                        <a:ea typeface="Calibri"/>
                        <a:cs typeface="Times New Roman"/>
                      </a:endParaRPr>
                    </a:p>
                  </a:txBody>
                  <a:tcPr marL="68580" marR="68580" marT="0" marB="0" anchor="ctr"/>
                </a:tc>
                <a:tc rowSpan="4">
                  <a:txBody>
                    <a:bodyPr/>
                    <a:lstStyle/>
                    <a:p>
                      <a:pPr algn="ctr">
                        <a:lnSpc>
                          <a:spcPct val="115000"/>
                        </a:lnSpc>
                        <a:spcAft>
                          <a:spcPts val="0"/>
                        </a:spcAft>
                      </a:pPr>
                      <a:r>
                        <a:rPr lang="tr-TR" sz="1400" dirty="0">
                          <a:latin typeface="Arial Black" pitchFamily="34" charset="0"/>
                          <a:ea typeface="Times New Roman"/>
                          <a:cs typeface="Times New Roman"/>
                        </a:rPr>
                        <a:t>I </a:t>
                      </a:r>
                      <a:r>
                        <a:rPr lang="tr-TR" sz="1400" b="1" dirty="0" err="1">
                          <a:latin typeface="Arial Black" pitchFamily="34" charset="0"/>
                          <a:ea typeface="Times New Roman"/>
                          <a:cs typeface="Times New Roman"/>
                        </a:rPr>
                        <a:t>work</a:t>
                      </a:r>
                      <a:r>
                        <a:rPr lang="tr-TR" sz="1400" dirty="0">
                          <a:latin typeface="Arial Black" pitchFamily="34" charset="0"/>
                          <a:ea typeface="Times New Roman"/>
                          <a:cs typeface="Times New Roman"/>
                        </a:rPr>
                        <a:t> </a:t>
                      </a:r>
                      <a:r>
                        <a:rPr lang="tr-TR" sz="1400" b="1" dirty="0">
                          <a:latin typeface="Arial Black" pitchFamily="34" charset="0"/>
                          <a:ea typeface="Times New Roman"/>
                          <a:cs typeface="Times New Roman"/>
                        </a:rPr>
                        <a:t>as a</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warehouse</a:t>
                      </a:r>
                      <a:r>
                        <a:rPr lang="tr-TR" sz="1400" dirty="0">
                          <a:latin typeface="Arial Black" pitchFamily="34" charset="0"/>
                          <a:ea typeface="Times New Roman"/>
                          <a:cs typeface="Times New Roman"/>
                        </a:rPr>
                        <a:t> </a:t>
                      </a:r>
                      <a:r>
                        <a:rPr lang="tr-TR" sz="1400" err="1">
                          <a:latin typeface="Arial Black" pitchFamily="34" charset="0"/>
                          <a:ea typeface="Times New Roman"/>
                          <a:cs typeface="Times New Roman"/>
                        </a:rPr>
                        <a:t>manager</a:t>
                      </a:r>
                      <a:r>
                        <a:rPr lang="tr-TR" sz="1400" smtClean="0">
                          <a:latin typeface="Arial Black" pitchFamily="34" charset="0"/>
                          <a:ea typeface="Times New Roman"/>
                          <a:cs typeface="Times New Roman"/>
                        </a:rPr>
                        <a:t>.</a:t>
                      </a:r>
                    </a:p>
                    <a:p>
                      <a:pPr algn="ctr">
                        <a:lnSpc>
                          <a:spcPct val="115000"/>
                        </a:lnSpc>
                        <a:spcAft>
                          <a:spcPts val="0"/>
                        </a:spcAft>
                      </a:pPr>
                      <a:endParaRPr lang="tr-TR" sz="1400" dirty="0">
                        <a:latin typeface="Arial Black" pitchFamily="34" charset="0"/>
                        <a:ea typeface="Calibri"/>
                        <a:cs typeface="Times New Roman"/>
                      </a:endParaRPr>
                    </a:p>
                    <a:p>
                      <a:pPr algn="ctr">
                        <a:lnSpc>
                          <a:spcPct val="115000"/>
                        </a:lnSpc>
                        <a:spcAft>
                          <a:spcPts val="0"/>
                        </a:spcAft>
                      </a:pPr>
                      <a:r>
                        <a:rPr lang="tr-TR" sz="1400" dirty="0" err="1">
                          <a:latin typeface="Arial Black" pitchFamily="34" charset="0"/>
                          <a:ea typeface="Times New Roman"/>
                          <a:cs typeface="Times New Roman"/>
                        </a:rPr>
                        <a:t>I’m</a:t>
                      </a:r>
                      <a:r>
                        <a:rPr lang="tr-TR" sz="1400" dirty="0">
                          <a:latin typeface="Arial Black" pitchFamily="34" charset="0"/>
                          <a:ea typeface="Times New Roman"/>
                          <a:cs typeface="Times New Roman"/>
                        </a:rPr>
                        <a:t> </a:t>
                      </a:r>
                      <a:r>
                        <a:rPr lang="tr-TR" sz="1400" b="1" dirty="0">
                          <a:latin typeface="Arial Black" pitchFamily="34" charset="0"/>
                          <a:ea typeface="Times New Roman"/>
                          <a:cs typeface="Times New Roman"/>
                        </a:rPr>
                        <a:t>in </a:t>
                      </a:r>
                      <a:r>
                        <a:rPr lang="tr-TR" sz="1400" b="1" dirty="0" err="1">
                          <a:latin typeface="Arial Black" pitchFamily="34" charset="0"/>
                          <a:ea typeface="Times New Roman"/>
                          <a:cs typeface="Times New Roman"/>
                        </a:rPr>
                        <a:t>charge</a:t>
                      </a:r>
                      <a:r>
                        <a:rPr lang="tr-TR" sz="1400" b="1" dirty="0">
                          <a:latin typeface="Arial Black" pitchFamily="34" charset="0"/>
                          <a:ea typeface="Times New Roman"/>
                          <a:cs typeface="Times New Roman"/>
                        </a:rPr>
                        <a:t> of</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the</a:t>
                      </a:r>
                      <a:r>
                        <a:rPr lang="tr-TR" sz="1400" dirty="0">
                          <a:latin typeface="Arial Black" pitchFamily="34" charset="0"/>
                          <a:ea typeface="Times New Roman"/>
                          <a:cs typeface="Times New Roman"/>
                        </a:rPr>
                        <a:t> XYZ </a:t>
                      </a:r>
                      <a:r>
                        <a:rPr lang="tr-TR" sz="1400" err="1">
                          <a:latin typeface="Arial Black" pitchFamily="34" charset="0"/>
                          <a:ea typeface="Times New Roman"/>
                          <a:cs typeface="Times New Roman"/>
                        </a:rPr>
                        <a:t>warehouse</a:t>
                      </a:r>
                      <a:r>
                        <a:rPr lang="tr-TR" sz="1400" smtClean="0">
                          <a:latin typeface="Arial Black" pitchFamily="34" charset="0"/>
                          <a:ea typeface="Times New Roman"/>
                          <a:cs typeface="Times New Roman"/>
                        </a:rPr>
                        <a:t>.</a:t>
                      </a:r>
                    </a:p>
                    <a:p>
                      <a:pPr algn="ctr">
                        <a:lnSpc>
                          <a:spcPct val="115000"/>
                        </a:lnSpc>
                        <a:spcAft>
                          <a:spcPts val="0"/>
                        </a:spcAft>
                      </a:pPr>
                      <a:endParaRPr lang="tr-TR" sz="1400" dirty="0">
                        <a:latin typeface="Arial Black" pitchFamily="34" charset="0"/>
                        <a:ea typeface="Calibri"/>
                        <a:cs typeface="Times New Roman"/>
                      </a:endParaRPr>
                    </a:p>
                    <a:p>
                      <a:pPr algn="ctr">
                        <a:lnSpc>
                          <a:spcPct val="115000"/>
                        </a:lnSpc>
                        <a:spcAft>
                          <a:spcPts val="0"/>
                        </a:spcAft>
                      </a:pPr>
                      <a:r>
                        <a:rPr lang="tr-TR" sz="1400" dirty="0" err="1">
                          <a:latin typeface="Arial Black" pitchFamily="34" charset="0"/>
                          <a:ea typeface="Times New Roman"/>
                          <a:cs typeface="Times New Roman"/>
                        </a:rPr>
                        <a:t>I’m</a:t>
                      </a:r>
                      <a:r>
                        <a:rPr lang="tr-TR" sz="1400" dirty="0">
                          <a:latin typeface="Arial Black" pitchFamily="34" charset="0"/>
                          <a:ea typeface="Times New Roman"/>
                          <a:cs typeface="Times New Roman"/>
                        </a:rPr>
                        <a:t> </a:t>
                      </a:r>
                      <a:r>
                        <a:rPr lang="tr-TR" sz="1400" b="1" dirty="0" err="1">
                          <a:latin typeface="Arial Black" pitchFamily="34" charset="0"/>
                          <a:ea typeface="Times New Roman"/>
                          <a:cs typeface="Times New Roman"/>
                        </a:rPr>
                        <a:t>responsible</a:t>
                      </a:r>
                      <a:r>
                        <a:rPr lang="tr-TR" sz="1400" b="1" dirty="0">
                          <a:latin typeface="Arial Black" pitchFamily="34" charset="0"/>
                          <a:ea typeface="Times New Roman"/>
                          <a:cs typeface="Times New Roman"/>
                        </a:rPr>
                        <a:t> </a:t>
                      </a:r>
                      <a:r>
                        <a:rPr lang="tr-TR" sz="1400" b="1" dirty="0" err="1">
                          <a:latin typeface="Arial Black" pitchFamily="34" charset="0"/>
                          <a:ea typeface="Times New Roman"/>
                          <a:cs typeface="Times New Roman"/>
                        </a:rPr>
                        <a:t>for</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warehouse</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operations</a:t>
                      </a:r>
                      <a:r>
                        <a:rPr lang="tr-TR" sz="1400" dirty="0">
                          <a:latin typeface="Arial Black" pitchFamily="34" charset="0"/>
                          <a:ea typeface="Times New Roman"/>
                          <a:cs typeface="Times New Roman"/>
                        </a:rPr>
                        <a:t>.</a:t>
                      </a:r>
                      <a:endParaRPr lang="tr-TR" sz="1400" dirty="0">
                        <a:latin typeface="Arial Black" pitchFamily="34" charset="0"/>
                        <a:ea typeface="Calibri"/>
                        <a:cs typeface="Times New Roman"/>
                      </a:endParaRPr>
                    </a:p>
                  </a:txBody>
                  <a:tcPr marL="68580" marR="68580" marT="0" marB="0" anchor="ctr"/>
                </a:tc>
              </a:tr>
              <a:tr h="1051158">
                <a:tc vMerge="1">
                  <a:txBody>
                    <a:bodyPr/>
                    <a:lstStyle/>
                    <a:p>
                      <a:endParaRPr lang="tr-TR" dirty="0"/>
                    </a:p>
                  </a:txBody>
                  <a:tcPr/>
                </a:tc>
                <a:tc>
                  <a:txBody>
                    <a:bodyPr/>
                    <a:lstStyle/>
                    <a:p>
                      <a:pPr algn="ctr">
                        <a:lnSpc>
                          <a:spcPct val="115000"/>
                        </a:lnSpc>
                        <a:spcAft>
                          <a:spcPts val="0"/>
                        </a:spcAft>
                      </a:pPr>
                      <a:r>
                        <a:rPr lang="tr-TR" sz="1400" dirty="0" err="1">
                          <a:latin typeface="Arial Black" pitchFamily="34" charset="0"/>
                          <a:ea typeface="Times New Roman"/>
                          <a:cs typeface="Times New Roman"/>
                        </a:rPr>
                        <a:t>What’s</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your</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job</a:t>
                      </a:r>
                      <a:r>
                        <a:rPr lang="tr-TR" sz="1400" dirty="0">
                          <a:latin typeface="Arial Black" pitchFamily="34" charset="0"/>
                          <a:ea typeface="Times New Roman"/>
                          <a:cs typeface="Times New Roman"/>
                        </a:rPr>
                        <a:t>?</a:t>
                      </a:r>
                      <a:endParaRPr lang="tr-TR" sz="1400" dirty="0">
                        <a:latin typeface="Arial Black" pitchFamily="34" charset="0"/>
                        <a:ea typeface="Calibri"/>
                        <a:cs typeface="Times New Roman"/>
                      </a:endParaRPr>
                    </a:p>
                  </a:txBody>
                  <a:tcPr marL="68580" marR="68580" marT="0" marB="0"/>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r>
              <a:tr h="1051158">
                <a:tc vMerge="1">
                  <a:txBody>
                    <a:bodyPr/>
                    <a:lstStyle/>
                    <a:p>
                      <a:endParaRPr lang="tr-TR"/>
                    </a:p>
                  </a:txBody>
                  <a:tcPr/>
                </a:tc>
                <a:tc>
                  <a:txBody>
                    <a:bodyPr/>
                    <a:lstStyle/>
                    <a:p>
                      <a:pPr algn="ctr">
                        <a:lnSpc>
                          <a:spcPct val="115000"/>
                        </a:lnSpc>
                        <a:spcAft>
                          <a:spcPts val="0"/>
                        </a:spcAft>
                      </a:pPr>
                      <a:r>
                        <a:rPr lang="tr-TR" sz="1400">
                          <a:latin typeface="Arial Black" pitchFamily="34" charset="0"/>
                          <a:ea typeface="Times New Roman"/>
                          <a:cs typeface="Times New Roman"/>
                        </a:rPr>
                        <a:t>What’s your profession?</a:t>
                      </a:r>
                      <a:endParaRPr lang="tr-TR" sz="1400">
                        <a:latin typeface="Arial Black" pitchFamily="34" charset="0"/>
                        <a:ea typeface="Calibri"/>
                        <a:cs typeface="Times New Roman"/>
                      </a:endParaRPr>
                    </a:p>
                  </a:txBody>
                  <a:tcPr marL="68580" marR="68580" marT="0" marB="0"/>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r>
              <a:tr h="1051158">
                <a:tc vMerge="1">
                  <a:txBody>
                    <a:bodyPr/>
                    <a:lstStyle/>
                    <a:p>
                      <a:endParaRPr lang="tr-TR" dirty="0"/>
                    </a:p>
                  </a:txBody>
                  <a:tcPr/>
                </a:tc>
                <a:tc>
                  <a:txBody>
                    <a:bodyPr/>
                    <a:lstStyle/>
                    <a:p>
                      <a:pPr algn="ctr">
                        <a:lnSpc>
                          <a:spcPct val="115000"/>
                        </a:lnSpc>
                        <a:spcAft>
                          <a:spcPts val="0"/>
                        </a:spcAft>
                      </a:pPr>
                      <a:r>
                        <a:rPr lang="tr-TR" sz="1400" dirty="0" err="1">
                          <a:latin typeface="Arial Black" pitchFamily="34" charset="0"/>
                          <a:ea typeface="Times New Roman"/>
                          <a:cs typeface="Times New Roman"/>
                        </a:rPr>
                        <a:t>What’s</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your</a:t>
                      </a:r>
                      <a:r>
                        <a:rPr lang="tr-TR" sz="1400" dirty="0">
                          <a:latin typeface="Arial Black" pitchFamily="34" charset="0"/>
                          <a:ea typeface="Times New Roman"/>
                          <a:cs typeface="Times New Roman"/>
                        </a:rPr>
                        <a:t> </a:t>
                      </a:r>
                      <a:r>
                        <a:rPr lang="tr-TR" sz="1400" dirty="0" err="1">
                          <a:latin typeface="Arial Black" pitchFamily="34" charset="0"/>
                          <a:ea typeface="Times New Roman"/>
                          <a:cs typeface="Times New Roman"/>
                        </a:rPr>
                        <a:t>occupation</a:t>
                      </a:r>
                      <a:r>
                        <a:rPr lang="tr-TR" sz="1400" dirty="0">
                          <a:latin typeface="Arial Black" pitchFamily="34" charset="0"/>
                          <a:ea typeface="Times New Roman"/>
                          <a:cs typeface="Times New Roman"/>
                        </a:rPr>
                        <a:t>?</a:t>
                      </a:r>
                      <a:endParaRPr lang="tr-TR" sz="1400" dirty="0">
                        <a:latin typeface="Arial Black" pitchFamily="34" charset="0"/>
                        <a:ea typeface="Calibri"/>
                        <a:cs typeface="Times New Roman"/>
                      </a:endParaRPr>
                    </a:p>
                  </a:txBody>
                  <a:tcPr marL="68580" marR="68580" marT="0" marB="0"/>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fontScale="90000"/>
          </a:bodyPr>
          <a:lstStyle/>
          <a:p>
            <a:r>
              <a:rPr lang="tr-TR" sz="3600" b="1" dirty="0" err="1" smtClean="0"/>
              <a:t>Communication</a:t>
            </a:r>
            <a:r>
              <a:rPr lang="tr-TR" sz="3600" b="1" dirty="0" smtClean="0"/>
              <a:t>: </a:t>
            </a:r>
            <a:r>
              <a:rPr lang="tr-TR" sz="3600" b="1" dirty="0" err="1" smtClean="0"/>
              <a:t>How</a:t>
            </a:r>
            <a:r>
              <a:rPr lang="tr-TR" sz="3600" b="1" dirty="0" smtClean="0"/>
              <a:t> </a:t>
            </a:r>
            <a:r>
              <a:rPr lang="tr-TR" sz="3600" b="1" dirty="0" err="1" smtClean="0"/>
              <a:t>to</a:t>
            </a:r>
            <a:r>
              <a:rPr lang="tr-TR" sz="3600" b="1" dirty="0" smtClean="0"/>
              <a:t> </a:t>
            </a:r>
            <a:r>
              <a:rPr lang="tr-TR" sz="3600" b="1" dirty="0" err="1" smtClean="0"/>
              <a:t>describe</a:t>
            </a:r>
            <a:r>
              <a:rPr lang="tr-TR" sz="3600" b="1" dirty="0" smtClean="0"/>
              <a:t> </a:t>
            </a:r>
            <a:r>
              <a:rPr lang="tr-TR" sz="3600" b="1" dirty="0" err="1" smtClean="0"/>
              <a:t>what</a:t>
            </a:r>
            <a:r>
              <a:rPr lang="tr-TR" sz="3600" b="1" dirty="0" smtClean="0"/>
              <a:t> </a:t>
            </a:r>
            <a:r>
              <a:rPr lang="tr-TR" sz="3600" b="1" dirty="0" err="1" smtClean="0"/>
              <a:t>we</a:t>
            </a:r>
            <a:r>
              <a:rPr lang="tr-TR" sz="3600" b="1" dirty="0" smtClean="0"/>
              <a:t> do?/ İletişim: Neyi yaptığımızı nasıl açıklarız?</a:t>
            </a:r>
            <a:endParaRPr lang="tr-TR" sz="3600" dirty="0"/>
          </a:p>
        </p:txBody>
      </p:sp>
      <p:graphicFrame>
        <p:nvGraphicFramePr>
          <p:cNvPr id="4" name="3 İçerik Yer Tutucusu"/>
          <p:cNvGraphicFramePr>
            <a:graphicFrameLocks noGrp="1"/>
          </p:cNvGraphicFramePr>
          <p:nvPr>
            <p:ph idx="1"/>
          </p:nvPr>
        </p:nvGraphicFramePr>
        <p:xfrm>
          <a:off x="250825" y="1125538"/>
          <a:ext cx="8425632" cy="5411150"/>
        </p:xfrm>
        <a:graphic>
          <a:graphicData uri="http://schemas.openxmlformats.org/drawingml/2006/table">
            <a:tbl>
              <a:tblPr firstRow="1" bandRow="1">
                <a:tableStyleId>{5C22544A-7EE6-4342-B048-85BDC9FD1C3A}</a:tableStyleId>
              </a:tblPr>
              <a:tblGrid>
                <a:gridCol w="2808544"/>
                <a:gridCol w="2808544"/>
                <a:gridCol w="2808544"/>
              </a:tblGrid>
              <a:tr h="1583911">
                <a:tc rowSpan="3">
                  <a:txBody>
                    <a:bodyPr/>
                    <a:lstStyle/>
                    <a:p>
                      <a:pPr marL="71755" marR="71755" algn="ctr">
                        <a:lnSpc>
                          <a:spcPct val="115000"/>
                        </a:lnSpc>
                        <a:spcAft>
                          <a:spcPts val="0"/>
                        </a:spcAft>
                      </a:pPr>
                      <a:r>
                        <a:rPr lang="tr-TR" sz="1600" b="1" dirty="0">
                          <a:latin typeface="Arial Black" pitchFamily="34" charset="0"/>
                          <a:ea typeface="Times New Roman"/>
                          <a:cs typeface="Times New Roman"/>
                        </a:rPr>
                        <a:t>Görevler ve sorumluluklar</a:t>
                      </a:r>
                      <a:endParaRPr lang="tr-TR" sz="1600" dirty="0">
                        <a:latin typeface="Arial Black" pitchFamily="34" charset="0"/>
                        <a:ea typeface="Calibri"/>
                        <a:cs typeface="Times New Roman"/>
                      </a:endParaRPr>
                    </a:p>
                    <a:p>
                      <a:pPr marL="71755" marR="71755" algn="ctr">
                        <a:lnSpc>
                          <a:spcPct val="115000"/>
                        </a:lnSpc>
                        <a:spcAft>
                          <a:spcPts val="0"/>
                        </a:spcAft>
                      </a:pPr>
                      <a:r>
                        <a:rPr lang="tr-TR" sz="1600" b="1" dirty="0" err="1">
                          <a:latin typeface="Arial Black" pitchFamily="34" charset="0"/>
                          <a:ea typeface="Times New Roman"/>
                          <a:cs typeface="Times New Roman"/>
                        </a:rPr>
                        <a:t>Tasks</a:t>
                      </a:r>
                      <a:r>
                        <a:rPr lang="tr-TR" sz="1600" b="1" dirty="0">
                          <a:latin typeface="Arial Black" pitchFamily="34" charset="0"/>
                          <a:ea typeface="Times New Roman"/>
                          <a:cs typeface="Times New Roman"/>
                        </a:rPr>
                        <a:t> </a:t>
                      </a:r>
                      <a:r>
                        <a:rPr lang="tr-TR" sz="1600" b="1" dirty="0" err="1">
                          <a:latin typeface="Arial Black" pitchFamily="34" charset="0"/>
                          <a:ea typeface="Times New Roman"/>
                          <a:cs typeface="Times New Roman"/>
                        </a:rPr>
                        <a:t>and</a:t>
                      </a:r>
                      <a:r>
                        <a:rPr lang="tr-TR" sz="1600" b="1" dirty="0">
                          <a:latin typeface="Arial Black" pitchFamily="34" charset="0"/>
                          <a:ea typeface="Times New Roman"/>
                          <a:cs typeface="Times New Roman"/>
                        </a:rPr>
                        <a:t> </a:t>
                      </a:r>
                      <a:r>
                        <a:rPr lang="tr-TR" sz="1600" b="1" dirty="0" err="1">
                          <a:latin typeface="Arial Black" pitchFamily="34" charset="0"/>
                          <a:ea typeface="Times New Roman"/>
                          <a:cs typeface="Times New Roman"/>
                        </a:rPr>
                        <a:t>responsibilities</a:t>
                      </a:r>
                      <a:endParaRPr lang="tr-TR" sz="1600" dirty="0">
                        <a:latin typeface="Arial Black" pitchFamily="34" charset="0"/>
                        <a:ea typeface="Calibri"/>
                        <a:cs typeface="Times New Roman"/>
                      </a:endParaRPr>
                    </a:p>
                  </a:txBody>
                  <a:tcPr marL="68580" marR="68580" marT="0" marB="0" vert="vert270"/>
                </a:tc>
                <a:tc>
                  <a:txBody>
                    <a:bodyPr/>
                    <a:lstStyle/>
                    <a:p>
                      <a:pPr algn="ctr">
                        <a:lnSpc>
                          <a:spcPct val="115000"/>
                        </a:lnSpc>
                        <a:spcAft>
                          <a:spcPts val="0"/>
                        </a:spcAft>
                      </a:pPr>
                      <a:r>
                        <a:rPr lang="tr-TR" sz="1600">
                          <a:latin typeface="Arial Black" pitchFamily="34" charset="0"/>
                          <a:ea typeface="Times New Roman"/>
                          <a:cs typeface="Times New Roman"/>
                        </a:rPr>
                        <a:t>What does a warehouse manager do?</a:t>
                      </a:r>
                      <a:endParaRPr lang="tr-TR" sz="16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600">
                          <a:latin typeface="Arial Black" pitchFamily="34" charset="0"/>
                          <a:ea typeface="Times New Roman"/>
                          <a:cs typeface="Times New Roman"/>
                        </a:rPr>
                        <a:t>A warehouse manager manages warehouse in compliance with company’s policies and vision.</a:t>
                      </a:r>
                      <a:endParaRPr lang="tr-TR" sz="1600">
                        <a:latin typeface="Arial Black" pitchFamily="34" charset="0"/>
                        <a:ea typeface="Calibri"/>
                        <a:cs typeface="Times New Roman"/>
                      </a:endParaRPr>
                    </a:p>
                    <a:p>
                      <a:pPr algn="ctr">
                        <a:lnSpc>
                          <a:spcPct val="115000"/>
                        </a:lnSpc>
                        <a:spcAft>
                          <a:spcPts val="0"/>
                        </a:spcAft>
                      </a:pPr>
                      <a:r>
                        <a:rPr lang="tr-TR" sz="1600">
                          <a:latin typeface="Arial Black" pitchFamily="34" charset="0"/>
                          <a:ea typeface="Times New Roman"/>
                          <a:cs typeface="Times New Roman"/>
                        </a:rPr>
                        <a:t>I liaise with clients, suppliers and transport companies.</a:t>
                      </a:r>
                      <a:endParaRPr lang="tr-TR" sz="1600">
                        <a:latin typeface="Arial Black" pitchFamily="34" charset="0"/>
                        <a:ea typeface="Calibri"/>
                        <a:cs typeface="Times New Roman"/>
                      </a:endParaRPr>
                    </a:p>
                  </a:txBody>
                  <a:tcPr marL="68580" marR="68580" marT="0" marB="0" anchor="ctr"/>
                </a:tc>
              </a:tr>
              <a:tr h="1583911">
                <a:tc vMerge="1">
                  <a:txBody>
                    <a:bodyPr/>
                    <a:lstStyle/>
                    <a:p>
                      <a:endParaRPr lang="tr-TR"/>
                    </a:p>
                  </a:txBody>
                  <a:tcPr/>
                </a:tc>
                <a:tc>
                  <a:txBody>
                    <a:bodyPr/>
                    <a:lstStyle/>
                    <a:p>
                      <a:pPr algn="ctr">
                        <a:lnSpc>
                          <a:spcPct val="115000"/>
                        </a:lnSpc>
                        <a:spcAft>
                          <a:spcPts val="0"/>
                        </a:spcAft>
                      </a:pPr>
                      <a:r>
                        <a:rPr lang="tr-TR" sz="1600">
                          <a:latin typeface="Arial Black" pitchFamily="34" charset="0"/>
                          <a:ea typeface="Times New Roman"/>
                          <a:cs typeface="Times New Roman"/>
                        </a:rPr>
                        <a:t>What’s your line of work?</a:t>
                      </a:r>
                      <a:endParaRPr lang="tr-TR" sz="16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600">
                          <a:latin typeface="Arial Black" pitchFamily="34" charset="0"/>
                          <a:ea typeface="Times New Roman"/>
                          <a:cs typeface="Times New Roman"/>
                        </a:rPr>
                        <a:t>In my job, I have to follow all warehousing, handling and shipping legislation requirements</a:t>
                      </a:r>
                      <a:endParaRPr lang="tr-TR" sz="1600">
                        <a:latin typeface="Arial Black" pitchFamily="34" charset="0"/>
                        <a:ea typeface="Calibri"/>
                        <a:cs typeface="Times New Roman"/>
                      </a:endParaRPr>
                    </a:p>
                  </a:txBody>
                  <a:tcPr marL="68580" marR="68580" marT="0" marB="0" anchor="ctr"/>
                </a:tc>
              </a:tr>
              <a:tr h="1583911">
                <a:tc vMerge="1">
                  <a:txBody>
                    <a:bodyPr/>
                    <a:lstStyle/>
                    <a:p>
                      <a:endParaRPr lang="tr-TR"/>
                    </a:p>
                  </a:txBody>
                  <a:tcPr/>
                </a:tc>
                <a:tc>
                  <a:txBody>
                    <a:bodyPr/>
                    <a:lstStyle/>
                    <a:p>
                      <a:pPr algn="ctr">
                        <a:lnSpc>
                          <a:spcPct val="115000"/>
                        </a:lnSpc>
                        <a:spcAft>
                          <a:spcPts val="0"/>
                        </a:spcAft>
                      </a:pPr>
                      <a:r>
                        <a:rPr lang="tr-TR" sz="1600">
                          <a:latin typeface="Arial Black" pitchFamily="34" charset="0"/>
                          <a:ea typeface="Times New Roman"/>
                          <a:cs typeface="Times New Roman"/>
                        </a:rPr>
                        <a:t>What does your job involve?</a:t>
                      </a:r>
                      <a:endParaRPr lang="tr-TR" sz="1600">
                        <a:latin typeface="Arial Black" pitchFamily="34" charset="0"/>
                        <a:ea typeface="Calibri"/>
                        <a:cs typeface="Times New Roman"/>
                      </a:endParaRPr>
                    </a:p>
                  </a:txBody>
                  <a:tcPr marL="68580" marR="68580" marT="0" marB="0"/>
                </a:tc>
                <a:tc>
                  <a:txBody>
                    <a:bodyPr/>
                    <a:lstStyle/>
                    <a:p>
                      <a:pPr algn="ctr">
                        <a:lnSpc>
                          <a:spcPct val="115000"/>
                        </a:lnSpc>
                        <a:spcAft>
                          <a:spcPts val="0"/>
                        </a:spcAft>
                      </a:pPr>
                      <a:r>
                        <a:rPr lang="tr-TR" sz="1600" dirty="0" err="1">
                          <a:latin typeface="Arial Black" pitchFamily="34" charset="0"/>
                          <a:ea typeface="Times New Roman"/>
                          <a:cs typeface="Times New Roman"/>
                        </a:rPr>
                        <a:t>My</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job</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involves</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receiving</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warehousing</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distribution</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and</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maintenance</a:t>
                      </a:r>
                      <a:r>
                        <a:rPr lang="tr-TR" sz="1600" dirty="0">
                          <a:latin typeface="Arial Black" pitchFamily="34" charset="0"/>
                          <a:ea typeface="Times New Roman"/>
                          <a:cs typeface="Times New Roman"/>
                        </a:rPr>
                        <a:t> </a:t>
                      </a:r>
                      <a:r>
                        <a:rPr lang="tr-TR" sz="1600" dirty="0" err="1">
                          <a:latin typeface="Arial Black" pitchFamily="34" charset="0"/>
                          <a:ea typeface="Times New Roman"/>
                          <a:cs typeface="Times New Roman"/>
                        </a:rPr>
                        <a:t>operations</a:t>
                      </a:r>
                      <a:r>
                        <a:rPr lang="tr-TR" sz="1600" dirty="0">
                          <a:latin typeface="Arial Black" pitchFamily="34" charset="0"/>
                          <a:ea typeface="Times New Roman"/>
                          <a:cs typeface="Times New Roman"/>
                        </a:rPr>
                        <a:t>.</a:t>
                      </a:r>
                      <a:endParaRPr lang="tr-TR" sz="1600" dirty="0">
                        <a:latin typeface="Arial Black" pitchFamily="34" charset="0"/>
                        <a:ea typeface="Calibri"/>
                        <a:cs typeface="Times New Roman"/>
                      </a:endParaRPr>
                    </a:p>
                  </a:txBody>
                  <a:tcPr marL="68580" marR="68580" marT="0" marB="0" anchor="ct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435280" cy="5865515"/>
          </a:xfrm>
        </p:spPr>
        <p:txBody>
          <a:bodyPr/>
          <a:lstStyle/>
          <a:p>
            <a:pPr lvl="0"/>
            <a:r>
              <a:rPr lang="tr-TR" dirty="0" err="1"/>
              <a:t>What</a:t>
            </a:r>
            <a:r>
              <a:rPr lang="tr-TR" dirty="0"/>
              <a:t> is </a:t>
            </a:r>
            <a:r>
              <a:rPr lang="tr-TR" dirty="0" err="1"/>
              <a:t>your</a:t>
            </a:r>
            <a:r>
              <a:rPr lang="tr-TR" dirty="0"/>
              <a:t> </a:t>
            </a:r>
            <a:r>
              <a:rPr lang="tr-TR" dirty="0" err="1"/>
              <a:t>job</a:t>
            </a:r>
            <a:r>
              <a:rPr lang="tr-TR" dirty="0"/>
              <a:t>? /</a:t>
            </a:r>
            <a:r>
              <a:rPr lang="tr-TR" dirty="0" err="1"/>
              <a:t>What</a:t>
            </a:r>
            <a:r>
              <a:rPr lang="tr-TR" dirty="0"/>
              <a:t> do </a:t>
            </a:r>
            <a:r>
              <a:rPr lang="tr-TR" dirty="0" err="1"/>
              <a:t>you</a:t>
            </a:r>
            <a:r>
              <a:rPr lang="tr-TR" dirty="0"/>
              <a:t> do?</a:t>
            </a:r>
          </a:p>
          <a:p>
            <a:pPr lvl="0"/>
            <a:r>
              <a:rPr lang="tr-TR" dirty="0" err="1"/>
              <a:t>What</a:t>
            </a:r>
            <a:r>
              <a:rPr lang="tr-TR" dirty="0"/>
              <a:t> </a:t>
            </a:r>
            <a:r>
              <a:rPr lang="tr-TR" dirty="0" err="1"/>
              <a:t>does</a:t>
            </a:r>
            <a:r>
              <a:rPr lang="tr-TR" dirty="0"/>
              <a:t> </a:t>
            </a:r>
            <a:r>
              <a:rPr lang="tr-TR" dirty="0" err="1"/>
              <a:t>your</a:t>
            </a:r>
            <a:r>
              <a:rPr lang="tr-TR" dirty="0"/>
              <a:t> </a:t>
            </a:r>
            <a:r>
              <a:rPr lang="tr-TR" dirty="0" err="1"/>
              <a:t>work</a:t>
            </a:r>
            <a:r>
              <a:rPr lang="tr-TR" dirty="0"/>
              <a:t> </a:t>
            </a:r>
            <a:r>
              <a:rPr lang="tr-TR" dirty="0" err="1"/>
              <a:t>involve</a:t>
            </a:r>
            <a:r>
              <a:rPr lang="tr-TR" dirty="0"/>
              <a:t>?</a:t>
            </a:r>
          </a:p>
          <a:p>
            <a:pPr lvl="0"/>
            <a:r>
              <a:rPr lang="tr-TR" dirty="0" err="1"/>
              <a:t>What</a:t>
            </a:r>
            <a:r>
              <a:rPr lang="tr-TR" dirty="0"/>
              <a:t> </a:t>
            </a:r>
            <a:r>
              <a:rPr lang="tr-TR" dirty="0" err="1"/>
              <a:t>are</a:t>
            </a:r>
            <a:r>
              <a:rPr lang="tr-TR" dirty="0"/>
              <a:t> </a:t>
            </a:r>
            <a:r>
              <a:rPr lang="tr-TR" dirty="0" err="1"/>
              <a:t>your</a:t>
            </a:r>
            <a:r>
              <a:rPr lang="tr-TR" dirty="0"/>
              <a:t> </a:t>
            </a:r>
            <a:r>
              <a:rPr lang="tr-TR" dirty="0" err="1"/>
              <a:t>main</a:t>
            </a:r>
            <a:r>
              <a:rPr lang="tr-TR" dirty="0"/>
              <a:t> </a:t>
            </a:r>
            <a:r>
              <a:rPr lang="tr-TR" dirty="0" err="1"/>
              <a:t>duties</a:t>
            </a:r>
            <a:r>
              <a:rPr lang="tr-TR" dirty="0"/>
              <a:t>?</a:t>
            </a:r>
          </a:p>
          <a:p>
            <a:pPr lvl="0"/>
            <a:r>
              <a:rPr lang="tr-TR" dirty="0" err="1"/>
              <a:t>What</a:t>
            </a:r>
            <a:r>
              <a:rPr lang="tr-TR" dirty="0"/>
              <a:t> </a:t>
            </a:r>
            <a:r>
              <a:rPr lang="tr-TR" dirty="0" err="1"/>
              <a:t>are</a:t>
            </a:r>
            <a:r>
              <a:rPr lang="tr-TR" dirty="0"/>
              <a:t> </a:t>
            </a:r>
            <a:r>
              <a:rPr lang="tr-TR" dirty="0" err="1"/>
              <a:t>you</a:t>
            </a:r>
            <a:r>
              <a:rPr lang="tr-TR" dirty="0"/>
              <a:t> </a:t>
            </a:r>
            <a:r>
              <a:rPr lang="tr-TR" dirty="0" err="1"/>
              <a:t>responsible</a:t>
            </a:r>
            <a:r>
              <a:rPr lang="tr-TR" dirty="0"/>
              <a:t> </a:t>
            </a:r>
            <a:r>
              <a:rPr lang="tr-TR" dirty="0" err="1"/>
              <a:t>for</a:t>
            </a:r>
            <a:r>
              <a:rPr lang="tr-TR" dirty="0"/>
              <a:t>?</a:t>
            </a:r>
          </a:p>
          <a:p>
            <a:pPr lvl="0"/>
            <a:r>
              <a:rPr lang="tr-TR" dirty="0" err="1"/>
              <a:t>What</a:t>
            </a:r>
            <a:r>
              <a:rPr lang="tr-TR" dirty="0"/>
              <a:t> </a:t>
            </a:r>
            <a:r>
              <a:rPr lang="tr-TR" dirty="0" err="1"/>
              <a:t>kind</a:t>
            </a:r>
            <a:r>
              <a:rPr lang="tr-TR" dirty="0"/>
              <a:t> of </a:t>
            </a:r>
            <a:r>
              <a:rPr lang="tr-TR" dirty="0" err="1"/>
              <a:t>job</a:t>
            </a:r>
            <a:r>
              <a:rPr lang="tr-TR" dirty="0"/>
              <a:t> do </a:t>
            </a:r>
            <a:r>
              <a:rPr lang="tr-TR" dirty="0" err="1"/>
              <a:t>you</a:t>
            </a:r>
            <a:r>
              <a:rPr lang="tr-TR" dirty="0"/>
              <a:t> </a:t>
            </a:r>
            <a:r>
              <a:rPr lang="tr-TR" dirty="0" err="1"/>
              <a:t>find</a:t>
            </a:r>
            <a:r>
              <a:rPr lang="tr-TR" dirty="0"/>
              <a:t> </a:t>
            </a:r>
            <a:r>
              <a:rPr lang="tr-TR" dirty="0" err="1"/>
              <a:t>interesting</a:t>
            </a:r>
            <a:r>
              <a:rPr lang="tr-TR" dirty="0"/>
              <a:t>?</a:t>
            </a:r>
          </a:p>
          <a:p>
            <a:pPr lvl="0"/>
            <a:r>
              <a:rPr lang="tr-TR" dirty="0" err="1"/>
              <a:t>What</a:t>
            </a:r>
            <a:r>
              <a:rPr lang="tr-TR" dirty="0"/>
              <a:t> is </a:t>
            </a:r>
            <a:r>
              <a:rPr lang="tr-TR" dirty="0" err="1"/>
              <a:t>your</a:t>
            </a:r>
            <a:r>
              <a:rPr lang="tr-TR" dirty="0"/>
              <a:t> </a:t>
            </a:r>
            <a:r>
              <a:rPr lang="tr-TR" dirty="0" err="1"/>
              <a:t>dream</a:t>
            </a:r>
            <a:r>
              <a:rPr lang="tr-TR" dirty="0"/>
              <a:t> </a:t>
            </a:r>
            <a:r>
              <a:rPr lang="tr-TR" dirty="0" err="1"/>
              <a:t>job</a:t>
            </a:r>
            <a:r>
              <a:rPr lang="tr-TR" dirty="0"/>
              <a:t>?</a:t>
            </a:r>
          </a:p>
          <a:p>
            <a:pPr lvl="0"/>
            <a:r>
              <a:rPr lang="tr-TR" dirty="0" err="1"/>
              <a:t>What</a:t>
            </a:r>
            <a:r>
              <a:rPr lang="tr-TR" dirty="0"/>
              <a:t> </a:t>
            </a:r>
            <a:r>
              <a:rPr lang="tr-TR" dirty="0" err="1"/>
              <a:t>does</a:t>
            </a:r>
            <a:r>
              <a:rPr lang="tr-TR" dirty="0"/>
              <a:t> </a:t>
            </a:r>
            <a:r>
              <a:rPr lang="tr-TR" dirty="0" err="1"/>
              <a:t>your</a:t>
            </a:r>
            <a:r>
              <a:rPr lang="tr-TR" dirty="0"/>
              <a:t> ideal </a:t>
            </a:r>
            <a:r>
              <a:rPr lang="tr-TR" dirty="0" err="1"/>
              <a:t>work</a:t>
            </a:r>
            <a:r>
              <a:rPr lang="tr-TR" dirty="0"/>
              <a:t> </a:t>
            </a:r>
            <a:r>
              <a:rPr lang="tr-TR" dirty="0" err="1"/>
              <a:t>environment</a:t>
            </a:r>
            <a:r>
              <a:rPr lang="tr-TR" dirty="0"/>
              <a:t> </a:t>
            </a:r>
            <a:r>
              <a:rPr lang="tr-TR" dirty="0" err="1"/>
              <a:t>look</a:t>
            </a:r>
            <a:r>
              <a:rPr lang="tr-TR" dirty="0"/>
              <a:t> </a:t>
            </a:r>
            <a:r>
              <a:rPr lang="tr-TR" dirty="0" err="1"/>
              <a:t>like</a:t>
            </a:r>
            <a:r>
              <a:rPr lang="tr-TR" dirty="0"/>
              <a:t>?</a:t>
            </a:r>
          </a:p>
          <a:p>
            <a:endParaRPr lang="tr-TR" dirty="0"/>
          </a:p>
        </p:txBody>
      </p:sp>
      <p:pic>
        <p:nvPicPr>
          <p:cNvPr id="7" name="6 Resim" descr="https://encrypted-tbn1.gstatic.com/images?q=tbn:ANd9GcReJznluUDzDGyO0NeG9_4GJLb28Q9l3MWwNyauGe6ieo_UA5uilQ"/>
          <p:cNvPicPr/>
          <p:nvPr/>
        </p:nvPicPr>
        <p:blipFill>
          <a:blip r:embed="rId2" cstate="print"/>
          <a:srcRect/>
          <a:stretch>
            <a:fillRect/>
          </a:stretch>
        </p:blipFill>
        <p:spPr bwMode="auto">
          <a:xfrm>
            <a:off x="2843808" y="4581128"/>
            <a:ext cx="2448272" cy="172819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291264" cy="5937523"/>
          </a:xfrm>
        </p:spPr>
        <p:txBody>
          <a:bodyPr>
            <a:normAutofit fontScale="55000" lnSpcReduction="20000"/>
          </a:bodyPr>
          <a:lstStyle/>
          <a:p>
            <a:r>
              <a:rPr lang="tr-TR" sz="4400" b="1" dirty="0"/>
              <a:t>TEKİL İSİMLER:</a:t>
            </a:r>
            <a:endParaRPr lang="tr-TR" sz="4400" dirty="0"/>
          </a:p>
          <a:p>
            <a:pPr>
              <a:buNone/>
            </a:pPr>
            <a:endParaRPr lang="tr-TR" sz="4400" dirty="0"/>
          </a:p>
          <a:p>
            <a:r>
              <a:rPr lang="tr-TR" sz="4400" b="1" dirty="0"/>
              <a:t>Eğer sadece tek bir kişi, hayvan, yer veya nesneden bahsediyorsak, tekil (</a:t>
            </a:r>
            <a:r>
              <a:rPr lang="tr-TR" sz="4400" b="1" dirty="0" err="1"/>
              <a:t>singular</a:t>
            </a:r>
            <a:r>
              <a:rPr lang="tr-TR" sz="4400" b="1" dirty="0"/>
              <a:t>-</a:t>
            </a:r>
            <a:r>
              <a:rPr lang="tr-TR" sz="4400" b="1" dirty="0" err="1"/>
              <a:t>singulır</a:t>
            </a:r>
            <a:r>
              <a:rPr lang="tr-TR" sz="4400" b="1" dirty="0"/>
              <a:t>) isimleri kullanırız:</a:t>
            </a:r>
            <a:endParaRPr lang="tr-TR" sz="4400" dirty="0"/>
          </a:p>
          <a:p>
            <a:pPr>
              <a:buNone/>
            </a:pPr>
            <a:endParaRPr lang="tr-TR" sz="4400" dirty="0"/>
          </a:p>
          <a:p>
            <a:r>
              <a:rPr lang="tr-TR" sz="4400" dirty="0"/>
              <a:t>“A”  </a:t>
            </a:r>
            <a:r>
              <a:rPr lang="tr-TR" sz="4400" dirty="0" err="1"/>
              <a:t>man</a:t>
            </a:r>
            <a:r>
              <a:rPr lang="tr-TR" sz="4400" dirty="0"/>
              <a:t> (e men), “a” </a:t>
            </a:r>
            <a:r>
              <a:rPr lang="tr-TR" sz="4400" dirty="0" err="1"/>
              <a:t>monkey</a:t>
            </a:r>
            <a:r>
              <a:rPr lang="tr-TR" sz="4400" dirty="0"/>
              <a:t> (e </a:t>
            </a:r>
            <a:r>
              <a:rPr lang="tr-TR" sz="4400" dirty="0" err="1"/>
              <a:t>mankiy</a:t>
            </a:r>
            <a:r>
              <a:rPr lang="tr-TR" sz="4400" dirty="0"/>
              <a:t>), “a” </a:t>
            </a:r>
            <a:r>
              <a:rPr lang="tr-TR" sz="4400" dirty="0" err="1"/>
              <a:t>ship</a:t>
            </a:r>
            <a:r>
              <a:rPr lang="tr-TR" sz="4400" dirty="0"/>
              <a:t> (a </a:t>
            </a:r>
            <a:r>
              <a:rPr lang="tr-TR" sz="4400" dirty="0" err="1"/>
              <a:t>ship</a:t>
            </a:r>
            <a:r>
              <a:rPr lang="tr-TR" sz="4400" dirty="0"/>
              <a:t>), “a” </a:t>
            </a:r>
            <a:r>
              <a:rPr lang="tr-TR" sz="4400" dirty="0" err="1"/>
              <a:t>flower</a:t>
            </a:r>
            <a:r>
              <a:rPr lang="tr-TR" sz="4400" dirty="0"/>
              <a:t> (e </a:t>
            </a:r>
            <a:r>
              <a:rPr lang="tr-TR" sz="4400" dirty="0" err="1"/>
              <a:t>flaıvır</a:t>
            </a:r>
            <a:r>
              <a:rPr lang="tr-TR" sz="4400" dirty="0"/>
              <a:t>)</a:t>
            </a:r>
          </a:p>
          <a:p>
            <a:pPr>
              <a:buNone/>
            </a:pPr>
            <a:endParaRPr lang="tr-TR" sz="4400" dirty="0"/>
          </a:p>
          <a:p>
            <a:pPr>
              <a:buNone/>
            </a:pPr>
            <a:endParaRPr lang="tr-TR" sz="4400" dirty="0"/>
          </a:p>
          <a:p>
            <a:r>
              <a:rPr lang="tr-TR" sz="4400" b="1" dirty="0"/>
              <a:t>Tekillerde sesli harflerle (</a:t>
            </a:r>
            <a:r>
              <a:rPr lang="tr-TR" sz="4400" b="1" dirty="0" err="1"/>
              <a:t>vowels</a:t>
            </a:r>
            <a:r>
              <a:rPr lang="tr-TR" sz="4400" b="1" dirty="0"/>
              <a:t>-</a:t>
            </a:r>
            <a:r>
              <a:rPr lang="tr-TR" sz="4400" b="1" dirty="0" err="1"/>
              <a:t>vaıvıls</a:t>
            </a:r>
            <a:r>
              <a:rPr lang="tr-TR" sz="4400" b="1" dirty="0"/>
              <a:t>) [a,e,i,o,u] başlayan isimlerin başına “an” (en) getirilir:</a:t>
            </a:r>
            <a:endParaRPr lang="tr-TR" sz="4400" dirty="0"/>
          </a:p>
          <a:p>
            <a:pPr>
              <a:buNone/>
            </a:pPr>
            <a:endParaRPr lang="tr-TR" sz="4400" dirty="0"/>
          </a:p>
          <a:p>
            <a:r>
              <a:rPr lang="tr-TR" sz="4400" dirty="0"/>
              <a:t>“An” </a:t>
            </a:r>
            <a:r>
              <a:rPr lang="tr-TR" sz="4400" dirty="0" err="1"/>
              <a:t>arm</a:t>
            </a:r>
            <a:r>
              <a:rPr lang="tr-TR" sz="4400" dirty="0"/>
              <a:t> (en </a:t>
            </a:r>
            <a:r>
              <a:rPr lang="tr-TR" sz="4400" dirty="0" err="1"/>
              <a:t>arm</a:t>
            </a:r>
            <a:r>
              <a:rPr lang="tr-TR" sz="4400" dirty="0"/>
              <a:t>), “an” </a:t>
            </a:r>
            <a:r>
              <a:rPr lang="tr-TR" sz="4400" dirty="0" err="1"/>
              <a:t>egg</a:t>
            </a:r>
            <a:r>
              <a:rPr lang="tr-TR" sz="4400" dirty="0"/>
              <a:t> (en </a:t>
            </a:r>
            <a:r>
              <a:rPr lang="tr-TR" sz="4400" dirty="0" err="1"/>
              <a:t>egg</a:t>
            </a:r>
            <a:r>
              <a:rPr lang="tr-TR" sz="4400" dirty="0"/>
              <a:t>), “an” </a:t>
            </a:r>
            <a:r>
              <a:rPr lang="tr-TR" sz="4400" dirty="0" err="1"/>
              <a:t>igloo</a:t>
            </a:r>
            <a:r>
              <a:rPr lang="tr-TR" sz="4400" dirty="0"/>
              <a:t> (en </a:t>
            </a:r>
            <a:r>
              <a:rPr lang="tr-TR" sz="4400" dirty="0" err="1"/>
              <a:t>iglu</a:t>
            </a:r>
            <a:r>
              <a:rPr lang="tr-TR" sz="4400" dirty="0"/>
              <a:t>), “an” </a:t>
            </a:r>
            <a:r>
              <a:rPr lang="tr-TR" sz="4400" dirty="0" err="1"/>
              <a:t>orange</a:t>
            </a:r>
            <a:r>
              <a:rPr lang="tr-TR" sz="4400" dirty="0"/>
              <a:t> (en </a:t>
            </a:r>
            <a:r>
              <a:rPr lang="tr-TR" sz="4400" dirty="0" err="1"/>
              <a:t>orınc</a:t>
            </a:r>
            <a:r>
              <a:rPr lang="tr-TR" sz="4400" dirty="0"/>
              <a:t>), “an” </a:t>
            </a:r>
            <a:r>
              <a:rPr lang="tr-TR" sz="4400" dirty="0" err="1"/>
              <a:t>umbrella</a:t>
            </a:r>
            <a:r>
              <a:rPr lang="tr-TR" sz="4400" dirty="0"/>
              <a:t> (en </a:t>
            </a:r>
            <a:r>
              <a:rPr lang="tr-TR" sz="4400" dirty="0" err="1"/>
              <a:t>ambırella</a:t>
            </a:r>
            <a:r>
              <a:rPr lang="tr-TR" sz="4400" dirty="0"/>
              <a:t>) </a:t>
            </a:r>
          </a:p>
          <a:p>
            <a:pPr>
              <a:buNone/>
            </a:pPr>
            <a:endParaRPr lang="tr-TR" sz="4400" dirty="0"/>
          </a:p>
          <a:p>
            <a:r>
              <a:rPr lang="tr-TR" sz="4400" b="1" u="sng" dirty="0"/>
              <a:t>EXCEPTION:</a:t>
            </a:r>
            <a:r>
              <a:rPr lang="tr-TR" sz="4400" b="1" dirty="0"/>
              <a:t> Bazı kelimeler bu kuralı izlemez:</a:t>
            </a:r>
            <a:endParaRPr lang="tr-TR" sz="4400" dirty="0"/>
          </a:p>
          <a:p>
            <a:pPr>
              <a:buNone/>
            </a:pPr>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0821" y="188911"/>
          <a:ext cx="8713666" cy="6408440"/>
        </p:xfrm>
        <a:graphic>
          <a:graphicData uri="http://schemas.openxmlformats.org/drawingml/2006/table">
            <a:tbl>
              <a:tblPr firstRow="1" bandRow="1">
                <a:tableStyleId>{7E9639D4-E3E2-4D34-9284-5A2195B3D0D7}</a:tableStyleId>
              </a:tblPr>
              <a:tblGrid>
                <a:gridCol w="2448971"/>
                <a:gridCol w="6264695"/>
              </a:tblGrid>
              <a:tr h="1061956">
                <a:tc>
                  <a:txBody>
                    <a:bodyPr/>
                    <a:lstStyle/>
                    <a:p>
                      <a:pPr>
                        <a:lnSpc>
                          <a:spcPct val="115000"/>
                        </a:lnSpc>
                        <a:spcAft>
                          <a:spcPts val="0"/>
                        </a:spcAft>
                      </a:pPr>
                      <a:r>
                        <a:rPr lang="en-US" sz="1100" noProof="0" dirty="0" smtClean="0">
                          <a:solidFill>
                            <a:schemeClr val="tx1"/>
                          </a:solidFill>
                          <a:latin typeface="Arial Black" pitchFamily="34" charset="0"/>
                        </a:rPr>
                        <a:t>Logistics</a:t>
                      </a:r>
                      <a:endParaRPr lang="en-US" sz="1100" noProof="0" dirty="0">
                        <a:solidFill>
                          <a:schemeClr val="tx1"/>
                        </a:solidFill>
                        <a:latin typeface="Arial Black" pitchFamily="34" charset="0"/>
                        <a:ea typeface="Calibri"/>
                        <a:cs typeface="Times New Roman"/>
                      </a:endParaRPr>
                    </a:p>
                  </a:txBody>
                  <a:tcPr marL="68580" marR="68580" marT="0" marB="0">
                    <a:solidFill>
                      <a:schemeClr val="bg1"/>
                    </a:solidFill>
                  </a:tcPr>
                </a:tc>
                <a:tc>
                  <a:txBody>
                    <a:bodyPr/>
                    <a:lstStyle/>
                    <a:p>
                      <a:pPr marL="449263" lvl="1" indent="0">
                        <a:lnSpc>
                          <a:spcPct val="115000"/>
                        </a:lnSpc>
                        <a:spcAft>
                          <a:spcPts val="0"/>
                        </a:spcAft>
                        <a:buFont typeface="+mj-lt"/>
                        <a:buAutoNum type="arabicParenR"/>
                      </a:pPr>
                      <a:r>
                        <a:rPr lang="en-US" sz="1100" noProof="0" dirty="0" smtClean="0">
                          <a:solidFill>
                            <a:schemeClr val="tx1"/>
                          </a:solidFill>
                          <a:latin typeface="Arial Black" pitchFamily="34" charset="0"/>
                        </a:rPr>
                        <a:t>A company that provides management over the flow of goods and materials between points of origin to end-use destination. The provider will</a:t>
                      </a:r>
                      <a:r>
                        <a:rPr lang="tr-TR" sz="1100" noProof="0" dirty="0" smtClean="0">
                          <a:solidFill>
                            <a:schemeClr val="tx1"/>
                          </a:solidFill>
                          <a:latin typeface="Arial Black" pitchFamily="34" charset="0"/>
                        </a:rPr>
                        <a:t> </a:t>
                      </a:r>
                      <a:r>
                        <a:rPr lang="en-US" sz="1100" noProof="0" dirty="0" smtClean="0">
                          <a:solidFill>
                            <a:schemeClr val="tx1"/>
                          </a:solidFill>
                          <a:latin typeface="Arial Black" pitchFamily="34" charset="0"/>
                        </a:rPr>
                        <a:t>often handle shipping, inventory, warehousing, packaging and security functions for shipments.</a:t>
                      </a:r>
                      <a:endParaRPr lang="en-US" sz="1100" noProof="0" dirty="0">
                        <a:solidFill>
                          <a:schemeClr val="tx1"/>
                        </a:solidFill>
                        <a:latin typeface="Arial Black" pitchFamily="34" charset="0"/>
                        <a:ea typeface="Calibri"/>
                        <a:cs typeface="Times New Roman"/>
                      </a:endParaRPr>
                    </a:p>
                  </a:txBody>
                  <a:tcPr marL="68580" marR="68580" marT="0" marB="0">
                    <a:solidFill>
                      <a:schemeClr val="bg1"/>
                    </a:solidFill>
                  </a:tcPr>
                </a:tc>
              </a:tr>
              <a:tr h="581734">
                <a:tc>
                  <a:txBody>
                    <a:bodyPr/>
                    <a:lstStyle/>
                    <a:p>
                      <a:pPr>
                        <a:lnSpc>
                          <a:spcPct val="115000"/>
                        </a:lnSpc>
                        <a:spcAft>
                          <a:spcPts val="0"/>
                        </a:spcAft>
                      </a:pPr>
                      <a:r>
                        <a:rPr lang="en-US" sz="1100" noProof="0" smtClean="0">
                          <a:latin typeface="Arial Black" pitchFamily="34" charset="0"/>
                        </a:rPr>
                        <a:t>Warehouse</a:t>
                      </a:r>
                      <a:endParaRPr lang="en-US" sz="1100" noProof="0">
                        <a:latin typeface="Arial Black" pitchFamily="34" charset="0"/>
                        <a:ea typeface="Calibri"/>
                        <a:cs typeface="Times New Roman"/>
                      </a:endParaRPr>
                    </a:p>
                  </a:txBody>
                  <a:tcPr marL="68580" marR="68580" marT="0" marB="0"/>
                </a:tc>
                <a:tc>
                  <a:txBody>
                    <a:bodyPr/>
                    <a:lstStyle/>
                    <a:p>
                      <a:pPr marL="539750" lvl="1" indent="0">
                        <a:lnSpc>
                          <a:spcPct val="115000"/>
                        </a:lnSpc>
                        <a:spcAft>
                          <a:spcPts val="0"/>
                        </a:spcAft>
                        <a:buFont typeface="+mj-lt"/>
                        <a:buAutoNum type="arabicParenR"/>
                        <a:tabLst>
                          <a:tab pos="90488" algn="l"/>
                        </a:tabLst>
                      </a:pPr>
                      <a:r>
                        <a:rPr lang="en-US" sz="1100" noProof="0" dirty="0" smtClean="0">
                          <a:latin typeface="Arial Black" pitchFamily="34" charset="0"/>
                        </a:rPr>
                        <a:t>A firm that transports goods or people via land, sea, or air.</a:t>
                      </a:r>
                      <a:endParaRPr lang="en-US" sz="1100" noProof="0" dirty="0">
                        <a:latin typeface="Arial Black" pitchFamily="34" charset="0"/>
                        <a:ea typeface="Calibri"/>
                        <a:cs typeface="Times New Roman"/>
                      </a:endParaRPr>
                    </a:p>
                  </a:txBody>
                  <a:tcPr marL="68580" marR="68580" marT="0" marB="0"/>
                </a:tc>
              </a:tr>
              <a:tr h="637173">
                <a:tc>
                  <a:txBody>
                    <a:bodyPr/>
                    <a:lstStyle/>
                    <a:p>
                      <a:pPr>
                        <a:lnSpc>
                          <a:spcPct val="115000"/>
                        </a:lnSpc>
                        <a:spcAft>
                          <a:spcPts val="0"/>
                        </a:spcAft>
                      </a:pPr>
                      <a:r>
                        <a:rPr lang="en-US" sz="1100" noProof="0" smtClean="0">
                          <a:latin typeface="Arial Black" pitchFamily="34" charset="0"/>
                        </a:rPr>
                        <a:t>Freight forwarder</a:t>
                      </a:r>
                      <a:endParaRPr lang="en-US" sz="1100" noProof="0">
                        <a:latin typeface="Arial Black" pitchFamily="34" charset="0"/>
                        <a:ea typeface="Calibri"/>
                        <a:cs typeface="Times New Roman"/>
                      </a:endParaRPr>
                    </a:p>
                  </a:txBody>
                  <a:tcPr marL="68580" marR="68580" marT="0" marB="0"/>
                </a:tc>
                <a:tc>
                  <a:txBody>
                    <a:bodyPr/>
                    <a:lstStyle/>
                    <a:p>
                      <a:pPr marL="742950" lvl="1" indent="-285750">
                        <a:lnSpc>
                          <a:spcPct val="115000"/>
                        </a:lnSpc>
                        <a:spcAft>
                          <a:spcPts val="0"/>
                        </a:spcAft>
                        <a:buFont typeface="+mj-lt"/>
                        <a:buAutoNum type="arabicParenR"/>
                      </a:pPr>
                      <a:r>
                        <a:rPr lang="en-US" sz="1100" noProof="0" dirty="0" smtClean="0">
                          <a:latin typeface="Arial Black" pitchFamily="34" charset="0"/>
                        </a:rPr>
                        <a:t>Transporting freight by using two or more transportation modes, such as by truck and rail or truck and oceangoing vessel.</a:t>
                      </a:r>
                      <a:endParaRPr lang="en-US" sz="1100" noProof="0" dirty="0">
                        <a:latin typeface="Arial Black" pitchFamily="34" charset="0"/>
                        <a:ea typeface="Calibri"/>
                        <a:cs typeface="Times New Roman"/>
                      </a:endParaRPr>
                    </a:p>
                  </a:txBody>
                  <a:tcPr marL="68580" marR="68580" marT="0" marB="0"/>
                </a:tc>
              </a:tr>
              <a:tr h="581734">
                <a:tc>
                  <a:txBody>
                    <a:bodyPr/>
                    <a:lstStyle/>
                    <a:p>
                      <a:pPr>
                        <a:lnSpc>
                          <a:spcPct val="115000"/>
                        </a:lnSpc>
                        <a:spcAft>
                          <a:spcPts val="0"/>
                        </a:spcAft>
                      </a:pPr>
                      <a:r>
                        <a:rPr lang="en-US" sz="1100" noProof="0" smtClean="0">
                          <a:latin typeface="Arial Black" pitchFamily="34" charset="0"/>
                        </a:rPr>
                        <a:t>Shipper</a:t>
                      </a:r>
                      <a:endParaRPr lang="en-US" sz="1100" noProof="0">
                        <a:latin typeface="Arial Black" pitchFamily="34" charset="0"/>
                        <a:ea typeface="Calibri"/>
                        <a:cs typeface="Times New Roman"/>
                      </a:endParaRPr>
                    </a:p>
                  </a:txBody>
                  <a:tcPr marL="68580" marR="68580" marT="0" marB="0"/>
                </a:tc>
                <a:tc>
                  <a:txBody>
                    <a:bodyPr/>
                    <a:lstStyle/>
                    <a:p>
                      <a:pPr marL="742950" lvl="1" indent="-285750">
                        <a:lnSpc>
                          <a:spcPct val="115000"/>
                        </a:lnSpc>
                        <a:spcAft>
                          <a:spcPts val="0"/>
                        </a:spcAft>
                        <a:buFont typeface="+mj-lt"/>
                        <a:buAutoNum type="arabicParenR"/>
                      </a:pPr>
                      <a:r>
                        <a:rPr lang="en-US" sz="1100" noProof="0" smtClean="0">
                          <a:latin typeface="Arial Black" pitchFamily="34" charset="0"/>
                        </a:rPr>
                        <a:t>purchasing</a:t>
                      </a:r>
                      <a:endParaRPr lang="en-US" sz="1100" noProof="0">
                        <a:latin typeface="Arial Black" pitchFamily="34" charset="0"/>
                        <a:ea typeface="Calibri"/>
                        <a:cs typeface="Times New Roman"/>
                      </a:endParaRPr>
                    </a:p>
                  </a:txBody>
                  <a:tcPr marL="68580" marR="68580" marT="0" marB="0"/>
                </a:tc>
              </a:tr>
              <a:tr h="581734">
                <a:tc>
                  <a:txBody>
                    <a:bodyPr/>
                    <a:lstStyle/>
                    <a:p>
                      <a:pPr>
                        <a:lnSpc>
                          <a:spcPct val="115000"/>
                        </a:lnSpc>
                        <a:spcAft>
                          <a:spcPts val="0"/>
                        </a:spcAft>
                      </a:pPr>
                      <a:r>
                        <a:rPr lang="en-US" sz="1100" noProof="0" smtClean="0">
                          <a:latin typeface="Arial Black" pitchFamily="34" charset="0"/>
                        </a:rPr>
                        <a:t>Supplier</a:t>
                      </a:r>
                      <a:endParaRPr lang="en-US" sz="1100" noProof="0">
                        <a:latin typeface="Arial Black" pitchFamily="34" charset="0"/>
                        <a:ea typeface="Calibri"/>
                        <a:cs typeface="Times New Roman"/>
                      </a:endParaRPr>
                    </a:p>
                  </a:txBody>
                  <a:tcPr marL="68580" marR="68580" marT="0" marB="0"/>
                </a:tc>
                <a:tc>
                  <a:txBody>
                    <a:bodyPr/>
                    <a:lstStyle/>
                    <a:p>
                      <a:pPr marL="742950" lvl="1" indent="-285750" algn="just">
                        <a:lnSpc>
                          <a:spcPct val="115000"/>
                        </a:lnSpc>
                        <a:spcAft>
                          <a:spcPts val="0"/>
                        </a:spcAft>
                        <a:buFont typeface="+mj-lt"/>
                        <a:buAutoNum type="arabicParenR"/>
                      </a:pPr>
                      <a:r>
                        <a:rPr lang="en-US" sz="1100" noProof="0" dirty="0" smtClean="0">
                          <a:latin typeface="Arial Black" pitchFamily="34" charset="0"/>
                        </a:rPr>
                        <a:t>Firm specializing in arranging storage and shipping of merchandise on behalf of its shippers.</a:t>
                      </a:r>
                      <a:endParaRPr lang="en-US" sz="1100" noProof="0" dirty="0">
                        <a:latin typeface="Arial Black" pitchFamily="34" charset="0"/>
                        <a:ea typeface="Calibri"/>
                        <a:cs typeface="Times New Roman"/>
                      </a:endParaRPr>
                    </a:p>
                  </a:txBody>
                  <a:tcPr marL="68580" marR="68580" marT="0" marB="0"/>
                </a:tc>
              </a:tr>
              <a:tr h="581734">
                <a:tc>
                  <a:txBody>
                    <a:bodyPr/>
                    <a:lstStyle/>
                    <a:p>
                      <a:pPr>
                        <a:lnSpc>
                          <a:spcPct val="115000"/>
                        </a:lnSpc>
                        <a:spcAft>
                          <a:spcPts val="0"/>
                        </a:spcAft>
                      </a:pPr>
                      <a:r>
                        <a:rPr lang="en-US" sz="1100" noProof="0" smtClean="0">
                          <a:latin typeface="Arial Black" pitchFamily="34" charset="0"/>
                        </a:rPr>
                        <a:t>Logistics provider</a:t>
                      </a:r>
                      <a:endParaRPr lang="en-US" sz="1100" noProof="0">
                        <a:latin typeface="Arial Black" pitchFamily="34" charset="0"/>
                        <a:ea typeface="Calibri"/>
                        <a:cs typeface="Times New Roman"/>
                      </a:endParaRPr>
                    </a:p>
                  </a:txBody>
                  <a:tcPr marL="68580" marR="68580" marT="0" marB="0"/>
                </a:tc>
                <a:tc>
                  <a:txBody>
                    <a:bodyPr/>
                    <a:lstStyle/>
                    <a:p>
                      <a:pPr marL="742950" lvl="1" indent="-285750">
                        <a:lnSpc>
                          <a:spcPct val="115000"/>
                        </a:lnSpc>
                        <a:spcAft>
                          <a:spcPts val="0"/>
                        </a:spcAft>
                        <a:buFont typeface="+mj-lt"/>
                        <a:buAutoNum type="arabicParenR"/>
                      </a:pPr>
                      <a:r>
                        <a:rPr lang="en-US" sz="1100" noProof="0" smtClean="0">
                          <a:latin typeface="Arial Black" pitchFamily="34" charset="0"/>
                        </a:rPr>
                        <a:t>The method of transportation: land, sea, or air shipment.</a:t>
                      </a:r>
                      <a:endParaRPr lang="en-US" sz="1100" noProof="0">
                        <a:latin typeface="Arial Black" pitchFamily="34" charset="0"/>
                        <a:ea typeface="Calibri"/>
                        <a:cs typeface="Times New Roman"/>
                      </a:endParaRPr>
                    </a:p>
                  </a:txBody>
                  <a:tcPr marL="68580" marR="68580" marT="0" marB="0"/>
                </a:tc>
              </a:tr>
              <a:tr h="581734">
                <a:tc>
                  <a:txBody>
                    <a:bodyPr/>
                    <a:lstStyle/>
                    <a:p>
                      <a:pPr>
                        <a:lnSpc>
                          <a:spcPct val="115000"/>
                        </a:lnSpc>
                        <a:spcAft>
                          <a:spcPts val="0"/>
                        </a:spcAft>
                      </a:pPr>
                      <a:r>
                        <a:rPr lang="en-US" sz="1100" noProof="0" smtClean="0">
                          <a:latin typeface="Arial Black" pitchFamily="34" charset="0"/>
                        </a:rPr>
                        <a:t>Carrier</a:t>
                      </a:r>
                      <a:endParaRPr lang="en-US" sz="1100" noProof="0">
                        <a:latin typeface="Arial Black" pitchFamily="34" charset="0"/>
                        <a:ea typeface="Calibri"/>
                        <a:cs typeface="Times New Roman"/>
                      </a:endParaRPr>
                    </a:p>
                  </a:txBody>
                  <a:tcPr marL="68580" marR="68580" marT="0" marB="0"/>
                </a:tc>
                <a:tc>
                  <a:txBody>
                    <a:bodyPr/>
                    <a:lstStyle/>
                    <a:p>
                      <a:pPr marL="742950" lvl="1" indent="-285750">
                        <a:lnSpc>
                          <a:spcPct val="115000"/>
                        </a:lnSpc>
                        <a:spcAft>
                          <a:spcPts val="0"/>
                        </a:spcAft>
                        <a:buFont typeface="+mj-lt"/>
                        <a:buAutoNum type="arabicParenR"/>
                      </a:pPr>
                      <a:r>
                        <a:rPr lang="en-US" sz="1100" noProof="0" smtClean="0">
                          <a:latin typeface="Arial Black" pitchFamily="34" charset="0"/>
                        </a:rPr>
                        <a:t>delivery of goods at the right time, in the right place and of the right quality.</a:t>
                      </a:r>
                      <a:endParaRPr lang="en-US" sz="1100" noProof="0">
                        <a:latin typeface="Arial Black" pitchFamily="34" charset="0"/>
                        <a:ea typeface="Calibri"/>
                        <a:cs typeface="Times New Roman"/>
                      </a:endParaRPr>
                    </a:p>
                  </a:txBody>
                  <a:tcPr marL="68580" marR="68580" marT="0" marB="0"/>
                </a:tc>
              </a:tr>
              <a:tr h="581734">
                <a:tc>
                  <a:txBody>
                    <a:bodyPr/>
                    <a:lstStyle/>
                    <a:p>
                      <a:pPr>
                        <a:lnSpc>
                          <a:spcPct val="115000"/>
                        </a:lnSpc>
                        <a:spcAft>
                          <a:spcPts val="0"/>
                        </a:spcAft>
                      </a:pPr>
                      <a:r>
                        <a:rPr lang="en-US" sz="1100" noProof="0" smtClean="0">
                          <a:latin typeface="Arial Black" pitchFamily="34" charset="0"/>
                        </a:rPr>
                        <a:t>Intermodal Transportation</a:t>
                      </a:r>
                      <a:endParaRPr lang="en-US" sz="1100" noProof="0">
                        <a:latin typeface="Arial Black" pitchFamily="34" charset="0"/>
                        <a:ea typeface="Calibri"/>
                        <a:cs typeface="Times New Roman"/>
                      </a:endParaRPr>
                    </a:p>
                  </a:txBody>
                  <a:tcPr marL="68580" marR="68580" marT="0" marB="0"/>
                </a:tc>
                <a:tc>
                  <a:txBody>
                    <a:bodyPr/>
                    <a:lstStyle/>
                    <a:p>
                      <a:pPr marL="742950" lvl="1" indent="-285750">
                        <a:lnSpc>
                          <a:spcPct val="115000"/>
                        </a:lnSpc>
                        <a:spcAft>
                          <a:spcPts val="0"/>
                        </a:spcAft>
                        <a:buFont typeface="+mj-lt"/>
                        <a:buAutoNum type="arabicParenR"/>
                      </a:pPr>
                      <a:r>
                        <a:rPr lang="en-US" sz="1100" noProof="0" smtClean="0">
                          <a:latin typeface="Arial Black" pitchFamily="34" charset="0"/>
                        </a:rPr>
                        <a:t>A provider of goods or services</a:t>
                      </a:r>
                      <a:endParaRPr lang="en-US" sz="1100" noProof="0">
                        <a:latin typeface="Arial Black" pitchFamily="34" charset="0"/>
                        <a:ea typeface="Calibri"/>
                        <a:cs typeface="Times New Roman"/>
                      </a:endParaRPr>
                    </a:p>
                  </a:txBody>
                  <a:tcPr marL="68580" marR="68580" marT="0" marB="0"/>
                </a:tc>
              </a:tr>
              <a:tr h="581734">
                <a:tc>
                  <a:txBody>
                    <a:bodyPr/>
                    <a:lstStyle/>
                    <a:p>
                      <a:pPr>
                        <a:lnSpc>
                          <a:spcPct val="115000"/>
                        </a:lnSpc>
                        <a:spcAft>
                          <a:spcPts val="0"/>
                        </a:spcAft>
                      </a:pPr>
                      <a:r>
                        <a:rPr lang="en-US" sz="1100" noProof="0" smtClean="0">
                          <a:latin typeface="Arial Black" pitchFamily="34" charset="0"/>
                        </a:rPr>
                        <a:t>Procurement</a:t>
                      </a:r>
                      <a:endParaRPr lang="en-US" sz="1100" noProof="0">
                        <a:latin typeface="Arial Black" pitchFamily="34" charset="0"/>
                        <a:ea typeface="Calibri"/>
                        <a:cs typeface="Times New Roman"/>
                      </a:endParaRPr>
                    </a:p>
                  </a:txBody>
                  <a:tcPr marL="68580" marR="68580" marT="0" marB="0"/>
                </a:tc>
                <a:tc>
                  <a:txBody>
                    <a:bodyPr/>
                    <a:lstStyle/>
                    <a:p>
                      <a:pPr marL="742950" lvl="1" indent="-285750">
                        <a:lnSpc>
                          <a:spcPct val="115000"/>
                        </a:lnSpc>
                        <a:spcAft>
                          <a:spcPts val="0"/>
                        </a:spcAft>
                        <a:buFont typeface="+mj-lt"/>
                        <a:buAutoNum type="arabicParenR"/>
                      </a:pPr>
                      <a:r>
                        <a:rPr lang="en-US" sz="1100" noProof="0" smtClean="0">
                          <a:latin typeface="Arial Black" pitchFamily="34" charset="0"/>
                        </a:rPr>
                        <a:t>a place where goods are stored prior to their use, distribution</a:t>
                      </a:r>
                      <a:r>
                        <a:rPr lang="en-US" sz="1100" u="sng" noProof="0" smtClean="0">
                          <a:latin typeface="Arial Black" pitchFamily="34" charset="0"/>
                        </a:rPr>
                        <a:t>,</a:t>
                      </a:r>
                      <a:r>
                        <a:rPr lang="en-US" sz="1100" noProof="0" smtClean="0">
                          <a:latin typeface="Arial Black" pitchFamily="34" charset="0"/>
                        </a:rPr>
                        <a:t> or sale</a:t>
                      </a:r>
                      <a:endParaRPr lang="en-US" sz="1100" noProof="0">
                        <a:latin typeface="Arial Black" pitchFamily="34" charset="0"/>
                        <a:ea typeface="Calibri"/>
                        <a:cs typeface="Times New Roman"/>
                      </a:endParaRPr>
                    </a:p>
                  </a:txBody>
                  <a:tcPr marL="68580" marR="68580" marT="0" marB="0"/>
                </a:tc>
              </a:tr>
              <a:tr h="637173">
                <a:tc>
                  <a:txBody>
                    <a:bodyPr/>
                    <a:lstStyle/>
                    <a:p>
                      <a:pPr>
                        <a:lnSpc>
                          <a:spcPct val="115000"/>
                        </a:lnSpc>
                        <a:spcAft>
                          <a:spcPts val="0"/>
                        </a:spcAft>
                      </a:pPr>
                      <a:r>
                        <a:rPr lang="en-US" sz="1100" noProof="0" smtClean="0">
                          <a:latin typeface="Arial Black" pitchFamily="34" charset="0"/>
                        </a:rPr>
                        <a:t>Transportation Mode</a:t>
                      </a:r>
                      <a:endParaRPr lang="en-US" sz="1100" noProof="0">
                        <a:latin typeface="Arial Black" pitchFamily="34" charset="0"/>
                        <a:ea typeface="Calibri"/>
                        <a:cs typeface="Times New Roman"/>
                      </a:endParaRPr>
                    </a:p>
                  </a:txBody>
                  <a:tcPr marL="68580" marR="68580" marT="0" marB="0"/>
                </a:tc>
                <a:tc>
                  <a:txBody>
                    <a:bodyPr/>
                    <a:lstStyle/>
                    <a:p>
                      <a:pPr marL="742950" lvl="1" indent="-285750" algn="just">
                        <a:lnSpc>
                          <a:spcPct val="115000"/>
                        </a:lnSpc>
                        <a:spcAft>
                          <a:spcPts val="0"/>
                        </a:spcAft>
                        <a:buFont typeface="+mj-lt"/>
                        <a:buAutoNum type="arabicParenR"/>
                      </a:pPr>
                      <a:r>
                        <a:rPr lang="en-US" sz="1100" noProof="0" dirty="0" smtClean="0">
                          <a:latin typeface="Arial Black" pitchFamily="34" charset="0"/>
                        </a:rPr>
                        <a:t>Consignor, exporter, or seller  named in the shipping documents as the party responsible for initiating a shipment, The party that tenders goods for transportation.</a:t>
                      </a:r>
                      <a:endParaRPr lang="en-US" sz="1100" noProof="0" dirty="0">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219256" cy="5649491"/>
          </a:xfrm>
        </p:spPr>
        <p:txBody>
          <a:bodyPr/>
          <a:lstStyle/>
          <a:p>
            <a:pPr algn="ctr">
              <a:buNone/>
            </a:pPr>
            <a:endParaRPr lang="tr-TR" b="1" dirty="0" smtClean="0"/>
          </a:p>
          <a:p>
            <a:pPr algn="ctr">
              <a:buNone/>
            </a:pPr>
            <a:endParaRPr lang="tr-TR" b="1" dirty="0"/>
          </a:p>
          <a:p>
            <a:pPr algn="ctr">
              <a:buNone/>
            </a:pPr>
            <a:endParaRPr lang="tr-TR" b="1" dirty="0" smtClean="0"/>
          </a:p>
          <a:p>
            <a:pPr algn="ctr">
              <a:buNone/>
            </a:pPr>
            <a:r>
              <a:rPr lang="tr-TR" b="1" dirty="0" smtClean="0"/>
              <a:t>LOGISTIC SERVICES AND PRODUCT RANGES</a:t>
            </a:r>
          </a:p>
          <a:p>
            <a:pPr algn="ctr">
              <a:buNone/>
            </a:pPr>
            <a:endParaRPr lang="tr-TR" b="1" dirty="0" smtClean="0"/>
          </a:p>
          <a:p>
            <a:pPr algn="ctr">
              <a:buNone/>
            </a:pPr>
            <a:endParaRPr lang="tr-TR" dirty="0" smtClean="0"/>
          </a:p>
          <a:p>
            <a:pPr algn="ctr">
              <a:buNone/>
            </a:pPr>
            <a:r>
              <a:rPr lang="tr-TR" b="1" i="1" dirty="0" smtClean="0"/>
              <a:t>LOJİSTİK HİZMETLERİ VE ÜRÜN YELPAZESİ</a:t>
            </a:r>
            <a:endParaRPr lang="tr-TR" dirty="0" smtClean="0"/>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ACRONYMS- KISALTMALAR</a:t>
            </a:r>
            <a:endParaRPr lang="tr-TR" dirty="0"/>
          </a:p>
        </p:txBody>
      </p:sp>
      <p:sp>
        <p:nvSpPr>
          <p:cNvPr id="3" name="2 İçerik Yer Tutucusu"/>
          <p:cNvSpPr>
            <a:spLocks noGrp="1"/>
          </p:cNvSpPr>
          <p:nvPr>
            <p:ph idx="1"/>
          </p:nvPr>
        </p:nvSpPr>
        <p:spPr>
          <a:xfrm>
            <a:off x="395536" y="1124744"/>
            <a:ext cx="8496944" cy="5472608"/>
          </a:xfrm>
        </p:spPr>
        <p:txBody>
          <a:bodyPr>
            <a:normAutofit/>
          </a:bodyPr>
          <a:lstStyle/>
          <a:p>
            <a:pPr lvl="1">
              <a:buNone/>
            </a:pPr>
            <a:endParaRPr lang="tr-TR" dirty="0"/>
          </a:p>
          <a:p>
            <a:r>
              <a:rPr lang="tr-TR" dirty="0" err="1"/>
              <a:t>There</a:t>
            </a:r>
            <a:r>
              <a:rPr lang="tr-TR" dirty="0"/>
              <a:t> </a:t>
            </a:r>
            <a:r>
              <a:rPr lang="tr-TR" dirty="0" err="1"/>
              <a:t>are</a:t>
            </a:r>
            <a:r>
              <a:rPr lang="tr-TR" dirty="0"/>
              <a:t> </a:t>
            </a:r>
            <a:r>
              <a:rPr lang="tr-TR" dirty="0" err="1"/>
              <a:t>many</a:t>
            </a:r>
            <a:r>
              <a:rPr lang="tr-TR" dirty="0"/>
              <a:t> </a:t>
            </a:r>
            <a:r>
              <a:rPr lang="tr-TR" dirty="0" err="1"/>
              <a:t>acronyms</a:t>
            </a:r>
            <a:r>
              <a:rPr lang="tr-TR" dirty="0"/>
              <a:t> </a:t>
            </a:r>
            <a:r>
              <a:rPr lang="tr-TR" dirty="0" err="1"/>
              <a:t>used</a:t>
            </a:r>
            <a:r>
              <a:rPr lang="tr-TR" dirty="0"/>
              <a:t> in </a:t>
            </a:r>
            <a:r>
              <a:rPr lang="tr-TR" dirty="0" err="1"/>
              <a:t>logistics</a:t>
            </a:r>
            <a:r>
              <a:rPr lang="tr-TR" dirty="0"/>
              <a:t>. </a:t>
            </a:r>
            <a:r>
              <a:rPr lang="tr-TR" dirty="0" err="1"/>
              <a:t>Some</a:t>
            </a:r>
            <a:r>
              <a:rPr lang="tr-TR" dirty="0"/>
              <a:t> of </a:t>
            </a:r>
            <a:r>
              <a:rPr lang="tr-TR" dirty="0" err="1"/>
              <a:t>them</a:t>
            </a:r>
            <a:r>
              <a:rPr lang="tr-TR" dirty="0"/>
              <a:t> </a:t>
            </a:r>
            <a:r>
              <a:rPr lang="tr-TR" dirty="0" err="1"/>
              <a:t>used</a:t>
            </a:r>
            <a:r>
              <a:rPr lang="tr-TR" dirty="0"/>
              <a:t> </a:t>
            </a:r>
            <a:r>
              <a:rPr lang="tr-TR" dirty="0" err="1"/>
              <a:t>frequently</a:t>
            </a:r>
            <a:r>
              <a:rPr lang="tr-TR" dirty="0"/>
              <a:t> in </a:t>
            </a:r>
            <a:r>
              <a:rPr lang="tr-TR" dirty="0" err="1"/>
              <a:t>everyday</a:t>
            </a:r>
            <a:r>
              <a:rPr lang="tr-TR" dirty="0"/>
              <a:t> </a:t>
            </a:r>
            <a:r>
              <a:rPr lang="tr-TR" dirty="0" err="1"/>
              <a:t>logistics</a:t>
            </a:r>
            <a:r>
              <a:rPr lang="tr-TR" dirty="0"/>
              <a:t> </a:t>
            </a:r>
            <a:r>
              <a:rPr lang="tr-TR" dirty="0" err="1"/>
              <a:t>operations</a:t>
            </a:r>
            <a:r>
              <a:rPr lang="tr-TR" dirty="0"/>
              <a:t>. </a:t>
            </a:r>
            <a:r>
              <a:rPr lang="tr-TR" dirty="0" err="1"/>
              <a:t>Here</a:t>
            </a:r>
            <a:r>
              <a:rPr lang="tr-TR" dirty="0"/>
              <a:t> </a:t>
            </a:r>
            <a:r>
              <a:rPr lang="tr-TR" dirty="0" err="1"/>
              <a:t>are</a:t>
            </a:r>
            <a:r>
              <a:rPr lang="tr-TR" dirty="0"/>
              <a:t> </a:t>
            </a:r>
            <a:r>
              <a:rPr lang="tr-TR" dirty="0" err="1"/>
              <a:t>some</a:t>
            </a:r>
            <a:r>
              <a:rPr lang="tr-TR" dirty="0"/>
              <a:t> </a:t>
            </a:r>
            <a:r>
              <a:rPr lang="tr-TR" dirty="0" err="1"/>
              <a:t>logistics</a:t>
            </a:r>
            <a:r>
              <a:rPr lang="tr-TR" dirty="0"/>
              <a:t> </a:t>
            </a:r>
            <a:r>
              <a:rPr lang="tr-TR" dirty="0" err="1"/>
              <a:t>acronyms</a:t>
            </a:r>
            <a:r>
              <a:rPr lang="tr-TR" dirty="0"/>
              <a:t> </a:t>
            </a:r>
            <a:r>
              <a:rPr lang="tr-TR" dirty="0" err="1"/>
              <a:t>you</a:t>
            </a:r>
            <a:r>
              <a:rPr lang="tr-TR" dirty="0"/>
              <a:t> </a:t>
            </a:r>
            <a:r>
              <a:rPr lang="tr-TR" dirty="0" err="1"/>
              <a:t>may</a:t>
            </a:r>
            <a:r>
              <a:rPr lang="tr-TR" dirty="0"/>
              <a:t> </a:t>
            </a:r>
            <a:r>
              <a:rPr lang="tr-TR" dirty="0" err="1"/>
              <a:t>encounter</a:t>
            </a:r>
            <a:r>
              <a:rPr lang="tr-TR" dirty="0"/>
              <a:t> in </a:t>
            </a:r>
            <a:r>
              <a:rPr lang="tr-TR" dirty="0" err="1"/>
              <a:t>the</a:t>
            </a:r>
            <a:r>
              <a:rPr lang="tr-TR" dirty="0"/>
              <a:t> </a:t>
            </a:r>
            <a:r>
              <a:rPr lang="tr-TR" dirty="0" err="1"/>
              <a:t>workplace</a:t>
            </a:r>
            <a:r>
              <a:rPr lang="tr-TR" dirty="0" smtClean="0"/>
              <a:t>.</a:t>
            </a:r>
          </a:p>
          <a:p>
            <a:r>
              <a:rPr lang="tr-TR" dirty="0" smtClean="0"/>
              <a:t> </a:t>
            </a:r>
            <a:r>
              <a:rPr lang="tr-TR" dirty="0"/>
              <a:t>Lojistikte kullanılan birçok kısaltma vardır. Bunlardan bazıları günlük lojistik operasyonları sırasında sıklıkla kullanılır. Aşağıda işyerinde karşı karşıya gelebileceğiniz bazı lojistik kısaltmaları verilmiştir.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404665"/>
          <a:ext cx="8568952" cy="6454036"/>
        </p:xfrm>
        <a:graphic>
          <a:graphicData uri="http://schemas.openxmlformats.org/drawingml/2006/table">
            <a:tbl>
              <a:tblPr firstRow="1" bandRow="1">
                <a:tableStyleId>{5940675A-B579-460E-94D1-54222C63F5DA}</a:tableStyleId>
              </a:tblPr>
              <a:tblGrid>
                <a:gridCol w="1152128"/>
                <a:gridCol w="7416824"/>
              </a:tblGrid>
              <a:tr h="673892">
                <a:tc>
                  <a:txBody>
                    <a:bodyPr/>
                    <a:lstStyle/>
                    <a:p>
                      <a:pPr marL="0" indent="0">
                        <a:lnSpc>
                          <a:spcPct val="115000"/>
                        </a:lnSpc>
                        <a:spcAft>
                          <a:spcPts val="0"/>
                        </a:spcAft>
                      </a:pPr>
                      <a:r>
                        <a:rPr lang="tr-TR" sz="1600" b="1" dirty="0">
                          <a:latin typeface="Times New Roman"/>
                          <a:ea typeface="Times New Roman"/>
                          <a:cs typeface="Times New Roman"/>
                        </a:rPr>
                        <a:t>FCL</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Full</a:t>
                      </a:r>
                      <a:r>
                        <a:rPr lang="tr-TR" sz="1600" dirty="0">
                          <a:latin typeface="Times New Roman"/>
                          <a:ea typeface="Times New Roman"/>
                          <a:cs typeface="Times New Roman"/>
                        </a:rPr>
                        <a:t> </a:t>
                      </a:r>
                      <a:r>
                        <a:rPr lang="tr-TR" sz="1600" dirty="0" err="1">
                          <a:latin typeface="Times New Roman"/>
                          <a:ea typeface="Times New Roman"/>
                          <a:cs typeface="Times New Roman"/>
                        </a:rPr>
                        <a:t>Container</a:t>
                      </a:r>
                      <a:r>
                        <a:rPr lang="tr-TR" sz="1600" dirty="0">
                          <a:latin typeface="Times New Roman"/>
                          <a:ea typeface="Times New Roman"/>
                          <a:cs typeface="Times New Roman"/>
                        </a:rPr>
                        <a:t> </a:t>
                      </a:r>
                      <a:r>
                        <a:rPr lang="tr-TR" sz="1600" dirty="0" err="1">
                          <a:latin typeface="Times New Roman"/>
                          <a:ea typeface="Times New Roman"/>
                          <a:cs typeface="Times New Roman"/>
                        </a:rPr>
                        <a:t>Load</a:t>
                      </a:r>
                      <a:r>
                        <a:rPr lang="tr-TR" sz="1600" dirty="0">
                          <a:latin typeface="Times New Roman"/>
                          <a:ea typeface="Times New Roman"/>
                          <a:cs typeface="Times New Roman"/>
                        </a:rPr>
                        <a:t>" için kısaltma. Tek bir müşteri tarafından doldurulan </a:t>
                      </a:r>
                      <a:r>
                        <a:rPr lang="tr-TR" sz="1600" dirty="0" err="1">
                          <a:latin typeface="Times New Roman"/>
                          <a:ea typeface="Times New Roman"/>
                          <a:cs typeface="Times New Roman"/>
                        </a:rPr>
                        <a:t>konteyner</a:t>
                      </a:r>
                      <a:r>
                        <a:rPr lang="tr-TR" sz="1600" dirty="0">
                          <a:latin typeface="Times New Roman"/>
                          <a:ea typeface="Times New Roman"/>
                          <a:cs typeface="Times New Roman"/>
                        </a:rPr>
                        <a:t>.</a:t>
                      </a:r>
                      <a:endParaRPr lang="tr-TR" sz="1600" dirty="0">
                        <a:latin typeface="Calibri"/>
                        <a:ea typeface="Calibri"/>
                        <a:cs typeface="Times New Roman"/>
                      </a:endParaRPr>
                    </a:p>
                  </a:txBody>
                  <a:tcPr marL="68580" marR="68580" marT="0" marB="0"/>
                </a:tc>
              </a:tr>
              <a:tr h="673892">
                <a:tc>
                  <a:txBody>
                    <a:bodyPr/>
                    <a:lstStyle/>
                    <a:p>
                      <a:pPr marL="6350" indent="0">
                        <a:lnSpc>
                          <a:spcPct val="115000"/>
                        </a:lnSpc>
                        <a:spcAft>
                          <a:spcPts val="0"/>
                        </a:spcAft>
                      </a:pPr>
                      <a:r>
                        <a:rPr lang="tr-TR" sz="1600" b="1" dirty="0">
                          <a:latin typeface="Times New Roman"/>
                          <a:ea typeface="Times New Roman"/>
                          <a:cs typeface="Times New Roman"/>
                        </a:rPr>
                        <a:t>FCL/FCL</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Tek yükleyici/alıcı</a:t>
                      </a:r>
                      <a:endParaRPr lang="tr-TR" sz="1600" dirty="0">
                        <a:latin typeface="Calibri"/>
                        <a:ea typeface="Calibri"/>
                        <a:cs typeface="Times New Roman"/>
                      </a:endParaRPr>
                    </a:p>
                  </a:txBody>
                  <a:tcPr marL="68580" marR="68580" marT="0" marB="0"/>
                </a:tc>
              </a:tr>
              <a:tr h="673892">
                <a:tc>
                  <a:txBody>
                    <a:bodyPr/>
                    <a:lstStyle/>
                    <a:p>
                      <a:pPr marL="6350" indent="0">
                        <a:lnSpc>
                          <a:spcPct val="115000"/>
                        </a:lnSpc>
                        <a:spcAft>
                          <a:spcPts val="0"/>
                        </a:spcAft>
                      </a:pPr>
                      <a:r>
                        <a:rPr lang="tr-TR" sz="1600" b="1" dirty="0">
                          <a:latin typeface="Times New Roman"/>
                          <a:ea typeface="Times New Roman"/>
                          <a:cs typeface="Times New Roman"/>
                        </a:rPr>
                        <a:t>ANY QUANTITY (A.Q.)</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Belirlenen navlunun, mal miktarına bağlı olmadan uygulanacağını belirten ifade.</a:t>
                      </a:r>
                      <a:endParaRPr lang="tr-TR" sz="1600" dirty="0">
                        <a:latin typeface="Calibri"/>
                        <a:ea typeface="Calibri"/>
                        <a:cs typeface="Times New Roman"/>
                      </a:endParaRPr>
                    </a:p>
                  </a:txBody>
                  <a:tcPr marL="68580" marR="68580" marT="0" marB="0"/>
                </a:tc>
              </a:tr>
              <a:tr h="673892">
                <a:tc>
                  <a:txBody>
                    <a:bodyPr/>
                    <a:lstStyle/>
                    <a:p>
                      <a:pPr marL="6350" indent="0">
                        <a:lnSpc>
                          <a:spcPct val="115000"/>
                        </a:lnSpc>
                        <a:spcAft>
                          <a:spcPts val="0"/>
                        </a:spcAft>
                      </a:pPr>
                      <a:r>
                        <a:rPr lang="tr-TR" sz="1600" b="1" dirty="0">
                          <a:latin typeface="Times New Roman"/>
                          <a:ea typeface="Times New Roman"/>
                          <a:cs typeface="Times New Roman"/>
                        </a:rPr>
                        <a:t>ATDNSHINC</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Any</a:t>
                      </a:r>
                      <a:r>
                        <a:rPr lang="tr-TR" sz="1600" dirty="0">
                          <a:latin typeface="Times New Roman"/>
                          <a:ea typeface="Times New Roman"/>
                          <a:cs typeface="Times New Roman"/>
                        </a:rPr>
                        <a:t> Time, </a:t>
                      </a:r>
                      <a:r>
                        <a:rPr lang="tr-TR" sz="1600" dirty="0" err="1">
                          <a:latin typeface="Times New Roman"/>
                          <a:ea typeface="Times New Roman"/>
                          <a:cs typeface="Times New Roman"/>
                        </a:rPr>
                        <a:t>Daytime</a:t>
                      </a:r>
                      <a:r>
                        <a:rPr lang="tr-TR" sz="1600" dirty="0">
                          <a:latin typeface="Times New Roman"/>
                          <a:ea typeface="Times New Roman"/>
                          <a:cs typeface="Times New Roman"/>
                        </a:rPr>
                        <a:t>;</a:t>
                      </a:r>
                      <a:r>
                        <a:rPr lang="tr-TR" sz="1600" dirty="0" err="1">
                          <a:latin typeface="Times New Roman"/>
                          <a:ea typeface="Times New Roman"/>
                          <a:cs typeface="Times New Roman"/>
                        </a:rPr>
                        <a:t>Night</a:t>
                      </a:r>
                      <a:r>
                        <a:rPr lang="tr-TR" sz="1600" dirty="0">
                          <a:latin typeface="Times New Roman"/>
                          <a:ea typeface="Times New Roman"/>
                          <a:cs typeface="Times New Roman"/>
                        </a:rPr>
                        <a:t>,</a:t>
                      </a:r>
                      <a:r>
                        <a:rPr lang="tr-TR" sz="1600" dirty="0" err="1">
                          <a:latin typeface="Times New Roman"/>
                          <a:ea typeface="Times New Roman"/>
                          <a:cs typeface="Times New Roman"/>
                        </a:rPr>
                        <a:t>Sundays</a:t>
                      </a:r>
                      <a:r>
                        <a:rPr lang="tr-TR" sz="1600" dirty="0">
                          <a:latin typeface="Times New Roman"/>
                          <a:ea typeface="Times New Roman"/>
                          <a:cs typeface="Times New Roman"/>
                        </a:rPr>
                        <a:t> </a:t>
                      </a:r>
                      <a:r>
                        <a:rPr lang="tr-TR" sz="1600" dirty="0" err="1">
                          <a:latin typeface="Times New Roman"/>
                          <a:ea typeface="Times New Roman"/>
                          <a:cs typeface="Times New Roman"/>
                        </a:rPr>
                        <a:t>and</a:t>
                      </a:r>
                      <a:r>
                        <a:rPr lang="tr-TR" sz="1600" dirty="0">
                          <a:latin typeface="Times New Roman"/>
                          <a:ea typeface="Times New Roman"/>
                          <a:cs typeface="Times New Roman"/>
                        </a:rPr>
                        <a:t> </a:t>
                      </a:r>
                      <a:r>
                        <a:rPr lang="tr-TR" sz="1600" dirty="0" err="1">
                          <a:latin typeface="Times New Roman"/>
                          <a:ea typeface="Times New Roman"/>
                          <a:cs typeface="Times New Roman"/>
                        </a:rPr>
                        <a:t>Holidays</a:t>
                      </a:r>
                      <a:r>
                        <a:rPr lang="tr-TR" sz="1600" dirty="0">
                          <a:latin typeface="Times New Roman"/>
                          <a:ea typeface="Times New Roman"/>
                          <a:cs typeface="Times New Roman"/>
                        </a:rPr>
                        <a:t> </a:t>
                      </a:r>
                      <a:r>
                        <a:rPr lang="tr-TR" sz="1600" dirty="0" err="1">
                          <a:latin typeface="Times New Roman"/>
                          <a:ea typeface="Times New Roman"/>
                          <a:cs typeface="Times New Roman"/>
                        </a:rPr>
                        <a:t>Included</a:t>
                      </a:r>
                      <a:r>
                        <a:rPr lang="tr-TR" sz="1600" dirty="0">
                          <a:latin typeface="Times New Roman"/>
                          <a:ea typeface="Times New Roman"/>
                          <a:cs typeface="Times New Roman"/>
                        </a:rPr>
                        <a:t>" için kısaltma.Her zaman;gece,gündüz,pazarları ve tatiller dahil.</a:t>
                      </a:r>
                      <a:endParaRPr lang="tr-TR" sz="1600" dirty="0">
                        <a:latin typeface="Calibri"/>
                        <a:ea typeface="Calibri"/>
                        <a:cs typeface="Times New Roman"/>
                      </a:endParaRPr>
                    </a:p>
                  </a:txBody>
                  <a:tcPr marL="68580" marR="68580" marT="0" marB="0"/>
                </a:tc>
              </a:tr>
              <a:tr h="1043394">
                <a:tc>
                  <a:txBody>
                    <a:bodyPr/>
                    <a:lstStyle/>
                    <a:p>
                      <a:pPr marL="6350" indent="0">
                        <a:lnSpc>
                          <a:spcPct val="115000"/>
                        </a:lnSpc>
                        <a:spcAft>
                          <a:spcPts val="0"/>
                        </a:spcAft>
                      </a:pPr>
                      <a:r>
                        <a:rPr lang="tr-TR" sz="1600" b="1" dirty="0">
                          <a:latin typeface="Times New Roman"/>
                          <a:ea typeface="Times New Roman"/>
                          <a:cs typeface="Times New Roman"/>
                        </a:rPr>
                        <a:t>3PL</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Third</a:t>
                      </a:r>
                      <a:r>
                        <a:rPr lang="tr-TR" sz="1600" dirty="0">
                          <a:latin typeface="Times New Roman"/>
                          <a:ea typeface="Times New Roman"/>
                          <a:cs typeface="Times New Roman"/>
                        </a:rPr>
                        <a:t>-</a:t>
                      </a:r>
                      <a:r>
                        <a:rPr lang="tr-TR" sz="1600" dirty="0" err="1">
                          <a:latin typeface="Times New Roman"/>
                          <a:ea typeface="Times New Roman"/>
                          <a:cs typeface="Times New Roman"/>
                        </a:rPr>
                        <a:t>Party</a:t>
                      </a:r>
                      <a:r>
                        <a:rPr lang="tr-TR" sz="1600" dirty="0">
                          <a:latin typeface="Times New Roman"/>
                          <a:ea typeface="Times New Roman"/>
                          <a:cs typeface="Times New Roman"/>
                        </a:rPr>
                        <a:t> </a:t>
                      </a:r>
                      <a:r>
                        <a:rPr lang="tr-TR" sz="1600" dirty="0" err="1">
                          <a:latin typeface="Times New Roman"/>
                          <a:ea typeface="Times New Roman"/>
                          <a:cs typeface="Times New Roman"/>
                        </a:rPr>
                        <a:t>Logistics</a:t>
                      </a:r>
                      <a:r>
                        <a:rPr lang="tr-TR" sz="1600" dirty="0">
                          <a:latin typeface="Times New Roman"/>
                          <a:ea typeface="Times New Roman"/>
                          <a:cs typeface="Times New Roman"/>
                        </a:rPr>
                        <a:t>” için kısaltma.</a:t>
                      </a:r>
                      <a:r>
                        <a:rPr lang="tr-TR" sz="1600" dirty="0">
                          <a:solidFill>
                            <a:srgbClr val="000000"/>
                          </a:solidFill>
                          <a:latin typeface="Tahoma"/>
                          <a:ea typeface="Calibri"/>
                          <a:cs typeface="Times New Roman"/>
                        </a:rPr>
                        <a:t> </a:t>
                      </a:r>
                      <a:r>
                        <a:rPr lang="tr-TR" sz="1600" dirty="0">
                          <a:latin typeface="Times New Roman"/>
                          <a:ea typeface="Times New Roman"/>
                          <a:cs typeface="Times New Roman"/>
                        </a:rPr>
                        <a:t>Müşterilerinin lojistik faaliyetlerini (öncelikle taşıma ve depolama) üstlenen ve konusunda uzman olan lojistik şirketler (Birinci parti </a:t>
                      </a:r>
                      <a:r>
                        <a:rPr lang="tr-TR" sz="1600" dirty="0" err="1">
                          <a:latin typeface="Times New Roman"/>
                          <a:ea typeface="Times New Roman"/>
                          <a:cs typeface="Times New Roman"/>
                        </a:rPr>
                        <a:t>ifâdesi</a:t>
                      </a:r>
                      <a:r>
                        <a:rPr lang="tr-TR" sz="1600" dirty="0">
                          <a:latin typeface="Times New Roman"/>
                          <a:ea typeface="Times New Roman"/>
                          <a:cs typeface="Times New Roman"/>
                        </a:rPr>
                        <a:t> ile satıcı şirket, ikinci parti ifadesi ile alıcı şirket, üçüncü parti ifadesi ile ise satıcı ve alıcı şirketler arasındaki </a:t>
                      </a:r>
                      <a:r>
                        <a:rPr lang="tr-TR" sz="1600" dirty="0" err="1">
                          <a:latin typeface="Times New Roman"/>
                          <a:ea typeface="Times New Roman"/>
                          <a:cs typeface="Times New Roman"/>
                        </a:rPr>
                        <a:t>bâzı</a:t>
                      </a:r>
                      <a:r>
                        <a:rPr lang="tr-TR" sz="1600" dirty="0">
                          <a:latin typeface="Times New Roman"/>
                          <a:ea typeface="Times New Roman"/>
                          <a:cs typeface="Times New Roman"/>
                        </a:rPr>
                        <a:t> hizmetleri üstlenen şirket kastedilmektedir).</a:t>
                      </a:r>
                      <a:endParaRPr lang="tr-TR" sz="1600" dirty="0">
                        <a:latin typeface="Calibri"/>
                        <a:ea typeface="Calibri"/>
                        <a:cs typeface="Times New Roman"/>
                      </a:endParaRPr>
                    </a:p>
                  </a:txBody>
                  <a:tcPr marL="68580" marR="68580" marT="0" marB="0"/>
                </a:tc>
              </a:tr>
              <a:tr h="673892">
                <a:tc>
                  <a:txBody>
                    <a:bodyPr/>
                    <a:lstStyle/>
                    <a:p>
                      <a:pPr marL="6350" indent="0">
                        <a:lnSpc>
                          <a:spcPct val="115000"/>
                        </a:lnSpc>
                        <a:spcAft>
                          <a:spcPts val="0"/>
                        </a:spcAft>
                      </a:pPr>
                      <a:r>
                        <a:rPr lang="tr-TR" sz="1600" b="1" dirty="0">
                          <a:latin typeface="Times New Roman"/>
                          <a:ea typeface="Times New Roman"/>
                          <a:cs typeface="Times New Roman"/>
                        </a:rPr>
                        <a:t>BARREL (BBL)</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Varil.60 '</a:t>
                      </a:r>
                      <a:r>
                        <a:rPr lang="tr-TR" sz="1600" dirty="0" err="1">
                          <a:latin typeface="Times New Roman"/>
                          <a:ea typeface="Times New Roman"/>
                          <a:cs typeface="Times New Roman"/>
                        </a:rPr>
                        <a:t>F'de</a:t>
                      </a:r>
                      <a:r>
                        <a:rPr lang="tr-TR" sz="1600" dirty="0">
                          <a:latin typeface="Times New Roman"/>
                          <a:ea typeface="Times New Roman"/>
                          <a:cs typeface="Times New Roman"/>
                        </a:rPr>
                        <a:t> 42 galon sıvıyı taşıyabilen kap.</a:t>
                      </a:r>
                      <a:endParaRPr lang="tr-TR" sz="1600" dirty="0">
                        <a:latin typeface="Calibri"/>
                        <a:ea typeface="Calibri"/>
                        <a:cs typeface="Times New Roman"/>
                      </a:endParaRPr>
                    </a:p>
                  </a:txBody>
                  <a:tcPr marL="68580" marR="68580" marT="0" marB="0"/>
                </a:tc>
              </a:tr>
              <a:tr h="673892">
                <a:tc>
                  <a:txBody>
                    <a:bodyPr/>
                    <a:lstStyle/>
                    <a:p>
                      <a:pPr marL="6350" indent="0">
                        <a:lnSpc>
                          <a:spcPct val="115000"/>
                        </a:lnSpc>
                        <a:spcAft>
                          <a:spcPts val="0"/>
                        </a:spcAft>
                      </a:pPr>
                      <a:r>
                        <a:rPr lang="tr-TR" sz="1600" b="1" dirty="0">
                          <a:latin typeface="Times New Roman"/>
                          <a:ea typeface="Times New Roman"/>
                          <a:cs typeface="Times New Roman"/>
                        </a:rPr>
                        <a:t>BCO</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Beneficial</a:t>
                      </a:r>
                      <a:r>
                        <a:rPr lang="tr-TR" sz="1600" dirty="0">
                          <a:latin typeface="Times New Roman"/>
                          <a:ea typeface="Times New Roman"/>
                          <a:cs typeface="Times New Roman"/>
                        </a:rPr>
                        <a:t> </a:t>
                      </a:r>
                      <a:r>
                        <a:rPr lang="tr-TR" sz="1600" dirty="0" err="1">
                          <a:latin typeface="Times New Roman"/>
                          <a:ea typeface="Times New Roman"/>
                          <a:cs typeface="Times New Roman"/>
                        </a:rPr>
                        <a:t>Cargo</a:t>
                      </a:r>
                      <a:r>
                        <a:rPr lang="tr-TR" sz="1600" dirty="0">
                          <a:latin typeface="Times New Roman"/>
                          <a:ea typeface="Times New Roman"/>
                          <a:cs typeface="Times New Roman"/>
                        </a:rPr>
                        <a:t> </a:t>
                      </a:r>
                      <a:r>
                        <a:rPr lang="tr-TR" sz="1600" dirty="0" err="1">
                          <a:latin typeface="Times New Roman"/>
                          <a:ea typeface="Times New Roman"/>
                          <a:cs typeface="Times New Roman"/>
                        </a:rPr>
                        <a:t>Owner</a:t>
                      </a:r>
                      <a:r>
                        <a:rPr lang="tr-TR" sz="1600" dirty="0">
                          <a:latin typeface="Times New Roman"/>
                          <a:ea typeface="Times New Roman"/>
                          <a:cs typeface="Times New Roman"/>
                        </a:rPr>
                        <a:t>" için kısaltma. Yararlanan yük sahibi. Varış yerinde malı teslim alan, malın taşınmasında üçüncü kişi olarak hareket etmeyen ve kayıtlarda ithalatçı olarak belirtilen kişi.</a:t>
                      </a:r>
                      <a:endParaRPr lang="tr-TR" sz="1600" dirty="0">
                        <a:latin typeface="Calibri"/>
                        <a:ea typeface="Calibri"/>
                        <a:cs typeface="Times New Roman"/>
                      </a:endParaRPr>
                    </a:p>
                  </a:txBody>
                  <a:tcPr marL="68580" marR="68580" marT="0" marB="0"/>
                </a:tc>
              </a:tr>
              <a:tr h="673892">
                <a:tc>
                  <a:txBody>
                    <a:bodyPr/>
                    <a:lstStyle/>
                    <a:p>
                      <a:pPr marL="6350" indent="0">
                        <a:lnSpc>
                          <a:spcPct val="115000"/>
                        </a:lnSpc>
                        <a:spcAft>
                          <a:spcPts val="0"/>
                        </a:spcAft>
                      </a:pPr>
                      <a:r>
                        <a:rPr lang="tr-TR" sz="1600" b="1" dirty="0">
                          <a:latin typeface="Times New Roman"/>
                          <a:ea typeface="Times New Roman"/>
                          <a:cs typeface="Times New Roman"/>
                        </a:rPr>
                        <a:t>HGV</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Heavy</a:t>
                      </a:r>
                      <a:r>
                        <a:rPr lang="tr-TR" sz="1600" dirty="0">
                          <a:latin typeface="Times New Roman"/>
                          <a:ea typeface="Times New Roman"/>
                          <a:cs typeface="Times New Roman"/>
                        </a:rPr>
                        <a:t> </a:t>
                      </a:r>
                      <a:r>
                        <a:rPr lang="tr-TR" sz="1600" dirty="0" err="1">
                          <a:latin typeface="Times New Roman"/>
                          <a:ea typeface="Times New Roman"/>
                          <a:cs typeface="Times New Roman"/>
                        </a:rPr>
                        <a:t>Goods</a:t>
                      </a:r>
                      <a:r>
                        <a:rPr lang="tr-TR" sz="1600" dirty="0">
                          <a:latin typeface="Times New Roman"/>
                          <a:ea typeface="Times New Roman"/>
                          <a:cs typeface="Times New Roman"/>
                        </a:rPr>
                        <a:t> </a:t>
                      </a:r>
                      <a:r>
                        <a:rPr lang="tr-TR" sz="1600" dirty="0" err="1">
                          <a:latin typeface="Times New Roman"/>
                          <a:ea typeface="Times New Roman"/>
                          <a:cs typeface="Times New Roman"/>
                        </a:rPr>
                        <a:t>Vehicle</a:t>
                      </a:r>
                      <a:r>
                        <a:rPr lang="tr-TR" sz="1600" dirty="0">
                          <a:latin typeface="Times New Roman"/>
                          <a:ea typeface="Times New Roman"/>
                          <a:cs typeface="Times New Roman"/>
                        </a:rPr>
                        <a:t>” için kısaltma. Ağır yük taşıtı.</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260648"/>
          <a:ext cx="8640960" cy="6603273"/>
        </p:xfrm>
        <a:graphic>
          <a:graphicData uri="http://schemas.openxmlformats.org/drawingml/2006/table">
            <a:tbl>
              <a:tblPr firstRow="1" bandRow="1">
                <a:tableStyleId>{5940675A-B579-460E-94D1-54222C63F5DA}</a:tableStyleId>
              </a:tblPr>
              <a:tblGrid>
                <a:gridCol w="936104"/>
                <a:gridCol w="7704856"/>
              </a:tblGrid>
              <a:tr h="783087">
                <a:tc>
                  <a:txBody>
                    <a:bodyPr/>
                    <a:lstStyle/>
                    <a:p>
                      <a:pPr marL="6350" indent="0">
                        <a:lnSpc>
                          <a:spcPct val="115000"/>
                        </a:lnSpc>
                        <a:spcAft>
                          <a:spcPts val="0"/>
                        </a:spcAft>
                      </a:pPr>
                      <a:r>
                        <a:rPr lang="tr-TR" sz="1400" b="1" dirty="0">
                          <a:latin typeface="Times New Roman"/>
                          <a:ea typeface="Times New Roman"/>
                          <a:cs typeface="Times New Roman"/>
                        </a:rPr>
                        <a:t>CARGO NOS</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Cargo</a:t>
                      </a:r>
                      <a:r>
                        <a:rPr lang="tr-TR" sz="1600" dirty="0">
                          <a:latin typeface="Times New Roman"/>
                          <a:ea typeface="Times New Roman"/>
                          <a:cs typeface="Times New Roman"/>
                        </a:rPr>
                        <a:t> Not </a:t>
                      </a:r>
                      <a:r>
                        <a:rPr lang="tr-TR" sz="1600" dirty="0" err="1">
                          <a:latin typeface="Times New Roman"/>
                          <a:ea typeface="Times New Roman"/>
                          <a:cs typeface="Times New Roman"/>
                        </a:rPr>
                        <a:t>Otherwise</a:t>
                      </a:r>
                      <a:r>
                        <a:rPr lang="tr-TR" sz="1600" dirty="0">
                          <a:latin typeface="Times New Roman"/>
                          <a:ea typeface="Times New Roman"/>
                          <a:cs typeface="Times New Roman"/>
                        </a:rPr>
                        <a:t> </a:t>
                      </a:r>
                      <a:r>
                        <a:rPr lang="tr-TR" sz="1600" dirty="0" err="1">
                          <a:latin typeface="Times New Roman"/>
                          <a:ea typeface="Times New Roman"/>
                          <a:cs typeface="Times New Roman"/>
                        </a:rPr>
                        <a:t>Specified</a:t>
                      </a:r>
                      <a:r>
                        <a:rPr lang="tr-TR" sz="1600" dirty="0">
                          <a:latin typeface="Times New Roman"/>
                          <a:ea typeface="Times New Roman"/>
                          <a:cs typeface="Times New Roman"/>
                        </a:rPr>
                        <a:t>" için kısaltma.Yük taşıma tarifelerinde belirtilen mal kalemleri arasında belirtilmeyen yükler için uygulanabilir tarife ücreti.</a:t>
                      </a:r>
                      <a:endParaRPr lang="tr-TR" sz="1600" dirty="0">
                        <a:latin typeface="Calibri"/>
                        <a:ea typeface="Calibri"/>
                        <a:cs typeface="Times New Roman"/>
                      </a:endParaRPr>
                    </a:p>
                  </a:txBody>
                  <a:tcPr marL="68580" marR="68580" marT="0" marB="0"/>
                </a:tc>
              </a:tr>
              <a:tr h="783087">
                <a:tc>
                  <a:txBody>
                    <a:bodyPr/>
                    <a:lstStyle/>
                    <a:p>
                      <a:pPr marL="6350" indent="0">
                        <a:lnSpc>
                          <a:spcPct val="115000"/>
                        </a:lnSpc>
                        <a:spcAft>
                          <a:spcPts val="0"/>
                        </a:spcAft>
                      </a:pPr>
                      <a:r>
                        <a:rPr lang="tr-TR" sz="1400" b="1" dirty="0">
                          <a:latin typeface="Times New Roman"/>
                          <a:ea typeface="Times New Roman"/>
                          <a:cs typeface="Times New Roman"/>
                        </a:rPr>
                        <a:t>DC</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Distribution</a:t>
                      </a:r>
                      <a:r>
                        <a:rPr lang="tr-TR" sz="1600" dirty="0">
                          <a:latin typeface="Times New Roman"/>
                          <a:ea typeface="Times New Roman"/>
                          <a:cs typeface="Times New Roman"/>
                        </a:rPr>
                        <a:t> </a:t>
                      </a:r>
                      <a:r>
                        <a:rPr lang="tr-TR" sz="1600" dirty="0" err="1">
                          <a:latin typeface="Times New Roman"/>
                          <a:ea typeface="Times New Roman"/>
                          <a:cs typeface="Times New Roman"/>
                        </a:rPr>
                        <a:t>Center”için</a:t>
                      </a:r>
                      <a:r>
                        <a:rPr lang="tr-TR" sz="1600" dirty="0">
                          <a:latin typeface="Times New Roman"/>
                          <a:ea typeface="Times New Roman"/>
                          <a:cs typeface="Times New Roman"/>
                        </a:rPr>
                        <a:t> kısaltma. Dağıtım Merkezi.</a:t>
                      </a:r>
                      <a:endParaRPr lang="tr-TR" sz="1600" dirty="0">
                        <a:latin typeface="Calibri"/>
                        <a:ea typeface="Calibri"/>
                        <a:cs typeface="Times New Roman"/>
                      </a:endParaRPr>
                    </a:p>
                  </a:txBody>
                  <a:tcPr marL="68580" marR="68580" marT="0" marB="0"/>
                </a:tc>
              </a:tr>
              <a:tr h="783087">
                <a:tc>
                  <a:txBody>
                    <a:bodyPr/>
                    <a:lstStyle/>
                    <a:p>
                      <a:pPr marL="6350" indent="0">
                        <a:lnSpc>
                          <a:spcPct val="115000"/>
                        </a:lnSpc>
                        <a:spcAft>
                          <a:spcPts val="0"/>
                        </a:spcAft>
                      </a:pPr>
                      <a:r>
                        <a:rPr lang="tr-TR" sz="1400" b="1" dirty="0">
                          <a:latin typeface="Times New Roman"/>
                          <a:ea typeface="Times New Roman"/>
                          <a:cs typeface="Times New Roman"/>
                        </a:rPr>
                        <a:t>DDC</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Destination</a:t>
                      </a:r>
                      <a:r>
                        <a:rPr lang="tr-TR" sz="1600" dirty="0">
                          <a:latin typeface="Times New Roman"/>
                          <a:ea typeface="Times New Roman"/>
                          <a:cs typeface="Times New Roman"/>
                        </a:rPr>
                        <a:t> </a:t>
                      </a:r>
                      <a:r>
                        <a:rPr lang="tr-TR" sz="1600" dirty="0" err="1">
                          <a:latin typeface="Times New Roman"/>
                          <a:ea typeface="Times New Roman"/>
                          <a:cs typeface="Times New Roman"/>
                        </a:rPr>
                        <a:t>Delivery</a:t>
                      </a:r>
                      <a:r>
                        <a:rPr lang="tr-TR" sz="1600" dirty="0">
                          <a:latin typeface="Times New Roman"/>
                          <a:ea typeface="Times New Roman"/>
                          <a:cs typeface="Times New Roman"/>
                        </a:rPr>
                        <a:t> </a:t>
                      </a:r>
                      <a:r>
                        <a:rPr lang="tr-TR" sz="1600" dirty="0" err="1">
                          <a:latin typeface="Times New Roman"/>
                          <a:ea typeface="Times New Roman"/>
                          <a:cs typeface="Times New Roman"/>
                        </a:rPr>
                        <a:t>Charge"için</a:t>
                      </a:r>
                      <a:r>
                        <a:rPr lang="tr-TR" sz="1600" dirty="0">
                          <a:latin typeface="Times New Roman"/>
                          <a:ea typeface="Times New Roman"/>
                          <a:cs typeface="Times New Roman"/>
                        </a:rPr>
                        <a:t> kısaltma. Varışta teslim masrafı. </a:t>
                      </a:r>
                      <a:r>
                        <a:rPr lang="tr-TR" sz="1600" dirty="0" err="1">
                          <a:latin typeface="Times New Roman"/>
                          <a:ea typeface="Times New Roman"/>
                          <a:cs typeface="Times New Roman"/>
                        </a:rPr>
                        <a:t>Konteyner</a:t>
                      </a:r>
                      <a:r>
                        <a:rPr lang="tr-TR" sz="1600" dirty="0">
                          <a:latin typeface="Times New Roman"/>
                          <a:ea typeface="Times New Roman"/>
                          <a:cs typeface="Times New Roman"/>
                        </a:rPr>
                        <a:t> büyüklüğüne bağlı olarak birçok kargo tarifesine uygulanan masraftır. Bu masraf tali masraf olarak temel deniz navlununa eklenir. Gemiden vinç boşaltmaları, terminal içindeki ağır kamyon taşımaları ve terminal operasyonları için kapı ücreti dâhildir.</a:t>
                      </a:r>
                      <a:endParaRPr lang="tr-TR" sz="1600" dirty="0">
                        <a:latin typeface="Calibri"/>
                        <a:ea typeface="Calibri"/>
                        <a:cs typeface="Times New Roman"/>
                      </a:endParaRPr>
                    </a:p>
                  </a:txBody>
                  <a:tcPr marL="68580" marR="68580" marT="0" marB="0"/>
                </a:tc>
              </a:tr>
              <a:tr h="783087">
                <a:tc>
                  <a:txBody>
                    <a:bodyPr/>
                    <a:lstStyle/>
                    <a:p>
                      <a:pPr marL="6350" indent="0">
                        <a:lnSpc>
                          <a:spcPct val="115000"/>
                        </a:lnSpc>
                        <a:spcAft>
                          <a:spcPts val="0"/>
                        </a:spcAft>
                      </a:pPr>
                      <a:r>
                        <a:rPr lang="tr-TR" sz="1400" b="1" dirty="0">
                          <a:latin typeface="Times New Roman"/>
                          <a:ea typeface="Times New Roman"/>
                          <a:cs typeface="Times New Roman"/>
                        </a:rPr>
                        <a:t>CL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Carload</a:t>
                      </a:r>
                      <a:r>
                        <a:rPr lang="tr-TR" sz="1600" dirty="0">
                          <a:latin typeface="Times New Roman"/>
                          <a:ea typeface="Times New Roman"/>
                          <a:cs typeface="Times New Roman"/>
                        </a:rPr>
                        <a:t>" ve "</a:t>
                      </a:r>
                      <a:r>
                        <a:rPr lang="tr-TR" sz="1600" dirty="0" err="1">
                          <a:latin typeface="Times New Roman"/>
                          <a:ea typeface="Times New Roman"/>
                          <a:cs typeface="Times New Roman"/>
                        </a:rPr>
                        <a:t>Containerload</a:t>
                      </a:r>
                      <a:r>
                        <a:rPr lang="tr-TR" sz="1600" dirty="0">
                          <a:latin typeface="Times New Roman"/>
                          <a:ea typeface="Times New Roman"/>
                          <a:cs typeface="Times New Roman"/>
                        </a:rPr>
                        <a:t>" için kısaltma. </a:t>
                      </a:r>
                      <a:r>
                        <a:rPr lang="tr-TR" sz="1600" dirty="0" err="1">
                          <a:latin typeface="Times New Roman"/>
                          <a:ea typeface="Times New Roman"/>
                          <a:cs typeface="Times New Roman"/>
                        </a:rPr>
                        <a:t>Konteyner</a:t>
                      </a:r>
                      <a:r>
                        <a:rPr lang="tr-TR" sz="1600" dirty="0">
                          <a:latin typeface="Times New Roman"/>
                          <a:ea typeface="Times New Roman"/>
                          <a:cs typeface="Times New Roman"/>
                        </a:rPr>
                        <a:t> yükü.</a:t>
                      </a:r>
                      <a:endParaRPr lang="tr-TR" sz="1600" dirty="0">
                        <a:latin typeface="Calibri"/>
                        <a:ea typeface="Calibri"/>
                        <a:cs typeface="Times New Roman"/>
                      </a:endParaRPr>
                    </a:p>
                  </a:txBody>
                  <a:tcPr marL="68580" marR="68580" marT="0" marB="0"/>
                </a:tc>
              </a:tr>
              <a:tr h="783087">
                <a:tc>
                  <a:txBody>
                    <a:bodyPr/>
                    <a:lstStyle/>
                    <a:p>
                      <a:pPr marL="6350" indent="0">
                        <a:lnSpc>
                          <a:spcPct val="115000"/>
                        </a:lnSpc>
                        <a:spcAft>
                          <a:spcPts val="0"/>
                        </a:spcAft>
                      </a:pPr>
                      <a:r>
                        <a:rPr lang="tr-TR" sz="1400" b="1" dirty="0">
                          <a:latin typeface="Times New Roman"/>
                          <a:ea typeface="Times New Roman"/>
                          <a:cs typeface="Times New Roman"/>
                        </a:rPr>
                        <a:t>LCL</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Less</a:t>
                      </a:r>
                      <a:r>
                        <a:rPr lang="tr-TR" sz="1600" dirty="0">
                          <a:latin typeface="Times New Roman"/>
                          <a:ea typeface="Times New Roman"/>
                          <a:cs typeface="Times New Roman"/>
                        </a:rPr>
                        <a:t> </a:t>
                      </a:r>
                      <a:r>
                        <a:rPr lang="tr-TR" sz="1600" dirty="0" err="1">
                          <a:latin typeface="Times New Roman"/>
                          <a:ea typeface="Times New Roman"/>
                          <a:cs typeface="Times New Roman"/>
                        </a:rPr>
                        <a:t>than</a:t>
                      </a:r>
                      <a:r>
                        <a:rPr lang="tr-TR" sz="1600" dirty="0">
                          <a:latin typeface="Times New Roman"/>
                          <a:ea typeface="Times New Roman"/>
                          <a:cs typeface="Times New Roman"/>
                        </a:rPr>
                        <a:t> </a:t>
                      </a:r>
                      <a:r>
                        <a:rPr lang="tr-TR" sz="1600" dirty="0" err="1">
                          <a:latin typeface="Times New Roman"/>
                          <a:ea typeface="Times New Roman"/>
                          <a:cs typeface="Times New Roman"/>
                        </a:rPr>
                        <a:t>Container</a:t>
                      </a:r>
                      <a:r>
                        <a:rPr lang="tr-TR" sz="1600" dirty="0">
                          <a:latin typeface="Times New Roman"/>
                          <a:ea typeface="Times New Roman"/>
                          <a:cs typeface="Times New Roman"/>
                        </a:rPr>
                        <a:t> </a:t>
                      </a:r>
                      <a:r>
                        <a:rPr lang="tr-TR" sz="1600" dirty="0" err="1">
                          <a:latin typeface="Times New Roman"/>
                          <a:ea typeface="Times New Roman"/>
                          <a:cs typeface="Times New Roman"/>
                        </a:rPr>
                        <a:t>Load</a:t>
                      </a:r>
                      <a:r>
                        <a:rPr lang="tr-TR" sz="1600" dirty="0">
                          <a:latin typeface="Times New Roman"/>
                          <a:ea typeface="Times New Roman"/>
                          <a:cs typeface="Times New Roman"/>
                        </a:rPr>
                        <a:t>" için kısaltma. </a:t>
                      </a:r>
                      <a:r>
                        <a:rPr lang="tr-TR" sz="1600" dirty="0" err="1">
                          <a:latin typeface="Times New Roman"/>
                          <a:ea typeface="Times New Roman"/>
                          <a:cs typeface="Times New Roman"/>
                        </a:rPr>
                        <a:t>Parsiyel</a:t>
                      </a:r>
                      <a:r>
                        <a:rPr lang="tr-TR" sz="1600" dirty="0">
                          <a:latin typeface="Times New Roman"/>
                          <a:ea typeface="Times New Roman"/>
                          <a:cs typeface="Times New Roman"/>
                        </a:rPr>
                        <a:t> yükleme yapılan </a:t>
                      </a:r>
                      <a:r>
                        <a:rPr lang="tr-TR" sz="1600" dirty="0" err="1">
                          <a:latin typeface="Times New Roman"/>
                          <a:ea typeface="Times New Roman"/>
                          <a:cs typeface="Times New Roman"/>
                        </a:rPr>
                        <a:t>konteyner</a:t>
                      </a:r>
                      <a:r>
                        <a:rPr lang="tr-TR" sz="1600" dirty="0">
                          <a:latin typeface="Times New Roman"/>
                          <a:ea typeface="Times New Roman"/>
                          <a:cs typeface="Times New Roman"/>
                        </a:rPr>
                        <a:t>. Birden fazla yükleyici ve/veya birden fazla alıcısı olması gerekir.</a:t>
                      </a:r>
                      <a:endParaRPr lang="tr-TR" sz="1600" dirty="0">
                        <a:latin typeface="Calibri"/>
                        <a:ea typeface="Calibri"/>
                        <a:cs typeface="Times New Roman"/>
                      </a:endParaRPr>
                    </a:p>
                  </a:txBody>
                  <a:tcPr marL="68580" marR="68580" marT="0" marB="0"/>
                </a:tc>
              </a:tr>
              <a:tr h="783087">
                <a:tc>
                  <a:txBody>
                    <a:bodyPr/>
                    <a:lstStyle/>
                    <a:p>
                      <a:pPr marL="6350" indent="0">
                        <a:lnSpc>
                          <a:spcPct val="115000"/>
                        </a:lnSpc>
                        <a:spcAft>
                          <a:spcPts val="0"/>
                        </a:spcAft>
                      </a:pPr>
                      <a:r>
                        <a:rPr lang="tr-TR" sz="1400" b="1" dirty="0">
                          <a:latin typeface="Times New Roman"/>
                          <a:ea typeface="Times New Roman"/>
                          <a:cs typeface="Times New Roman"/>
                        </a:rPr>
                        <a:t>CKD</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Completely</a:t>
                      </a:r>
                      <a:r>
                        <a:rPr lang="tr-TR" sz="1600" dirty="0">
                          <a:latin typeface="Times New Roman"/>
                          <a:ea typeface="Times New Roman"/>
                          <a:cs typeface="Times New Roman"/>
                        </a:rPr>
                        <a:t> </a:t>
                      </a:r>
                      <a:r>
                        <a:rPr lang="tr-TR" sz="1600" dirty="0" err="1">
                          <a:latin typeface="Times New Roman"/>
                          <a:ea typeface="Times New Roman"/>
                          <a:cs typeface="Times New Roman"/>
                        </a:rPr>
                        <a:t>Knocked</a:t>
                      </a:r>
                      <a:r>
                        <a:rPr lang="tr-TR" sz="1600" dirty="0">
                          <a:latin typeface="Times New Roman"/>
                          <a:ea typeface="Times New Roman"/>
                          <a:cs typeface="Times New Roman"/>
                        </a:rPr>
                        <a:t> </a:t>
                      </a:r>
                      <a:r>
                        <a:rPr lang="tr-TR" sz="1600" dirty="0" err="1">
                          <a:latin typeface="Times New Roman"/>
                          <a:ea typeface="Times New Roman"/>
                          <a:cs typeface="Times New Roman"/>
                        </a:rPr>
                        <a:t>Down</a:t>
                      </a:r>
                      <a:r>
                        <a:rPr lang="tr-TR" sz="1600" dirty="0">
                          <a:latin typeface="Times New Roman"/>
                          <a:ea typeface="Times New Roman"/>
                          <a:cs typeface="Times New Roman"/>
                        </a:rPr>
                        <a:t>" için kısaltma.Özel bir taşımaya tabi tutulacak tipteki araç,ekipman ve cihazların parçalarına ayrılarak taşınması.</a:t>
                      </a:r>
                      <a:endParaRPr lang="tr-TR" sz="1600" dirty="0">
                        <a:latin typeface="Calibri"/>
                        <a:ea typeface="Calibri"/>
                        <a:cs typeface="Times New Roman"/>
                      </a:endParaRPr>
                    </a:p>
                  </a:txBody>
                  <a:tcPr marL="68580" marR="68580" marT="0" marB="0"/>
                </a:tc>
              </a:tr>
              <a:tr h="783087">
                <a:tc>
                  <a:txBody>
                    <a:bodyPr/>
                    <a:lstStyle/>
                    <a:p>
                      <a:pPr marL="6350" indent="0">
                        <a:lnSpc>
                          <a:spcPct val="115000"/>
                        </a:lnSpc>
                        <a:spcAft>
                          <a:spcPts val="0"/>
                        </a:spcAft>
                      </a:pPr>
                      <a:r>
                        <a:rPr lang="tr-TR" sz="1400" b="1" dirty="0">
                          <a:latin typeface="Times New Roman"/>
                          <a:ea typeface="Times New Roman"/>
                          <a:cs typeface="Times New Roman"/>
                        </a:rPr>
                        <a:t>CFS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Container</a:t>
                      </a:r>
                      <a:r>
                        <a:rPr lang="tr-TR" sz="1600" dirty="0">
                          <a:latin typeface="Times New Roman"/>
                          <a:ea typeface="Times New Roman"/>
                          <a:cs typeface="Times New Roman"/>
                        </a:rPr>
                        <a:t> </a:t>
                      </a:r>
                      <a:r>
                        <a:rPr lang="tr-TR" sz="1600" dirty="0" err="1">
                          <a:latin typeface="Times New Roman"/>
                          <a:ea typeface="Times New Roman"/>
                          <a:cs typeface="Times New Roman"/>
                        </a:rPr>
                        <a:t>Freight</a:t>
                      </a:r>
                      <a:r>
                        <a:rPr lang="tr-TR" sz="1600" dirty="0">
                          <a:latin typeface="Times New Roman"/>
                          <a:ea typeface="Times New Roman"/>
                          <a:cs typeface="Times New Roman"/>
                        </a:rPr>
                        <a:t> </a:t>
                      </a:r>
                      <a:r>
                        <a:rPr lang="tr-TR" sz="1600" dirty="0" err="1">
                          <a:latin typeface="Times New Roman"/>
                          <a:ea typeface="Times New Roman"/>
                          <a:cs typeface="Times New Roman"/>
                        </a:rPr>
                        <a:t>Station</a:t>
                      </a:r>
                      <a:r>
                        <a:rPr lang="tr-TR" sz="1600" dirty="0">
                          <a:latin typeface="Times New Roman"/>
                          <a:ea typeface="Times New Roman"/>
                          <a:cs typeface="Times New Roman"/>
                        </a:rPr>
                        <a:t>" için kısaltma. </a:t>
                      </a:r>
                      <a:r>
                        <a:rPr lang="tr-TR" sz="1600" dirty="0" err="1">
                          <a:latin typeface="Times New Roman"/>
                          <a:ea typeface="Times New Roman"/>
                          <a:cs typeface="Times New Roman"/>
                        </a:rPr>
                        <a:t>Konteyner</a:t>
                      </a:r>
                      <a:r>
                        <a:rPr lang="tr-TR" sz="1600" dirty="0">
                          <a:latin typeface="Times New Roman"/>
                          <a:ea typeface="Times New Roman"/>
                          <a:cs typeface="Times New Roman"/>
                        </a:rPr>
                        <a:t> nakil istasyonu. </a:t>
                      </a:r>
                      <a:r>
                        <a:rPr lang="tr-TR" sz="1600" dirty="0" err="1">
                          <a:latin typeface="Times New Roman"/>
                          <a:ea typeface="Times New Roman"/>
                          <a:cs typeface="Times New Roman"/>
                        </a:rPr>
                        <a:t>Konteyner</a:t>
                      </a:r>
                      <a:r>
                        <a:rPr lang="tr-TR" sz="1600" dirty="0">
                          <a:latin typeface="Times New Roman"/>
                          <a:ea typeface="Times New Roman"/>
                          <a:cs typeface="Times New Roman"/>
                        </a:rPr>
                        <a:t> yüklerinin boşaltılıp yeniden yüklendiği yer.</a:t>
                      </a:r>
                      <a:endParaRPr lang="tr-TR" sz="1600" dirty="0">
                        <a:latin typeface="Calibri"/>
                        <a:ea typeface="Calibri"/>
                        <a:cs typeface="Times New Roman"/>
                      </a:endParaRPr>
                    </a:p>
                  </a:txBody>
                  <a:tcPr marL="68580" marR="68580" marT="0" marB="0"/>
                </a:tc>
              </a:tr>
              <a:tr h="783087">
                <a:tc>
                  <a:txBody>
                    <a:bodyPr/>
                    <a:lstStyle/>
                    <a:p>
                      <a:pPr marL="96838" indent="0">
                        <a:lnSpc>
                          <a:spcPct val="115000"/>
                        </a:lnSpc>
                        <a:spcAft>
                          <a:spcPts val="0"/>
                        </a:spcAft>
                      </a:pPr>
                      <a:r>
                        <a:rPr lang="tr-TR" sz="1400" b="1" dirty="0">
                          <a:latin typeface="Times New Roman"/>
                          <a:ea typeface="Times New Roman"/>
                          <a:cs typeface="Times New Roman"/>
                        </a:rPr>
                        <a:t>D&amp;H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a:t>
                      </a:r>
                      <a:r>
                        <a:rPr lang="tr-TR" sz="1600" dirty="0" err="1">
                          <a:latin typeface="Times New Roman"/>
                          <a:ea typeface="Times New Roman"/>
                          <a:cs typeface="Times New Roman"/>
                        </a:rPr>
                        <a:t>Dangerous</a:t>
                      </a:r>
                      <a:r>
                        <a:rPr lang="tr-TR" sz="1600" dirty="0">
                          <a:latin typeface="Times New Roman"/>
                          <a:ea typeface="Times New Roman"/>
                          <a:cs typeface="Times New Roman"/>
                        </a:rPr>
                        <a:t> &amp; </a:t>
                      </a:r>
                      <a:r>
                        <a:rPr lang="tr-TR" sz="1600" dirty="0" err="1">
                          <a:latin typeface="Times New Roman"/>
                          <a:ea typeface="Times New Roman"/>
                          <a:cs typeface="Times New Roman"/>
                        </a:rPr>
                        <a:t>Hazardous</a:t>
                      </a:r>
                      <a:r>
                        <a:rPr lang="tr-TR" sz="1600" dirty="0">
                          <a:latin typeface="Times New Roman"/>
                          <a:ea typeface="Times New Roman"/>
                          <a:cs typeface="Times New Roman"/>
                        </a:rPr>
                        <a:t>" için kısaltma. Tehlikeli ve taşınması özen ve dikkat isteyen kargo.</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260648"/>
          <a:ext cx="8568952" cy="6336704"/>
        </p:xfrm>
        <a:graphic>
          <a:graphicData uri="http://schemas.openxmlformats.org/drawingml/2006/table">
            <a:tbl>
              <a:tblPr firstRow="1" bandRow="1">
                <a:tableStyleId>{5940675A-B579-460E-94D1-54222C63F5DA}</a:tableStyleId>
              </a:tblPr>
              <a:tblGrid>
                <a:gridCol w="936104"/>
                <a:gridCol w="7632848"/>
              </a:tblGrid>
              <a:tr h="792088">
                <a:tc>
                  <a:txBody>
                    <a:bodyPr/>
                    <a:lstStyle/>
                    <a:p>
                      <a:pPr marL="6350" indent="0">
                        <a:lnSpc>
                          <a:spcPct val="115000"/>
                        </a:lnSpc>
                        <a:spcAft>
                          <a:spcPts val="0"/>
                        </a:spcAft>
                      </a:pPr>
                      <a:r>
                        <a:rPr lang="tr-TR" sz="1800" b="1" dirty="0">
                          <a:latin typeface="Times New Roman"/>
                          <a:ea typeface="Times New Roman"/>
                          <a:cs typeface="Times New Roman"/>
                        </a:rPr>
                        <a:t>HAZ MAT</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dirty="0">
                          <a:latin typeface="Times New Roman"/>
                          <a:ea typeface="Times New Roman"/>
                          <a:cs typeface="Times New Roman"/>
                        </a:rPr>
                        <a:t>"</a:t>
                      </a:r>
                      <a:r>
                        <a:rPr lang="tr-TR" sz="1800" dirty="0" err="1">
                          <a:latin typeface="Times New Roman"/>
                          <a:ea typeface="Times New Roman"/>
                          <a:cs typeface="Times New Roman"/>
                        </a:rPr>
                        <a:t>Hazardeous</a:t>
                      </a:r>
                      <a:r>
                        <a:rPr lang="tr-TR" sz="1800" dirty="0">
                          <a:latin typeface="Times New Roman"/>
                          <a:ea typeface="Times New Roman"/>
                          <a:cs typeface="Times New Roman"/>
                        </a:rPr>
                        <a:t> </a:t>
                      </a:r>
                      <a:r>
                        <a:rPr lang="tr-TR" sz="1800" dirty="0" err="1">
                          <a:latin typeface="Times New Roman"/>
                          <a:ea typeface="Times New Roman"/>
                          <a:cs typeface="Times New Roman"/>
                        </a:rPr>
                        <a:t>Materials</a:t>
                      </a:r>
                      <a:r>
                        <a:rPr lang="tr-TR" sz="1800" dirty="0">
                          <a:latin typeface="Times New Roman"/>
                          <a:ea typeface="Times New Roman"/>
                          <a:cs typeface="Times New Roman"/>
                        </a:rPr>
                        <a:t>" için kısaltma. Tehlikeli madde.</a:t>
                      </a:r>
                      <a:endParaRPr lang="tr-TR" sz="1800" dirty="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FTL </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"Full Truck Load" için kısaltma. Tek başına yükleyici ve tek bir alıcı için yüklenen kamyon.</a:t>
                      </a:r>
                      <a:endParaRPr lang="tr-TR" sz="180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FAK</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"Freight All Kinds" için kısaltma. Genel kargo.Farklı alıcıların mallarının karma şekilde bulunduğu tam yüklenmiş konteyneri ifade eder.</a:t>
                      </a:r>
                      <a:endParaRPr lang="tr-TR" sz="180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NEC </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"Not Elsewhere Classified" için kısaltma."Başka yerde sınıflandırılmış" anlamında konşimento terimi.</a:t>
                      </a:r>
                      <a:endParaRPr lang="tr-TR" sz="180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NOI</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"Not Otherwise Indexed" için kısaltma."Endekste gösterilmemiş" anlamında konşimento terimi.</a:t>
                      </a:r>
                      <a:endParaRPr lang="tr-TR" sz="180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NOIBN</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"Not Otherwise Indexed By Name" için kısaltma."Aksi belirtilmedikçe ismiyle gösterilmemiş" anlamında konşimento terimi.</a:t>
                      </a:r>
                      <a:endParaRPr lang="tr-TR" sz="180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NES </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"Not Elsewhere Specified" için kısaltma."Başka yerde belirtilmemiş" anlamında konşimento terimi.</a:t>
                      </a:r>
                      <a:endParaRPr lang="tr-TR" sz="1800">
                        <a:latin typeface="Calibri"/>
                        <a:ea typeface="Calibri"/>
                        <a:cs typeface="Times New Roman"/>
                      </a:endParaRPr>
                    </a:p>
                  </a:txBody>
                  <a:tcPr marL="68580" marR="68580" marT="0" marB="0"/>
                </a:tc>
              </a:tr>
              <a:tr h="792088">
                <a:tc>
                  <a:txBody>
                    <a:bodyPr/>
                    <a:lstStyle/>
                    <a:p>
                      <a:pPr marL="6350" indent="0">
                        <a:lnSpc>
                          <a:spcPct val="115000"/>
                        </a:lnSpc>
                        <a:spcAft>
                          <a:spcPts val="0"/>
                        </a:spcAft>
                      </a:pPr>
                      <a:r>
                        <a:rPr lang="tr-TR" sz="1800" b="1" dirty="0">
                          <a:latin typeface="Times New Roman"/>
                          <a:ea typeface="Times New Roman"/>
                          <a:cs typeface="Times New Roman"/>
                        </a:rPr>
                        <a:t>NOR</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dirty="0">
                          <a:latin typeface="Times New Roman"/>
                          <a:ea typeface="Times New Roman"/>
                          <a:cs typeface="Times New Roman"/>
                        </a:rPr>
                        <a:t>"</a:t>
                      </a:r>
                      <a:r>
                        <a:rPr lang="tr-TR" sz="1800" dirty="0" err="1">
                          <a:latin typeface="Times New Roman"/>
                          <a:ea typeface="Times New Roman"/>
                          <a:cs typeface="Times New Roman"/>
                        </a:rPr>
                        <a:t>Notice</a:t>
                      </a:r>
                      <a:r>
                        <a:rPr lang="tr-TR" sz="1800" dirty="0">
                          <a:latin typeface="Times New Roman"/>
                          <a:ea typeface="Times New Roman"/>
                          <a:cs typeface="Times New Roman"/>
                        </a:rPr>
                        <a:t> of </a:t>
                      </a:r>
                      <a:r>
                        <a:rPr lang="tr-TR" sz="1800" dirty="0" err="1">
                          <a:latin typeface="Times New Roman"/>
                          <a:ea typeface="Times New Roman"/>
                          <a:cs typeface="Times New Roman"/>
                        </a:rPr>
                        <a:t>Readiness</a:t>
                      </a:r>
                      <a:r>
                        <a:rPr lang="tr-TR" sz="1800" dirty="0">
                          <a:latin typeface="Times New Roman"/>
                          <a:ea typeface="Times New Roman"/>
                          <a:cs typeface="Times New Roman"/>
                        </a:rPr>
                        <a:t>" için kısaltma. Hazırlık mektubu. Geminin yüklenmeye hazır olduğuna dair bildiri.</a:t>
                      </a:r>
                      <a:endParaRPr lang="tr-TR" sz="1800" dirty="0">
                        <a:latin typeface="Calibri"/>
                        <a:ea typeface="Calibri"/>
                        <a:cs typeface="Times New Roman"/>
                      </a:endParaRPr>
                    </a:p>
                  </a:txBody>
                  <a:tcPr marL="68580" marR="68580" marT="0" marB="0"/>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404660"/>
          <a:ext cx="8064896" cy="6230304"/>
        </p:xfrm>
        <a:graphic>
          <a:graphicData uri="http://schemas.openxmlformats.org/drawingml/2006/table">
            <a:tbl>
              <a:tblPr firstRow="1" bandRow="1">
                <a:tableStyleId>{5940675A-B579-460E-94D1-54222C63F5DA}</a:tableStyleId>
              </a:tblPr>
              <a:tblGrid>
                <a:gridCol w="1287672"/>
                <a:gridCol w="6777224"/>
              </a:tblGrid>
              <a:tr h="610468">
                <a:tc>
                  <a:txBody>
                    <a:bodyPr/>
                    <a:lstStyle/>
                    <a:p>
                      <a:pPr marL="0" indent="0">
                        <a:lnSpc>
                          <a:spcPct val="115000"/>
                        </a:lnSpc>
                        <a:spcAft>
                          <a:spcPts val="0"/>
                        </a:spcAft>
                      </a:pPr>
                      <a:r>
                        <a:rPr lang="tr-TR" sz="1400" b="1" dirty="0">
                          <a:latin typeface="Times New Roman"/>
                          <a:ea typeface="Times New Roman"/>
                          <a:cs typeface="Times New Roman"/>
                        </a:rPr>
                        <a:t>NOS</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"Not </a:t>
                      </a:r>
                      <a:r>
                        <a:rPr lang="tr-TR" sz="1400" dirty="0" err="1">
                          <a:latin typeface="Times New Roman"/>
                          <a:ea typeface="Times New Roman"/>
                          <a:cs typeface="Times New Roman"/>
                        </a:rPr>
                        <a:t>Otherwise</a:t>
                      </a:r>
                      <a:r>
                        <a:rPr lang="tr-TR" sz="1400" dirty="0">
                          <a:latin typeface="Times New Roman"/>
                          <a:ea typeface="Times New Roman"/>
                          <a:cs typeface="Times New Roman"/>
                        </a:rPr>
                        <a:t> </a:t>
                      </a:r>
                      <a:r>
                        <a:rPr lang="tr-TR" sz="1400" dirty="0" err="1">
                          <a:latin typeface="Times New Roman"/>
                          <a:ea typeface="Times New Roman"/>
                          <a:cs typeface="Times New Roman"/>
                        </a:rPr>
                        <a:t>Specified</a:t>
                      </a:r>
                      <a:r>
                        <a:rPr lang="tr-TR" sz="1400" dirty="0">
                          <a:latin typeface="Times New Roman"/>
                          <a:ea typeface="Times New Roman"/>
                          <a:cs typeface="Times New Roman"/>
                        </a:rPr>
                        <a:t>" için kısaltma. "Başka türlü belirtilmemiş" anlamında konşimento terimi.</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EDI</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Electronic</a:t>
                      </a:r>
                      <a:r>
                        <a:rPr lang="tr-TR" sz="1400" dirty="0">
                          <a:latin typeface="Times New Roman"/>
                          <a:ea typeface="Times New Roman"/>
                          <a:cs typeface="Times New Roman"/>
                        </a:rPr>
                        <a:t> Data </a:t>
                      </a:r>
                      <a:r>
                        <a:rPr lang="tr-TR" sz="1400" dirty="0" err="1">
                          <a:latin typeface="Times New Roman"/>
                          <a:ea typeface="Times New Roman"/>
                          <a:cs typeface="Times New Roman"/>
                        </a:rPr>
                        <a:t>Interface</a:t>
                      </a:r>
                      <a:r>
                        <a:rPr lang="tr-TR" sz="1400" dirty="0">
                          <a:latin typeface="Times New Roman"/>
                          <a:ea typeface="Times New Roman"/>
                          <a:cs typeface="Times New Roman"/>
                        </a:rPr>
                        <a:t>" için kısaltma. Elektronik Veri Değişimi (E.V.D.).Bilgisayar sistemleri arasında ticari bilgi akışını güvenli biçimde sağlayan veri değişim sistemi.</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ETA</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Estimated</a:t>
                      </a:r>
                      <a:r>
                        <a:rPr lang="tr-TR" sz="1400" dirty="0">
                          <a:latin typeface="Times New Roman"/>
                          <a:ea typeface="Times New Roman"/>
                          <a:cs typeface="Times New Roman"/>
                        </a:rPr>
                        <a:t> Time of </a:t>
                      </a:r>
                      <a:r>
                        <a:rPr lang="tr-TR" sz="1400" dirty="0" err="1">
                          <a:latin typeface="Times New Roman"/>
                          <a:ea typeface="Times New Roman"/>
                          <a:cs typeface="Times New Roman"/>
                        </a:rPr>
                        <a:t>Arrival</a:t>
                      </a:r>
                      <a:r>
                        <a:rPr lang="tr-TR" sz="1400" dirty="0">
                          <a:latin typeface="Times New Roman"/>
                          <a:ea typeface="Times New Roman"/>
                          <a:cs typeface="Times New Roman"/>
                        </a:rPr>
                        <a:t>” için kısaltma. Tahmini varış zamanı.</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RFID</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Radio</a:t>
                      </a:r>
                      <a:r>
                        <a:rPr lang="tr-TR" sz="1400" dirty="0">
                          <a:latin typeface="Times New Roman"/>
                          <a:ea typeface="Times New Roman"/>
                          <a:cs typeface="Times New Roman"/>
                        </a:rPr>
                        <a:t> </a:t>
                      </a:r>
                      <a:r>
                        <a:rPr lang="tr-TR" sz="1400" dirty="0" err="1">
                          <a:latin typeface="Times New Roman"/>
                          <a:ea typeface="Times New Roman"/>
                          <a:cs typeface="Times New Roman"/>
                        </a:rPr>
                        <a:t>Frequency</a:t>
                      </a:r>
                      <a:r>
                        <a:rPr lang="tr-TR" sz="1400" dirty="0">
                          <a:latin typeface="Times New Roman"/>
                          <a:ea typeface="Times New Roman"/>
                          <a:cs typeface="Times New Roman"/>
                        </a:rPr>
                        <a:t> </a:t>
                      </a:r>
                      <a:r>
                        <a:rPr lang="tr-TR" sz="1400" dirty="0" err="1">
                          <a:latin typeface="Times New Roman"/>
                          <a:ea typeface="Times New Roman"/>
                          <a:cs typeface="Times New Roman"/>
                        </a:rPr>
                        <a:t>Identification</a:t>
                      </a:r>
                      <a:r>
                        <a:rPr lang="tr-TR" sz="1400" dirty="0">
                          <a:latin typeface="Times New Roman"/>
                          <a:ea typeface="Times New Roman"/>
                          <a:cs typeface="Times New Roman"/>
                        </a:rPr>
                        <a:t>” için kısaltma. Telsiz frekansı ile tanımlama.</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GPS</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“Global </a:t>
                      </a:r>
                      <a:r>
                        <a:rPr lang="tr-TR" sz="1400" dirty="0" err="1">
                          <a:latin typeface="Times New Roman"/>
                          <a:ea typeface="Times New Roman"/>
                          <a:cs typeface="Times New Roman"/>
                        </a:rPr>
                        <a:t>Positioning</a:t>
                      </a:r>
                      <a:r>
                        <a:rPr lang="tr-TR" sz="1400" dirty="0">
                          <a:latin typeface="Times New Roman"/>
                          <a:ea typeface="Times New Roman"/>
                          <a:cs typeface="Times New Roman"/>
                        </a:rPr>
                        <a:t> </a:t>
                      </a:r>
                      <a:r>
                        <a:rPr lang="tr-TR" sz="1400" dirty="0" err="1">
                          <a:latin typeface="Times New Roman"/>
                          <a:ea typeface="Times New Roman"/>
                          <a:cs typeface="Times New Roman"/>
                        </a:rPr>
                        <a:t>System</a:t>
                      </a:r>
                      <a:r>
                        <a:rPr lang="tr-TR" sz="1400" dirty="0">
                          <a:latin typeface="Times New Roman"/>
                          <a:ea typeface="Times New Roman"/>
                          <a:cs typeface="Times New Roman"/>
                        </a:rPr>
                        <a:t>” için kısaltma.</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ATA CARNET</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Fuar,sergi,ticari numune ve profesyonel ekipmanın sistemi kabul eden ülke topraklarını belirli bir süre için gümrüksüz giriş çıkışını sağlayan,ilgili ticaret odaları tarafından düzenlenen belge.</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AWWL</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Always</a:t>
                      </a:r>
                      <a:r>
                        <a:rPr lang="tr-TR" sz="1400" dirty="0">
                          <a:latin typeface="Times New Roman"/>
                          <a:ea typeface="Times New Roman"/>
                          <a:cs typeface="Times New Roman"/>
                        </a:rPr>
                        <a:t> </a:t>
                      </a:r>
                      <a:r>
                        <a:rPr lang="tr-TR" sz="1400" dirty="0" err="1">
                          <a:latin typeface="Times New Roman"/>
                          <a:ea typeface="Times New Roman"/>
                          <a:cs typeface="Times New Roman"/>
                        </a:rPr>
                        <a:t>Within</a:t>
                      </a:r>
                      <a:r>
                        <a:rPr lang="tr-TR" sz="1400" dirty="0">
                          <a:latin typeface="Times New Roman"/>
                          <a:ea typeface="Times New Roman"/>
                          <a:cs typeface="Times New Roman"/>
                        </a:rPr>
                        <a:t> </a:t>
                      </a:r>
                      <a:r>
                        <a:rPr lang="tr-TR" sz="1400" dirty="0" err="1">
                          <a:latin typeface="Times New Roman"/>
                          <a:ea typeface="Times New Roman"/>
                          <a:cs typeface="Times New Roman"/>
                        </a:rPr>
                        <a:t>Institute</a:t>
                      </a:r>
                      <a:r>
                        <a:rPr lang="tr-TR" sz="1400" dirty="0">
                          <a:latin typeface="Times New Roman"/>
                          <a:ea typeface="Times New Roman"/>
                          <a:cs typeface="Times New Roman"/>
                        </a:rPr>
                        <a:t> </a:t>
                      </a:r>
                      <a:r>
                        <a:rPr lang="tr-TR" sz="1400" dirty="0" err="1">
                          <a:latin typeface="Times New Roman"/>
                          <a:ea typeface="Times New Roman"/>
                          <a:cs typeface="Times New Roman"/>
                        </a:rPr>
                        <a:t>Warranties</a:t>
                      </a:r>
                      <a:r>
                        <a:rPr lang="tr-TR" sz="1400" dirty="0">
                          <a:latin typeface="Times New Roman"/>
                          <a:ea typeface="Times New Roman"/>
                          <a:cs typeface="Times New Roman"/>
                        </a:rPr>
                        <a:t> </a:t>
                      </a:r>
                      <a:r>
                        <a:rPr lang="tr-TR" sz="1400" dirty="0" err="1">
                          <a:latin typeface="Times New Roman"/>
                          <a:ea typeface="Times New Roman"/>
                          <a:cs typeface="Times New Roman"/>
                        </a:rPr>
                        <a:t>Limits</a:t>
                      </a:r>
                      <a:r>
                        <a:rPr lang="tr-TR" sz="1400" dirty="0">
                          <a:latin typeface="Times New Roman"/>
                          <a:ea typeface="Times New Roman"/>
                          <a:cs typeface="Times New Roman"/>
                        </a:rPr>
                        <a:t>" için kısaltma. "Her zaman Garanti Limitleri İçinde" anlamında sigortacılık deyimi.</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B/L</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"Bill of </a:t>
                      </a:r>
                      <a:r>
                        <a:rPr lang="tr-TR" sz="1400" dirty="0" err="1">
                          <a:latin typeface="Times New Roman"/>
                          <a:ea typeface="Times New Roman"/>
                          <a:cs typeface="Times New Roman"/>
                        </a:rPr>
                        <a:t>Lading</a:t>
                      </a:r>
                      <a:r>
                        <a:rPr lang="tr-TR" sz="1400" dirty="0">
                          <a:latin typeface="Times New Roman"/>
                          <a:ea typeface="Times New Roman"/>
                          <a:cs typeface="Times New Roman"/>
                        </a:rPr>
                        <a:t>" için kısaltma. Konşimento.</a:t>
                      </a:r>
                      <a:endParaRPr lang="tr-TR" sz="1400" dirty="0">
                        <a:latin typeface="Calibri"/>
                        <a:ea typeface="Calibri"/>
                        <a:cs typeface="Times New Roman"/>
                      </a:endParaRPr>
                    </a:p>
                  </a:txBody>
                  <a:tcPr marL="68580" marR="68580" marT="0" marB="0"/>
                </a:tc>
              </a:tr>
              <a:tr h="610468">
                <a:tc>
                  <a:txBody>
                    <a:bodyPr/>
                    <a:lstStyle/>
                    <a:p>
                      <a:pPr marL="6350" indent="0">
                        <a:lnSpc>
                          <a:spcPct val="115000"/>
                        </a:lnSpc>
                        <a:spcAft>
                          <a:spcPts val="0"/>
                        </a:spcAft>
                      </a:pPr>
                      <a:r>
                        <a:rPr lang="tr-TR" sz="1400" b="1" dirty="0">
                          <a:latin typeface="Times New Roman"/>
                          <a:ea typeface="Times New Roman"/>
                          <a:cs typeface="Times New Roman"/>
                        </a:rPr>
                        <a:t>BLS (BALES)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Balya.</a:t>
                      </a:r>
                      <a:endParaRPr lang="tr-TR" sz="1400" dirty="0">
                        <a:latin typeface="Calibri"/>
                        <a:ea typeface="Calibri"/>
                        <a:cs typeface="Times New Roman"/>
                      </a:endParaRPr>
                    </a:p>
                  </a:txBody>
                  <a:tcPr marL="68580" marR="68580" marT="0" marB="0"/>
                </a:tc>
              </a:tr>
              <a:tr h="610468">
                <a:tc>
                  <a:txBody>
                    <a:bodyPr/>
                    <a:lstStyle/>
                    <a:p>
                      <a:pPr marL="0" indent="0">
                        <a:lnSpc>
                          <a:spcPct val="115000"/>
                        </a:lnSpc>
                        <a:spcAft>
                          <a:spcPts val="0"/>
                        </a:spcAft>
                      </a:pPr>
                      <a:r>
                        <a:rPr lang="tr-TR" sz="1400" b="1" dirty="0">
                          <a:latin typeface="Times New Roman"/>
                          <a:ea typeface="Times New Roman"/>
                          <a:cs typeface="Times New Roman"/>
                        </a:rPr>
                        <a:t>FEU</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Forty</a:t>
                      </a:r>
                      <a:r>
                        <a:rPr lang="tr-TR" sz="1400" dirty="0">
                          <a:latin typeface="Times New Roman"/>
                          <a:ea typeface="Times New Roman"/>
                          <a:cs typeface="Times New Roman"/>
                        </a:rPr>
                        <a:t>-</a:t>
                      </a:r>
                      <a:r>
                        <a:rPr lang="tr-TR" sz="1400" dirty="0" err="1">
                          <a:latin typeface="Times New Roman"/>
                          <a:ea typeface="Times New Roman"/>
                          <a:cs typeface="Times New Roman"/>
                        </a:rPr>
                        <a:t>Foot</a:t>
                      </a:r>
                      <a:r>
                        <a:rPr lang="tr-TR" sz="1400" dirty="0">
                          <a:latin typeface="Times New Roman"/>
                          <a:ea typeface="Times New Roman"/>
                          <a:cs typeface="Times New Roman"/>
                        </a:rPr>
                        <a:t> </a:t>
                      </a:r>
                      <a:r>
                        <a:rPr lang="tr-TR" sz="1400" dirty="0" err="1">
                          <a:latin typeface="Times New Roman"/>
                          <a:ea typeface="Times New Roman"/>
                          <a:cs typeface="Times New Roman"/>
                        </a:rPr>
                        <a:t>Equivalent</a:t>
                      </a:r>
                      <a:r>
                        <a:rPr lang="tr-TR" sz="1400" dirty="0">
                          <a:latin typeface="Times New Roman"/>
                          <a:ea typeface="Times New Roman"/>
                          <a:cs typeface="Times New Roman"/>
                        </a:rPr>
                        <a:t> </a:t>
                      </a:r>
                      <a:r>
                        <a:rPr lang="tr-TR" sz="1400" dirty="0" err="1">
                          <a:latin typeface="Times New Roman"/>
                          <a:ea typeface="Times New Roman"/>
                          <a:cs typeface="Times New Roman"/>
                        </a:rPr>
                        <a:t>Units</a:t>
                      </a:r>
                      <a:r>
                        <a:rPr lang="tr-TR" sz="1400" dirty="0">
                          <a:latin typeface="Times New Roman"/>
                          <a:ea typeface="Times New Roman"/>
                          <a:cs typeface="Times New Roman"/>
                        </a:rPr>
                        <a:t>" için kısaltma.40 </a:t>
                      </a:r>
                      <a:r>
                        <a:rPr lang="tr-TR" sz="1400" dirty="0" err="1">
                          <a:latin typeface="Times New Roman"/>
                          <a:ea typeface="Times New Roman"/>
                          <a:cs typeface="Times New Roman"/>
                        </a:rPr>
                        <a:t>feet</a:t>
                      </a:r>
                      <a:r>
                        <a:rPr lang="tr-TR" sz="1400" dirty="0">
                          <a:latin typeface="Times New Roman"/>
                          <a:ea typeface="Times New Roman"/>
                          <a:cs typeface="Times New Roman"/>
                        </a:rPr>
                        <a:t> boyundaki </a:t>
                      </a:r>
                      <a:r>
                        <a:rPr lang="tr-TR" sz="1400" dirty="0" err="1">
                          <a:latin typeface="Times New Roman"/>
                          <a:ea typeface="Times New Roman"/>
                          <a:cs typeface="Times New Roman"/>
                        </a:rPr>
                        <a:t>konteyner</a:t>
                      </a:r>
                      <a:r>
                        <a:rPr lang="tr-TR" sz="1400" dirty="0">
                          <a:latin typeface="Times New Roman"/>
                          <a:ea typeface="Times New Roman"/>
                          <a:cs typeface="Times New Roman"/>
                        </a:rPr>
                        <a:t> standardı.20 </a:t>
                      </a:r>
                      <a:r>
                        <a:rPr lang="tr-TR" sz="1400" dirty="0" err="1">
                          <a:latin typeface="Times New Roman"/>
                          <a:ea typeface="Times New Roman"/>
                          <a:cs typeface="Times New Roman"/>
                        </a:rPr>
                        <a:t>feetlik</a:t>
                      </a:r>
                      <a:r>
                        <a:rPr lang="tr-TR" sz="1400" dirty="0">
                          <a:latin typeface="Times New Roman"/>
                          <a:ea typeface="Times New Roman"/>
                          <a:cs typeface="Times New Roman"/>
                        </a:rPr>
                        <a:t> </a:t>
                      </a:r>
                      <a:r>
                        <a:rPr lang="tr-TR" sz="1400" dirty="0" err="1">
                          <a:latin typeface="Times New Roman"/>
                          <a:ea typeface="Times New Roman"/>
                          <a:cs typeface="Times New Roman"/>
                        </a:rPr>
                        <a:t>konteyner</a:t>
                      </a:r>
                      <a:r>
                        <a:rPr lang="tr-TR" sz="1400" dirty="0">
                          <a:latin typeface="Times New Roman"/>
                          <a:ea typeface="Times New Roman"/>
                          <a:cs typeface="Times New Roman"/>
                        </a:rPr>
                        <a:t> TEU olarak adlandırılır.2 TEU 1 </a:t>
                      </a:r>
                      <a:r>
                        <a:rPr lang="tr-TR" sz="1400" dirty="0" err="1">
                          <a:latin typeface="Times New Roman"/>
                          <a:ea typeface="Times New Roman"/>
                          <a:cs typeface="Times New Roman"/>
                        </a:rPr>
                        <a:t>FEU'ya</a:t>
                      </a:r>
                      <a:r>
                        <a:rPr lang="tr-TR" sz="1400" dirty="0">
                          <a:latin typeface="Times New Roman"/>
                          <a:ea typeface="Times New Roman"/>
                          <a:cs typeface="Times New Roman"/>
                        </a:rPr>
                        <a:t> eşittir.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188640"/>
          <a:ext cx="8640960" cy="6599152"/>
        </p:xfrm>
        <a:graphic>
          <a:graphicData uri="http://schemas.openxmlformats.org/drawingml/2006/table">
            <a:tbl>
              <a:tblPr firstRow="1" bandRow="1">
                <a:tableStyleId>{5940675A-B579-460E-94D1-54222C63F5DA}</a:tableStyleId>
              </a:tblPr>
              <a:tblGrid>
                <a:gridCol w="1584176"/>
                <a:gridCol w="7056784"/>
              </a:tblGrid>
              <a:tr h="640871">
                <a:tc>
                  <a:txBody>
                    <a:bodyPr/>
                    <a:lstStyle/>
                    <a:p>
                      <a:pPr marL="6350" indent="0">
                        <a:lnSpc>
                          <a:spcPct val="115000"/>
                        </a:lnSpc>
                        <a:spcAft>
                          <a:spcPts val="0"/>
                        </a:spcAft>
                      </a:pPr>
                      <a:r>
                        <a:rPr lang="tr-TR" sz="1400" b="1" dirty="0">
                          <a:latin typeface="Times New Roman"/>
                          <a:ea typeface="Times New Roman"/>
                          <a:cs typeface="Times New Roman"/>
                        </a:rPr>
                        <a:t>FD</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Free</a:t>
                      </a:r>
                      <a:r>
                        <a:rPr lang="tr-TR" sz="1400" dirty="0">
                          <a:latin typeface="Times New Roman"/>
                          <a:ea typeface="Times New Roman"/>
                          <a:cs typeface="Times New Roman"/>
                        </a:rPr>
                        <a:t> </a:t>
                      </a:r>
                      <a:r>
                        <a:rPr lang="tr-TR" sz="1400" dirty="0" err="1">
                          <a:latin typeface="Times New Roman"/>
                          <a:ea typeface="Times New Roman"/>
                          <a:cs typeface="Times New Roman"/>
                        </a:rPr>
                        <a:t>Discharge</a:t>
                      </a:r>
                      <a:r>
                        <a:rPr lang="tr-TR" sz="1400" dirty="0">
                          <a:latin typeface="Times New Roman"/>
                          <a:ea typeface="Times New Roman"/>
                          <a:cs typeface="Times New Roman"/>
                        </a:rPr>
                        <a:t>" için kısaltma. Serbest tahliye.</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FIO</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Free</a:t>
                      </a:r>
                      <a:r>
                        <a:rPr lang="tr-TR" sz="1400" dirty="0">
                          <a:latin typeface="Times New Roman"/>
                          <a:ea typeface="Times New Roman"/>
                          <a:cs typeface="Times New Roman"/>
                        </a:rPr>
                        <a:t> </a:t>
                      </a:r>
                      <a:r>
                        <a:rPr lang="tr-TR" sz="1400" dirty="0" err="1">
                          <a:latin typeface="Times New Roman"/>
                          <a:ea typeface="Times New Roman"/>
                          <a:cs typeface="Times New Roman"/>
                        </a:rPr>
                        <a:t>In</a:t>
                      </a:r>
                      <a:r>
                        <a:rPr lang="tr-TR" sz="1400" dirty="0">
                          <a:latin typeface="Times New Roman"/>
                          <a:ea typeface="Times New Roman"/>
                          <a:cs typeface="Times New Roman"/>
                        </a:rPr>
                        <a:t> </a:t>
                      </a:r>
                      <a:r>
                        <a:rPr lang="tr-TR" sz="1400" dirty="0" err="1">
                          <a:latin typeface="Times New Roman"/>
                          <a:ea typeface="Times New Roman"/>
                          <a:cs typeface="Times New Roman"/>
                        </a:rPr>
                        <a:t>and</a:t>
                      </a:r>
                      <a:r>
                        <a:rPr lang="tr-TR" sz="1400" dirty="0">
                          <a:latin typeface="Times New Roman"/>
                          <a:ea typeface="Times New Roman"/>
                          <a:cs typeface="Times New Roman"/>
                        </a:rPr>
                        <a:t> </a:t>
                      </a:r>
                      <a:r>
                        <a:rPr lang="tr-TR" sz="1400" dirty="0" err="1">
                          <a:latin typeface="Times New Roman"/>
                          <a:ea typeface="Times New Roman"/>
                          <a:cs typeface="Times New Roman"/>
                        </a:rPr>
                        <a:t>Out"için</a:t>
                      </a:r>
                      <a:r>
                        <a:rPr lang="tr-TR" sz="1400" dirty="0">
                          <a:latin typeface="Times New Roman"/>
                          <a:ea typeface="Times New Roman"/>
                          <a:cs typeface="Times New Roman"/>
                        </a:rPr>
                        <a:t> kısaltma. Gemiden ve gemiye yükleme ya da boşaltma için gereken liman masraflarının maliyetlerin içinde olmadığını ifade eder."</a:t>
                      </a:r>
                      <a:r>
                        <a:rPr lang="tr-TR" sz="1400" dirty="0" err="1">
                          <a:latin typeface="Times New Roman"/>
                          <a:ea typeface="Times New Roman"/>
                          <a:cs typeface="Times New Roman"/>
                        </a:rPr>
                        <a:t>Liner</a:t>
                      </a:r>
                      <a:r>
                        <a:rPr lang="tr-TR" sz="1400" dirty="0">
                          <a:latin typeface="Times New Roman"/>
                          <a:ea typeface="Times New Roman"/>
                          <a:cs typeface="Times New Roman"/>
                        </a:rPr>
                        <a:t> </a:t>
                      </a:r>
                      <a:r>
                        <a:rPr lang="tr-TR" sz="1400" dirty="0" err="1">
                          <a:latin typeface="Times New Roman"/>
                          <a:ea typeface="Times New Roman"/>
                          <a:cs typeface="Times New Roman"/>
                        </a:rPr>
                        <a:t>In</a:t>
                      </a:r>
                      <a:r>
                        <a:rPr lang="tr-TR" sz="1400" dirty="0">
                          <a:latin typeface="Times New Roman"/>
                          <a:ea typeface="Times New Roman"/>
                          <a:cs typeface="Times New Roman"/>
                        </a:rPr>
                        <a:t> </a:t>
                      </a:r>
                      <a:r>
                        <a:rPr lang="tr-TR" sz="1400" dirty="0" err="1">
                          <a:latin typeface="Times New Roman"/>
                          <a:ea typeface="Times New Roman"/>
                          <a:cs typeface="Times New Roman"/>
                        </a:rPr>
                        <a:t>and</a:t>
                      </a:r>
                      <a:r>
                        <a:rPr lang="tr-TR" sz="1400" dirty="0">
                          <a:latin typeface="Times New Roman"/>
                          <a:ea typeface="Times New Roman"/>
                          <a:cs typeface="Times New Roman"/>
                        </a:rPr>
                        <a:t> </a:t>
                      </a:r>
                      <a:r>
                        <a:rPr lang="tr-TR" sz="1400" dirty="0" err="1">
                          <a:latin typeface="Times New Roman"/>
                          <a:ea typeface="Times New Roman"/>
                          <a:cs typeface="Times New Roman"/>
                        </a:rPr>
                        <a:t>Out"un</a:t>
                      </a:r>
                      <a:r>
                        <a:rPr lang="tr-TR" sz="1400" dirty="0">
                          <a:latin typeface="Times New Roman"/>
                          <a:ea typeface="Times New Roman"/>
                          <a:cs typeface="Times New Roman"/>
                        </a:rPr>
                        <a:t> tersidir.</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ORFS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Origin</a:t>
                      </a:r>
                      <a:r>
                        <a:rPr lang="tr-TR" sz="1400" dirty="0">
                          <a:latin typeface="Times New Roman"/>
                          <a:ea typeface="Times New Roman"/>
                          <a:cs typeface="Times New Roman"/>
                        </a:rPr>
                        <a:t> </a:t>
                      </a:r>
                      <a:r>
                        <a:rPr lang="tr-TR" sz="1400" dirty="0" err="1">
                          <a:latin typeface="Times New Roman"/>
                          <a:ea typeface="Times New Roman"/>
                          <a:cs typeface="Times New Roman"/>
                        </a:rPr>
                        <a:t>Rail</a:t>
                      </a:r>
                      <a:r>
                        <a:rPr lang="tr-TR" sz="1400" dirty="0">
                          <a:latin typeface="Times New Roman"/>
                          <a:ea typeface="Times New Roman"/>
                          <a:cs typeface="Times New Roman"/>
                        </a:rPr>
                        <a:t> </a:t>
                      </a:r>
                      <a:r>
                        <a:rPr lang="tr-TR" sz="1400" dirty="0" err="1">
                          <a:latin typeface="Times New Roman"/>
                          <a:ea typeface="Times New Roman"/>
                          <a:cs typeface="Times New Roman"/>
                        </a:rPr>
                        <a:t>Freight</a:t>
                      </a:r>
                      <a:r>
                        <a:rPr lang="tr-TR" sz="1400" dirty="0">
                          <a:latin typeface="Times New Roman"/>
                          <a:ea typeface="Times New Roman"/>
                          <a:cs typeface="Times New Roman"/>
                        </a:rPr>
                        <a:t> </a:t>
                      </a:r>
                      <a:r>
                        <a:rPr lang="tr-TR" sz="1400" dirty="0" err="1">
                          <a:latin typeface="Times New Roman"/>
                          <a:ea typeface="Times New Roman"/>
                          <a:cs typeface="Times New Roman"/>
                        </a:rPr>
                        <a:t>Station</a:t>
                      </a:r>
                      <a:r>
                        <a:rPr lang="tr-TR" sz="1400" dirty="0">
                          <a:latin typeface="Times New Roman"/>
                          <a:ea typeface="Times New Roman"/>
                          <a:cs typeface="Times New Roman"/>
                        </a:rPr>
                        <a:t>" için kısaltma. Kargo treni çıkış istasyonu kısaltması. Malın çıkış tren istasyonu.</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OWNERCODE (SCAC)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"Standart </a:t>
                      </a:r>
                      <a:r>
                        <a:rPr lang="tr-TR" sz="1400" dirty="0" err="1">
                          <a:latin typeface="Times New Roman"/>
                          <a:ea typeface="Times New Roman"/>
                          <a:cs typeface="Times New Roman"/>
                        </a:rPr>
                        <a:t>Carrier</a:t>
                      </a:r>
                      <a:r>
                        <a:rPr lang="tr-TR" sz="1400" dirty="0">
                          <a:latin typeface="Times New Roman"/>
                          <a:ea typeface="Times New Roman"/>
                          <a:cs typeface="Times New Roman"/>
                        </a:rPr>
                        <a:t> </a:t>
                      </a:r>
                      <a:r>
                        <a:rPr lang="tr-TR" sz="1400" dirty="0" err="1">
                          <a:latin typeface="Times New Roman"/>
                          <a:ea typeface="Times New Roman"/>
                          <a:cs typeface="Times New Roman"/>
                        </a:rPr>
                        <a:t>Abbreviation</a:t>
                      </a:r>
                      <a:r>
                        <a:rPr lang="tr-TR" sz="1400" dirty="0">
                          <a:latin typeface="Times New Roman"/>
                          <a:ea typeface="Times New Roman"/>
                          <a:cs typeface="Times New Roman"/>
                        </a:rPr>
                        <a:t> </a:t>
                      </a:r>
                      <a:r>
                        <a:rPr lang="tr-TR" sz="1400" dirty="0" err="1">
                          <a:latin typeface="Times New Roman"/>
                          <a:ea typeface="Times New Roman"/>
                          <a:cs typeface="Times New Roman"/>
                        </a:rPr>
                        <a:t>Code</a:t>
                      </a:r>
                      <a:r>
                        <a:rPr lang="tr-TR" sz="1400" dirty="0">
                          <a:latin typeface="Times New Roman"/>
                          <a:ea typeface="Times New Roman"/>
                          <a:cs typeface="Times New Roman"/>
                        </a:rPr>
                        <a:t>" için kısaltma. Bireysel adi taşıyıcıyı tanımlar.</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POL</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1."</a:t>
                      </a:r>
                      <a:r>
                        <a:rPr lang="tr-TR" sz="1400" dirty="0" err="1">
                          <a:latin typeface="Times New Roman"/>
                          <a:ea typeface="Times New Roman"/>
                          <a:cs typeface="Times New Roman"/>
                        </a:rPr>
                        <a:t>Port</a:t>
                      </a:r>
                      <a:r>
                        <a:rPr lang="tr-TR" sz="1400" dirty="0">
                          <a:latin typeface="Times New Roman"/>
                          <a:ea typeface="Times New Roman"/>
                          <a:cs typeface="Times New Roman"/>
                        </a:rPr>
                        <a:t> of </a:t>
                      </a:r>
                      <a:r>
                        <a:rPr lang="tr-TR" sz="1400" dirty="0" err="1">
                          <a:latin typeface="Times New Roman"/>
                          <a:ea typeface="Times New Roman"/>
                          <a:cs typeface="Times New Roman"/>
                        </a:rPr>
                        <a:t>Loading</a:t>
                      </a:r>
                      <a:r>
                        <a:rPr lang="tr-TR" sz="1400" dirty="0">
                          <a:latin typeface="Times New Roman"/>
                          <a:ea typeface="Times New Roman"/>
                          <a:cs typeface="Times New Roman"/>
                        </a:rPr>
                        <a:t>" için kısaltma. Yükleme limanı. 2."</a:t>
                      </a:r>
                      <a:r>
                        <a:rPr lang="tr-TR" sz="1400" dirty="0" err="1">
                          <a:latin typeface="Times New Roman"/>
                          <a:ea typeface="Times New Roman"/>
                          <a:cs typeface="Times New Roman"/>
                        </a:rPr>
                        <a:t>Petroleum</a:t>
                      </a:r>
                      <a:r>
                        <a:rPr lang="tr-TR" sz="1400" dirty="0">
                          <a:latin typeface="Times New Roman"/>
                          <a:ea typeface="Times New Roman"/>
                          <a:cs typeface="Times New Roman"/>
                        </a:rPr>
                        <a:t> </a:t>
                      </a:r>
                      <a:r>
                        <a:rPr lang="tr-TR" sz="1400" dirty="0" err="1">
                          <a:latin typeface="Times New Roman"/>
                          <a:ea typeface="Times New Roman"/>
                          <a:cs typeface="Times New Roman"/>
                        </a:rPr>
                        <a:t>Oil</a:t>
                      </a:r>
                      <a:r>
                        <a:rPr lang="tr-TR" sz="1400" dirty="0">
                          <a:latin typeface="Times New Roman"/>
                          <a:ea typeface="Times New Roman"/>
                          <a:cs typeface="Times New Roman"/>
                        </a:rPr>
                        <a:t> </a:t>
                      </a:r>
                      <a:r>
                        <a:rPr lang="tr-TR" sz="1400" dirty="0" err="1">
                          <a:latin typeface="Times New Roman"/>
                          <a:ea typeface="Times New Roman"/>
                          <a:cs typeface="Times New Roman"/>
                        </a:rPr>
                        <a:t>and</a:t>
                      </a:r>
                      <a:r>
                        <a:rPr lang="tr-TR" sz="1400" dirty="0">
                          <a:latin typeface="Times New Roman"/>
                          <a:ea typeface="Times New Roman"/>
                          <a:cs typeface="Times New Roman"/>
                        </a:rPr>
                        <a:t> </a:t>
                      </a:r>
                      <a:r>
                        <a:rPr lang="tr-TR" sz="1400" dirty="0" err="1">
                          <a:latin typeface="Times New Roman"/>
                          <a:ea typeface="Times New Roman"/>
                          <a:cs typeface="Times New Roman"/>
                        </a:rPr>
                        <a:t>Lubrications</a:t>
                      </a:r>
                      <a:r>
                        <a:rPr lang="tr-TR" sz="1400" dirty="0">
                          <a:latin typeface="Times New Roman"/>
                          <a:ea typeface="Times New Roman"/>
                          <a:cs typeface="Times New Roman"/>
                        </a:rPr>
                        <a:t>" için kısaltma. Petrol ve diğer sıvı yakıtlar.</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PREPAID (</a:t>
                      </a:r>
                      <a:r>
                        <a:rPr lang="tr-TR" sz="1400" b="1" dirty="0" err="1">
                          <a:latin typeface="Times New Roman"/>
                          <a:ea typeface="Times New Roman"/>
                          <a:cs typeface="Times New Roman"/>
                        </a:rPr>
                        <a:t>Ppd</a:t>
                      </a:r>
                      <a:r>
                        <a:rPr lang="tr-TR" sz="1400" b="1" dirty="0">
                          <a:latin typeface="Times New Roman"/>
                          <a:ea typeface="Times New Roman"/>
                          <a:cs typeface="Times New Roman"/>
                        </a:rPr>
                        <a:t>.)</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Yükleyicinin taşıyıcının konşimentoyu serbest bırakmadan önce yaptığı ön ödemeler.</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RVNX</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Released</a:t>
                      </a:r>
                      <a:r>
                        <a:rPr lang="tr-TR" sz="1400" dirty="0">
                          <a:latin typeface="Times New Roman"/>
                          <a:ea typeface="Times New Roman"/>
                          <a:cs typeface="Times New Roman"/>
                        </a:rPr>
                        <a:t> </a:t>
                      </a:r>
                      <a:r>
                        <a:rPr lang="tr-TR" sz="1400" dirty="0" err="1">
                          <a:latin typeface="Times New Roman"/>
                          <a:ea typeface="Times New Roman"/>
                          <a:cs typeface="Times New Roman"/>
                        </a:rPr>
                        <a:t>Value</a:t>
                      </a:r>
                      <a:r>
                        <a:rPr lang="tr-TR" sz="1400" dirty="0">
                          <a:latin typeface="Times New Roman"/>
                          <a:ea typeface="Times New Roman"/>
                          <a:cs typeface="Times New Roman"/>
                        </a:rPr>
                        <a:t> Not </a:t>
                      </a:r>
                      <a:r>
                        <a:rPr lang="tr-TR" sz="1400" dirty="0" err="1">
                          <a:latin typeface="Times New Roman"/>
                          <a:ea typeface="Times New Roman"/>
                          <a:cs typeface="Times New Roman"/>
                        </a:rPr>
                        <a:t>Exceeding</a:t>
                      </a:r>
                      <a:r>
                        <a:rPr lang="tr-TR" sz="1400" dirty="0">
                          <a:latin typeface="Times New Roman"/>
                          <a:ea typeface="Times New Roman"/>
                          <a:cs typeface="Times New Roman"/>
                        </a:rPr>
                        <a:t>" için kısaltma. Taşınan mal bedelinin sınırlandırılması.</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SHEX</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Sunday</a:t>
                      </a:r>
                      <a:r>
                        <a:rPr lang="tr-TR" sz="1400" dirty="0">
                          <a:latin typeface="Times New Roman"/>
                          <a:ea typeface="Times New Roman"/>
                          <a:cs typeface="Times New Roman"/>
                        </a:rPr>
                        <a:t> </a:t>
                      </a:r>
                      <a:r>
                        <a:rPr lang="tr-TR" sz="1400" dirty="0" err="1">
                          <a:latin typeface="Times New Roman"/>
                          <a:ea typeface="Times New Roman"/>
                          <a:cs typeface="Times New Roman"/>
                        </a:rPr>
                        <a:t>and</a:t>
                      </a:r>
                      <a:r>
                        <a:rPr lang="tr-TR" sz="1400" dirty="0">
                          <a:latin typeface="Times New Roman"/>
                          <a:ea typeface="Times New Roman"/>
                          <a:cs typeface="Times New Roman"/>
                        </a:rPr>
                        <a:t> </a:t>
                      </a:r>
                      <a:r>
                        <a:rPr lang="tr-TR" sz="1400" dirty="0" err="1">
                          <a:latin typeface="Times New Roman"/>
                          <a:ea typeface="Times New Roman"/>
                          <a:cs typeface="Times New Roman"/>
                        </a:rPr>
                        <a:t>Holidays</a:t>
                      </a:r>
                      <a:r>
                        <a:rPr lang="tr-TR" sz="1400" dirty="0">
                          <a:latin typeface="Times New Roman"/>
                          <a:ea typeface="Times New Roman"/>
                          <a:cs typeface="Times New Roman"/>
                        </a:rPr>
                        <a:t> </a:t>
                      </a:r>
                      <a:r>
                        <a:rPr lang="tr-TR" sz="1400" dirty="0" err="1">
                          <a:latin typeface="Times New Roman"/>
                          <a:ea typeface="Times New Roman"/>
                          <a:cs typeface="Times New Roman"/>
                        </a:rPr>
                        <a:t>Excluded</a:t>
                      </a:r>
                      <a:r>
                        <a:rPr lang="tr-TR" sz="1400" dirty="0">
                          <a:latin typeface="Times New Roman"/>
                          <a:ea typeface="Times New Roman"/>
                          <a:cs typeface="Times New Roman"/>
                        </a:rPr>
                        <a:t>" için kısaltma. Pazar ve tatil günleri hariç.</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SHINC</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t>
                      </a:r>
                      <a:r>
                        <a:rPr lang="tr-TR" sz="1400" dirty="0" err="1">
                          <a:latin typeface="Times New Roman"/>
                          <a:ea typeface="Times New Roman"/>
                          <a:cs typeface="Times New Roman"/>
                        </a:rPr>
                        <a:t>Sunday</a:t>
                      </a:r>
                      <a:r>
                        <a:rPr lang="tr-TR" sz="1400" dirty="0">
                          <a:latin typeface="Times New Roman"/>
                          <a:ea typeface="Times New Roman"/>
                          <a:cs typeface="Times New Roman"/>
                        </a:rPr>
                        <a:t> </a:t>
                      </a:r>
                      <a:r>
                        <a:rPr lang="tr-TR" sz="1400" dirty="0" err="1">
                          <a:latin typeface="Times New Roman"/>
                          <a:ea typeface="Times New Roman"/>
                          <a:cs typeface="Times New Roman"/>
                        </a:rPr>
                        <a:t>and</a:t>
                      </a:r>
                      <a:r>
                        <a:rPr lang="tr-TR" sz="1400" dirty="0">
                          <a:latin typeface="Times New Roman"/>
                          <a:ea typeface="Times New Roman"/>
                          <a:cs typeface="Times New Roman"/>
                        </a:rPr>
                        <a:t> </a:t>
                      </a:r>
                      <a:r>
                        <a:rPr lang="tr-TR" sz="1400" dirty="0" err="1">
                          <a:latin typeface="Times New Roman"/>
                          <a:ea typeface="Times New Roman"/>
                          <a:cs typeface="Times New Roman"/>
                        </a:rPr>
                        <a:t>Holidays</a:t>
                      </a:r>
                      <a:r>
                        <a:rPr lang="tr-TR" sz="1400" dirty="0">
                          <a:latin typeface="Times New Roman"/>
                          <a:ea typeface="Times New Roman"/>
                          <a:cs typeface="Times New Roman"/>
                        </a:rPr>
                        <a:t> </a:t>
                      </a:r>
                      <a:r>
                        <a:rPr lang="tr-TR" sz="1400" dirty="0" err="1">
                          <a:latin typeface="Times New Roman"/>
                          <a:ea typeface="Times New Roman"/>
                          <a:cs typeface="Times New Roman"/>
                        </a:rPr>
                        <a:t>Included</a:t>
                      </a:r>
                      <a:r>
                        <a:rPr lang="tr-TR" sz="1400" dirty="0">
                          <a:latin typeface="Times New Roman"/>
                          <a:ea typeface="Times New Roman"/>
                          <a:cs typeface="Times New Roman"/>
                        </a:rPr>
                        <a:t>" için kısaltma. Pazar ve tatil günleri dâhil.</a:t>
                      </a:r>
                      <a:endParaRPr lang="tr-TR" sz="1400" dirty="0">
                        <a:latin typeface="Calibri"/>
                        <a:ea typeface="Calibri"/>
                        <a:cs typeface="Times New Roman"/>
                      </a:endParaRPr>
                    </a:p>
                  </a:txBody>
                  <a:tcPr marL="68580" marR="68580" marT="0" marB="0"/>
                </a:tc>
              </a:tr>
              <a:tr h="640871">
                <a:tc>
                  <a:txBody>
                    <a:bodyPr/>
                    <a:lstStyle/>
                    <a:p>
                      <a:pPr marL="6350" indent="0">
                        <a:lnSpc>
                          <a:spcPct val="115000"/>
                        </a:lnSpc>
                        <a:spcAft>
                          <a:spcPts val="0"/>
                        </a:spcAft>
                      </a:pPr>
                      <a:r>
                        <a:rPr lang="tr-TR" sz="1400" b="1" dirty="0">
                          <a:latin typeface="Times New Roman"/>
                          <a:ea typeface="Times New Roman"/>
                          <a:cs typeface="Times New Roman"/>
                        </a:rPr>
                        <a:t>SHIPPER'S LOAD&amp;COUNT (SL&amp;C)</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Taşıtıcı Yüklemesi ve Sayımı. Taşıtıcı tarafından yüklenen ve onaylanan ve taşıyıcılar tarafından kontrol ve tasdik edilmemiş </a:t>
                      </a:r>
                      <a:r>
                        <a:rPr lang="tr-TR" sz="1400" dirty="0" err="1">
                          <a:latin typeface="Times New Roman"/>
                          <a:ea typeface="Times New Roman"/>
                          <a:cs typeface="Times New Roman"/>
                        </a:rPr>
                        <a:t>sevkıyat</a:t>
                      </a:r>
                      <a:r>
                        <a:rPr lang="tr-TR" sz="1400" dirty="0">
                          <a:latin typeface="Times New Roman"/>
                          <a:ea typeface="Times New Roman"/>
                          <a:cs typeface="Times New Roman"/>
                        </a:rPr>
                        <a:t>. Yükleme ve adet sayım bilgileri mal sahibinin sorumluluğundadır. </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260649"/>
          <a:ext cx="8568952" cy="6117276"/>
        </p:xfrm>
        <a:graphic>
          <a:graphicData uri="http://schemas.openxmlformats.org/drawingml/2006/table">
            <a:tbl>
              <a:tblPr firstRow="1" bandRow="1">
                <a:tableStyleId>{5940675A-B579-460E-94D1-54222C63F5DA}</a:tableStyleId>
              </a:tblPr>
              <a:tblGrid>
                <a:gridCol w="936104"/>
                <a:gridCol w="7632848"/>
              </a:tblGrid>
              <a:tr h="704078">
                <a:tc>
                  <a:txBody>
                    <a:bodyPr/>
                    <a:lstStyle/>
                    <a:p>
                      <a:pPr marL="6350" indent="0">
                        <a:lnSpc>
                          <a:spcPct val="115000"/>
                        </a:lnSpc>
                        <a:spcAft>
                          <a:spcPts val="0"/>
                        </a:spcAft>
                      </a:pPr>
                      <a:r>
                        <a:rPr lang="tr-TR" sz="1800" b="1" dirty="0">
                          <a:latin typeface="Times New Roman"/>
                          <a:ea typeface="Times New Roman"/>
                          <a:cs typeface="Times New Roman"/>
                        </a:rPr>
                        <a:t>STC</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"Said to Contain" için kısaltma. Ambalaj için kısaltma. Ambalaj içinde gönderici tarafından bulunduğu beyan edilen mal için taşıyıcı tarafından konşimentoya konulan not. </a:t>
                      </a:r>
                      <a:endParaRPr lang="tr-TR" sz="180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STCC</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"Standart Transportation Commodity Code" için kısaltma. Mal cinsine göre "Standart Nakliye Kodu."</a:t>
                      </a:r>
                      <a:endParaRPr lang="tr-TR" sz="180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STW</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"Said to Weight"için kısaltma. Taşıtıcının ağırlık beyanını kontrol etmeyen taşıyıcı tarafından konşimentoya konulan not.</a:t>
                      </a:r>
                      <a:endParaRPr lang="tr-TR" sz="180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T&amp;E</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"Tranportation and Exportation" için kısaltma. Taşımacılık ve ihracat. Malın liman girişinden çıkışına kadar olan kargo hareketlerini kontrol eden gümrük formu.</a:t>
                      </a:r>
                      <a:endParaRPr lang="tr-TR" sz="180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TBN</a:t>
                      </a:r>
                      <a:endParaRPr lang="tr-TR" sz="1800" dirty="0">
                        <a:latin typeface="Calibri"/>
                        <a:ea typeface="Calibri"/>
                        <a:cs typeface="Times New Roman"/>
                      </a:endParaRPr>
                    </a:p>
                  </a:txBody>
                  <a:tcPr marL="68580" marR="68580" marT="0" marB="0"/>
                </a:tc>
                <a:tc>
                  <a:txBody>
                    <a:bodyPr/>
                    <a:lstStyle/>
                    <a:p>
                      <a:pPr algn="just">
                        <a:lnSpc>
                          <a:spcPct val="115000"/>
                        </a:lnSpc>
                        <a:spcAft>
                          <a:spcPts val="0"/>
                        </a:spcAft>
                      </a:pPr>
                      <a:r>
                        <a:rPr lang="tr-TR" sz="1800" dirty="0">
                          <a:latin typeface="Times New Roman"/>
                          <a:ea typeface="Times New Roman"/>
                          <a:cs typeface="Times New Roman"/>
                        </a:rPr>
                        <a:t>"</a:t>
                      </a:r>
                      <a:r>
                        <a:rPr lang="tr-TR" sz="1800" dirty="0" err="1">
                          <a:latin typeface="Times New Roman"/>
                          <a:ea typeface="Times New Roman"/>
                          <a:cs typeface="Times New Roman"/>
                        </a:rPr>
                        <a:t>To</a:t>
                      </a:r>
                      <a:r>
                        <a:rPr lang="tr-TR" sz="1800" dirty="0">
                          <a:latin typeface="Times New Roman"/>
                          <a:ea typeface="Times New Roman"/>
                          <a:cs typeface="Times New Roman"/>
                        </a:rPr>
                        <a:t> Be </a:t>
                      </a:r>
                      <a:r>
                        <a:rPr lang="tr-TR" sz="1800" dirty="0" err="1">
                          <a:latin typeface="Times New Roman"/>
                          <a:ea typeface="Times New Roman"/>
                          <a:cs typeface="Times New Roman"/>
                        </a:rPr>
                        <a:t>Nominated</a:t>
                      </a:r>
                      <a:r>
                        <a:rPr lang="tr-TR" sz="1800" dirty="0">
                          <a:latin typeface="Times New Roman"/>
                          <a:ea typeface="Times New Roman"/>
                          <a:cs typeface="Times New Roman"/>
                        </a:rPr>
                        <a:t>" için kısaltma. Henüz geminin veya diğer taşıma aracının isminin ya da kodunun bilinmediği </a:t>
                      </a:r>
                      <a:r>
                        <a:rPr lang="tr-TR" sz="1800" dirty="0" smtClean="0">
                          <a:latin typeface="Times New Roman"/>
                          <a:ea typeface="Times New Roman"/>
                          <a:cs typeface="Times New Roman"/>
                        </a:rPr>
                        <a:t>zaman </a:t>
                      </a:r>
                      <a:r>
                        <a:rPr lang="tr-TR" sz="1800" dirty="0">
                          <a:latin typeface="Times New Roman"/>
                          <a:ea typeface="Times New Roman"/>
                          <a:cs typeface="Times New Roman"/>
                        </a:rPr>
                        <a:t>konşimentoya konulan not.</a:t>
                      </a:r>
                      <a:endParaRPr lang="tr-TR" sz="1800" dirty="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TEU</a:t>
                      </a:r>
                      <a:endParaRPr lang="tr-TR" sz="1800" dirty="0">
                        <a:latin typeface="Calibri"/>
                        <a:ea typeface="Calibri"/>
                        <a:cs typeface="Times New Roman"/>
                      </a:endParaRPr>
                    </a:p>
                  </a:txBody>
                  <a:tcPr marL="68580" marR="68580" marT="0" marB="0"/>
                </a:tc>
                <a:tc>
                  <a:txBody>
                    <a:bodyPr/>
                    <a:lstStyle/>
                    <a:p>
                      <a:pPr algn="just">
                        <a:lnSpc>
                          <a:spcPct val="115000"/>
                        </a:lnSpc>
                        <a:spcAft>
                          <a:spcPts val="0"/>
                        </a:spcAft>
                      </a:pPr>
                      <a:r>
                        <a:rPr lang="tr-TR" sz="1800">
                          <a:latin typeface="Times New Roman"/>
                          <a:ea typeface="Times New Roman"/>
                          <a:cs typeface="Times New Roman"/>
                        </a:rPr>
                        <a:t>"Twenty Foot Equivalent Unit" için kısaltma.20 Feet'lik konteyner</a:t>
                      </a:r>
                      <a:endParaRPr lang="tr-TR" sz="180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TL</a:t>
                      </a:r>
                      <a:endParaRPr lang="tr-TR" sz="1800" dirty="0">
                        <a:latin typeface="Calibri"/>
                        <a:ea typeface="Calibri"/>
                        <a:cs typeface="Times New Roman"/>
                      </a:endParaRPr>
                    </a:p>
                  </a:txBody>
                  <a:tcPr marL="68580" marR="68580" marT="0" marB="0"/>
                </a:tc>
                <a:tc>
                  <a:txBody>
                    <a:bodyPr/>
                    <a:lstStyle/>
                    <a:p>
                      <a:pPr algn="just">
                        <a:lnSpc>
                          <a:spcPct val="115000"/>
                        </a:lnSpc>
                        <a:spcAft>
                          <a:spcPts val="0"/>
                        </a:spcAft>
                      </a:pPr>
                      <a:r>
                        <a:rPr lang="tr-TR" sz="1800">
                          <a:latin typeface="Times New Roman"/>
                          <a:ea typeface="Times New Roman"/>
                          <a:cs typeface="Times New Roman"/>
                        </a:rPr>
                        <a:t>"Trailer Load" için kısaltma. Dolu kamyon yükü. </a:t>
                      </a:r>
                      <a:endParaRPr lang="tr-TR" sz="1800">
                        <a:latin typeface="Calibri"/>
                        <a:ea typeface="Calibri"/>
                        <a:cs typeface="Times New Roman"/>
                      </a:endParaRPr>
                    </a:p>
                  </a:txBody>
                  <a:tcPr marL="68580" marR="68580" marT="0" marB="0"/>
                </a:tc>
              </a:tr>
              <a:tr h="704078">
                <a:tc>
                  <a:txBody>
                    <a:bodyPr/>
                    <a:lstStyle/>
                    <a:p>
                      <a:pPr marL="6350" indent="0">
                        <a:lnSpc>
                          <a:spcPct val="115000"/>
                        </a:lnSpc>
                        <a:spcAft>
                          <a:spcPts val="0"/>
                        </a:spcAft>
                      </a:pPr>
                      <a:r>
                        <a:rPr lang="tr-TR" sz="1800" b="1" dirty="0">
                          <a:latin typeface="Times New Roman"/>
                          <a:ea typeface="Times New Roman"/>
                          <a:cs typeface="Times New Roman"/>
                        </a:rPr>
                        <a:t>TOFC</a:t>
                      </a:r>
                      <a:endParaRPr lang="tr-TR" sz="1800" dirty="0">
                        <a:latin typeface="Calibri"/>
                        <a:ea typeface="Calibri"/>
                        <a:cs typeface="Times New Roman"/>
                      </a:endParaRPr>
                    </a:p>
                  </a:txBody>
                  <a:tcPr marL="68580" marR="68580" marT="0" marB="0"/>
                </a:tc>
                <a:tc>
                  <a:txBody>
                    <a:bodyPr/>
                    <a:lstStyle/>
                    <a:p>
                      <a:pPr algn="just">
                        <a:lnSpc>
                          <a:spcPct val="115000"/>
                        </a:lnSpc>
                        <a:spcAft>
                          <a:spcPts val="0"/>
                        </a:spcAft>
                      </a:pPr>
                      <a:r>
                        <a:rPr lang="tr-TR" sz="1800" dirty="0">
                          <a:latin typeface="Times New Roman"/>
                          <a:ea typeface="Times New Roman"/>
                          <a:cs typeface="Times New Roman"/>
                        </a:rPr>
                        <a:t>"</a:t>
                      </a:r>
                      <a:r>
                        <a:rPr lang="tr-TR" sz="1800" dirty="0" err="1">
                          <a:latin typeface="Times New Roman"/>
                          <a:ea typeface="Times New Roman"/>
                          <a:cs typeface="Times New Roman"/>
                        </a:rPr>
                        <a:t>Trailer</a:t>
                      </a:r>
                      <a:r>
                        <a:rPr lang="tr-TR" sz="1800" dirty="0">
                          <a:latin typeface="Times New Roman"/>
                          <a:ea typeface="Times New Roman"/>
                          <a:cs typeface="Times New Roman"/>
                        </a:rPr>
                        <a:t> on </a:t>
                      </a:r>
                      <a:r>
                        <a:rPr lang="tr-TR" sz="1800" dirty="0" err="1">
                          <a:latin typeface="Times New Roman"/>
                          <a:ea typeface="Times New Roman"/>
                          <a:cs typeface="Times New Roman"/>
                        </a:rPr>
                        <a:t>Flat</a:t>
                      </a:r>
                      <a:r>
                        <a:rPr lang="tr-TR" sz="1800" dirty="0">
                          <a:latin typeface="Times New Roman"/>
                          <a:ea typeface="Times New Roman"/>
                          <a:cs typeface="Times New Roman"/>
                        </a:rPr>
                        <a:t> Car" için kısaltma. Bindirmeli taşıma. Açık yük vagonu üzerinde römork şeklinde taşıma."</a:t>
                      </a:r>
                      <a:r>
                        <a:rPr lang="tr-TR" sz="1800" dirty="0" err="1">
                          <a:latin typeface="Times New Roman"/>
                          <a:ea typeface="Times New Roman"/>
                          <a:cs typeface="Times New Roman"/>
                        </a:rPr>
                        <a:t>Piggyback</a:t>
                      </a:r>
                      <a:r>
                        <a:rPr lang="tr-TR" sz="1800" dirty="0">
                          <a:latin typeface="Times New Roman"/>
                          <a:ea typeface="Times New Roman"/>
                          <a:cs typeface="Times New Roman"/>
                        </a:rPr>
                        <a:t>" olarak da bilinir.</a:t>
                      </a:r>
                      <a:endParaRPr lang="tr-TR" sz="1800" dirty="0">
                        <a:latin typeface="Calibri"/>
                        <a:ea typeface="Calibri"/>
                        <a:cs typeface="Times New Roman"/>
                      </a:endParaRPr>
                    </a:p>
                  </a:txBody>
                  <a:tcPr marL="68580" marR="68580" marT="0" marB="0"/>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260643"/>
          <a:ext cx="8568952" cy="5464650"/>
        </p:xfrm>
        <a:graphic>
          <a:graphicData uri="http://schemas.openxmlformats.org/drawingml/2006/table">
            <a:tbl>
              <a:tblPr firstRow="1" bandRow="1">
                <a:tableStyleId>{5940675A-B579-460E-94D1-54222C63F5DA}</a:tableStyleId>
              </a:tblPr>
              <a:tblGrid>
                <a:gridCol w="1656184"/>
                <a:gridCol w="6912768"/>
              </a:tblGrid>
              <a:tr h="2520282">
                <a:tc>
                  <a:txBody>
                    <a:bodyPr/>
                    <a:lstStyle/>
                    <a:p>
                      <a:pPr marL="0" indent="0">
                        <a:lnSpc>
                          <a:spcPct val="115000"/>
                        </a:lnSpc>
                        <a:spcAft>
                          <a:spcPts val="0"/>
                        </a:spcAft>
                      </a:pPr>
                      <a:r>
                        <a:rPr lang="tr-TR" sz="2400" b="1" dirty="0">
                          <a:latin typeface="Times New Roman"/>
                          <a:ea typeface="Times New Roman"/>
                          <a:cs typeface="Times New Roman"/>
                        </a:rPr>
                        <a:t>WAYBILL (WB)</a:t>
                      </a:r>
                      <a:endParaRPr lang="tr-TR" sz="2400" dirty="0">
                        <a:latin typeface="Calibri"/>
                        <a:ea typeface="Calibri"/>
                        <a:cs typeface="Times New Roman"/>
                      </a:endParaRPr>
                    </a:p>
                  </a:txBody>
                  <a:tcPr marL="68580" marR="68580" marT="0" marB="0"/>
                </a:tc>
                <a:tc>
                  <a:txBody>
                    <a:bodyPr/>
                    <a:lstStyle/>
                    <a:p>
                      <a:pPr algn="just">
                        <a:lnSpc>
                          <a:spcPct val="115000"/>
                        </a:lnSpc>
                        <a:spcAft>
                          <a:spcPts val="0"/>
                        </a:spcAft>
                      </a:pPr>
                      <a:r>
                        <a:rPr lang="tr-TR" sz="2400" dirty="0">
                          <a:latin typeface="Times New Roman"/>
                          <a:ea typeface="Times New Roman"/>
                          <a:cs typeface="Times New Roman"/>
                        </a:rPr>
                        <a:t>Taşıma senedi, konşimento. Deniz taşımacılığında, taşımacılık hattı tarafından hazırlanan, harekete başlangıç noktasını, gidilecek yeri, rotayı, malı göndereni, alıcıyı, gemilerin tasvirini ve ulaştırma servisine uygulanan ücret miktarını gösteren bir belge. Bu belge beraber veya posta yoluyla acenteye gönderilir.</a:t>
                      </a:r>
                      <a:endParaRPr lang="tr-TR" sz="2400" dirty="0">
                        <a:latin typeface="Calibri"/>
                        <a:ea typeface="Calibri"/>
                        <a:cs typeface="Times New Roman"/>
                      </a:endParaRPr>
                    </a:p>
                  </a:txBody>
                  <a:tcPr marL="68580" marR="68580" marT="0" marB="0"/>
                </a:tc>
              </a:tr>
              <a:tr h="2520282">
                <a:tc>
                  <a:txBody>
                    <a:bodyPr/>
                    <a:lstStyle/>
                    <a:p>
                      <a:pPr marL="6350" indent="0">
                        <a:lnSpc>
                          <a:spcPct val="115000"/>
                        </a:lnSpc>
                        <a:spcAft>
                          <a:spcPts val="0"/>
                        </a:spcAft>
                      </a:pPr>
                      <a:r>
                        <a:rPr lang="tr-TR" sz="2400" b="1" dirty="0">
                          <a:latin typeface="Times New Roman"/>
                          <a:ea typeface="Times New Roman"/>
                          <a:cs typeface="Times New Roman"/>
                        </a:rPr>
                        <a:t>AIRWAY BILL (AWB)</a:t>
                      </a:r>
                      <a:endParaRPr lang="tr-TR" sz="2400" dirty="0">
                        <a:latin typeface="Calibri"/>
                        <a:ea typeface="Calibri"/>
                        <a:cs typeface="Times New Roman"/>
                      </a:endParaRPr>
                    </a:p>
                  </a:txBody>
                  <a:tcPr marL="68580" marR="68580" marT="0" marB="0"/>
                </a:tc>
                <a:tc>
                  <a:txBody>
                    <a:bodyPr/>
                    <a:lstStyle/>
                    <a:p>
                      <a:pPr algn="just">
                        <a:lnSpc>
                          <a:spcPct val="115000"/>
                        </a:lnSpc>
                        <a:spcAft>
                          <a:spcPts val="0"/>
                        </a:spcAft>
                      </a:pPr>
                      <a:r>
                        <a:rPr lang="tr-TR" sz="2400" dirty="0">
                          <a:latin typeface="Times New Roman"/>
                          <a:ea typeface="Times New Roman"/>
                          <a:cs typeface="Times New Roman"/>
                        </a:rPr>
                        <a:t> Hava Konşimentosu. Gönderici ile hava taşıyıcı arasında ciro edilemez formda hazırlanan taşıma senedi.</a:t>
                      </a:r>
                      <a:endParaRPr lang="tr-TR" sz="2400" dirty="0">
                        <a:latin typeface="Calibri"/>
                        <a:ea typeface="Calibri"/>
                        <a:cs typeface="Times New Roman"/>
                      </a:endParaRP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SAYILAMAYAN İSİMLER – UNCOUNTABLE NOUNS</a:t>
            </a:r>
            <a:endParaRPr lang="tr-TR" dirty="0"/>
          </a:p>
        </p:txBody>
      </p:sp>
      <p:sp>
        <p:nvSpPr>
          <p:cNvPr id="3" name="2 İçerik Yer Tutucusu"/>
          <p:cNvSpPr>
            <a:spLocks noGrp="1"/>
          </p:cNvSpPr>
          <p:nvPr>
            <p:ph idx="1"/>
          </p:nvPr>
        </p:nvSpPr>
        <p:spPr/>
        <p:txBody>
          <a:bodyPr>
            <a:normAutofit/>
          </a:bodyPr>
          <a:lstStyle/>
          <a:p>
            <a:r>
              <a:rPr lang="tr-TR" dirty="0"/>
              <a:t>İngilizcede bazı isimlerin çoğulu yoktur. Bunları sayamayız. Bu kelimelerin çoğulları yoktur</a:t>
            </a:r>
            <a:r>
              <a:rPr lang="tr-TR" dirty="0" smtClean="0"/>
              <a:t>.</a:t>
            </a:r>
            <a:endParaRPr lang="tr-TR" dirty="0"/>
          </a:p>
          <a:p>
            <a:r>
              <a:rPr lang="tr-TR" dirty="0" err="1"/>
              <a:t>Gold</a:t>
            </a:r>
            <a:r>
              <a:rPr lang="tr-TR" dirty="0"/>
              <a:t>  (not </a:t>
            </a:r>
            <a:r>
              <a:rPr lang="tr-TR" b="1" u="sng" dirty="0" err="1"/>
              <a:t>gold</a:t>
            </a:r>
            <a:r>
              <a:rPr lang="tr-TR" b="1" u="sng" dirty="0"/>
              <a:t> </a:t>
            </a:r>
            <a:r>
              <a:rPr lang="tr-TR" b="1" u="sng" dirty="0" err="1"/>
              <a:t>coins</a:t>
            </a:r>
            <a:r>
              <a:rPr lang="tr-TR" dirty="0"/>
              <a:t>)		</a:t>
            </a:r>
            <a:endParaRPr lang="tr-TR" dirty="0" smtClean="0"/>
          </a:p>
          <a:p>
            <a:r>
              <a:rPr lang="tr-TR" dirty="0" err="1" smtClean="0"/>
              <a:t>music</a:t>
            </a:r>
            <a:r>
              <a:rPr lang="tr-TR" dirty="0" smtClean="0"/>
              <a:t> </a:t>
            </a:r>
            <a:r>
              <a:rPr lang="tr-TR" dirty="0"/>
              <a:t>		</a:t>
            </a:r>
            <a:endParaRPr lang="tr-TR" dirty="0" smtClean="0"/>
          </a:p>
          <a:p>
            <a:r>
              <a:rPr lang="tr-TR" dirty="0" err="1" smtClean="0"/>
              <a:t>blood</a:t>
            </a:r>
            <a:r>
              <a:rPr lang="tr-TR" dirty="0" smtClean="0"/>
              <a:t> </a:t>
            </a:r>
            <a:r>
              <a:rPr lang="tr-TR" dirty="0"/>
              <a:t>(</a:t>
            </a:r>
            <a:r>
              <a:rPr lang="tr-TR" dirty="0" err="1"/>
              <a:t>blad</a:t>
            </a:r>
            <a:r>
              <a:rPr lang="tr-TR" dirty="0"/>
              <a:t>) 	</a:t>
            </a:r>
            <a:endParaRPr lang="tr-TR" dirty="0" smtClean="0"/>
          </a:p>
          <a:p>
            <a:r>
              <a:rPr lang="tr-TR" dirty="0" err="1" smtClean="0"/>
              <a:t>excitement</a:t>
            </a:r>
            <a:r>
              <a:rPr lang="tr-TR" dirty="0" smtClean="0"/>
              <a:t> </a:t>
            </a:r>
            <a:r>
              <a:rPr lang="tr-TR" dirty="0"/>
              <a:t>(</a:t>
            </a:r>
            <a:r>
              <a:rPr lang="tr-TR" dirty="0" err="1"/>
              <a:t>eksaytmınt</a:t>
            </a:r>
            <a:r>
              <a:rPr lang="tr-TR" dirty="0" smtClean="0"/>
              <a:t>)</a:t>
            </a:r>
            <a:endParaRPr lang="tr-TR" dirty="0"/>
          </a:p>
          <a:p>
            <a:r>
              <a:rPr lang="tr-TR" dirty="0" err="1"/>
              <a:t>Experience</a:t>
            </a:r>
            <a:r>
              <a:rPr lang="tr-TR" dirty="0"/>
              <a:t>(</a:t>
            </a:r>
            <a:r>
              <a:rPr lang="tr-TR" dirty="0" err="1"/>
              <a:t>ekperiyıns</a:t>
            </a:r>
            <a:r>
              <a:rPr lang="tr-TR" dirty="0"/>
              <a:t>): </a:t>
            </a:r>
            <a:r>
              <a:rPr lang="tr-TR" b="1" dirty="0"/>
              <a:t>deneyim</a:t>
            </a:r>
            <a:endParaRPr lang="tr-TR" dirty="0"/>
          </a:p>
          <a:p>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a:t>BASIC SERVICES/ TEMEL HİZMETLER</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250823" y="549267"/>
          <a:ext cx="8713664" cy="6317118"/>
        </p:xfrm>
        <a:graphic>
          <a:graphicData uri="http://schemas.openxmlformats.org/drawingml/2006/table">
            <a:tbl>
              <a:tblPr firstRow="1" bandRow="1">
                <a:tableStyleId>{5C22544A-7EE6-4342-B048-85BDC9FD1C3A}</a:tableStyleId>
              </a:tblPr>
              <a:tblGrid>
                <a:gridCol w="4356832"/>
                <a:gridCol w="4356832"/>
              </a:tblGrid>
              <a:tr h="432006">
                <a:tc>
                  <a:txBody>
                    <a:bodyPr/>
                    <a:lstStyle/>
                    <a:p>
                      <a:pPr marL="457200" algn="ctr">
                        <a:lnSpc>
                          <a:spcPct val="115000"/>
                        </a:lnSpc>
                        <a:spcAft>
                          <a:spcPts val="0"/>
                        </a:spcAft>
                      </a:pPr>
                      <a:r>
                        <a:rPr lang="tr-TR" sz="2000" b="1" dirty="0" err="1">
                          <a:latin typeface="Arial Black" pitchFamily="34" charset="0"/>
                          <a:ea typeface="Times New Roman"/>
                          <a:cs typeface="Times New Roman"/>
                        </a:rPr>
                        <a:t>Verb</a:t>
                      </a:r>
                      <a:r>
                        <a:rPr lang="tr-TR" sz="2000" b="1" dirty="0">
                          <a:latin typeface="Arial Black" pitchFamily="34" charset="0"/>
                          <a:ea typeface="Times New Roman"/>
                          <a:cs typeface="Times New Roman"/>
                        </a:rPr>
                        <a:t>/Fiil</a:t>
                      </a:r>
                      <a:endParaRPr lang="tr-TR" sz="2000" dirty="0">
                        <a:latin typeface="Arial Black" pitchFamily="34" charset="0"/>
                        <a:ea typeface="Calibri"/>
                        <a:cs typeface="Times New Roman"/>
                      </a:endParaRPr>
                    </a:p>
                  </a:txBody>
                  <a:tcPr marL="68580" marR="68580" marT="0" marB="0"/>
                </a:tc>
                <a:tc>
                  <a:txBody>
                    <a:bodyPr/>
                    <a:lstStyle/>
                    <a:p>
                      <a:pPr marL="457200" algn="ctr">
                        <a:lnSpc>
                          <a:spcPct val="115000"/>
                        </a:lnSpc>
                        <a:spcAft>
                          <a:spcPts val="0"/>
                        </a:spcAft>
                      </a:pPr>
                      <a:r>
                        <a:rPr lang="tr-TR" sz="2000" b="1">
                          <a:latin typeface="Arial Black" pitchFamily="34" charset="0"/>
                          <a:ea typeface="Times New Roman"/>
                          <a:cs typeface="Times New Roman"/>
                        </a:rPr>
                        <a:t>Hizmet/Ürün-Service/Product</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quote</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Quotation</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collect</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Collection</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(put in a) warehouse</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Warehousing</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store</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Storage</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dirty="0" err="1">
                          <a:latin typeface="Arial Black" pitchFamily="34" charset="0"/>
                          <a:ea typeface="Times New Roman"/>
                          <a:cs typeface="Times New Roman"/>
                        </a:rPr>
                        <a:t>to</a:t>
                      </a:r>
                      <a:r>
                        <a:rPr lang="tr-TR" sz="2000" dirty="0">
                          <a:latin typeface="Arial Black" pitchFamily="34" charset="0"/>
                          <a:ea typeface="Times New Roman"/>
                          <a:cs typeface="Times New Roman"/>
                        </a:rPr>
                        <a:t> </a:t>
                      </a:r>
                      <a:r>
                        <a:rPr lang="tr-TR" sz="2000" dirty="0" err="1">
                          <a:latin typeface="Arial Black" pitchFamily="34" charset="0"/>
                          <a:ea typeface="Times New Roman"/>
                          <a:cs typeface="Times New Roman"/>
                        </a:rPr>
                        <a:t>support</a:t>
                      </a:r>
                      <a:endParaRPr lang="tr-TR" sz="2000" dirty="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Support</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deliver</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Delivery</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distribute</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Distribution</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maintain</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Maintenance</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transport</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Transportation</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purchase</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Purchase</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procure</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Procurement</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freight-forward</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a:latin typeface="Arial Black" pitchFamily="34" charset="0"/>
                          <a:ea typeface="Times New Roman"/>
                          <a:cs typeface="Times New Roman"/>
                        </a:rPr>
                        <a:t>Freight-forwarding</a:t>
                      </a:r>
                      <a:endParaRPr lang="tr-TR" sz="2000">
                        <a:latin typeface="Arial Black" pitchFamily="34" charset="0"/>
                        <a:ea typeface="Calibri"/>
                        <a:cs typeface="Times New Roman"/>
                      </a:endParaRPr>
                    </a:p>
                  </a:txBody>
                  <a:tcPr marL="68580" marR="68580" marT="0" marB="0"/>
                </a:tc>
              </a:tr>
              <a:tr h="432006">
                <a:tc>
                  <a:txBody>
                    <a:bodyPr/>
                    <a:lstStyle/>
                    <a:p>
                      <a:pPr marL="457200">
                        <a:lnSpc>
                          <a:spcPct val="115000"/>
                        </a:lnSpc>
                        <a:spcAft>
                          <a:spcPts val="0"/>
                        </a:spcAft>
                      </a:pPr>
                      <a:r>
                        <a:rPr lang="tr-TR" sz="2000">
                          <a:latin typeface="Arial Black" pitchFamily="34" charset="0"/>
                          <a:ea typeface="Times New Roman"/>
                          <a:cs typeface="Times New Roman"/>
                        </a:rPr>
                        <a:t>to ship</a:t>
                      </a:r>
                      <a:endParaRPr lang="tr-TR" sz="2000">
                        <a:latin typeface="Arial Black" pitchFamily="34" charset="0"/>
                        <a:ea typeface="Calibri"/>
                        <a:cs typeface="Times New Roman"/>
                      </a:endParaRPr>
                    </a:p>
                  </a:txBody>
                  <a:tcPr marL="68580" marR="68580" marT="0" marB="0"/>
                </a:tc>
                <a:tc>
                  <a:txBody>
                    <a:bodyPr/>
                    <a:lstStyle/>
                    <a:p>
                      <a:pPr marL="457200">
                        <a:lnSpc>
                          <a:spcPct val="115000"/>
                        </a:lnSpc>
                        <a:spcAft>
                          <a:spcPts val="0"/>
                        </a:spcAft>
                      </a:pPr>
                      <a:r>
                        <a:rPr lang="tr-TR" sz="2000" b="1" dirty="0" err="1">
                          <a:latin typeface="Arial Black" pitchFamily="34" charset="0"/>
                          <a:ea typeface="Times New Roman"/>
                          <a:cs typeface="Times New Roman"/>
                        </a:rPr>
                        <a:t>Shipping</a:t>
                      </a:r>
                      <a:endParaRPr lang="tr-TR" sz="2000" dirty="0">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0"/>
            <a:ext cx="8229600" cy="922114"/>
          </a:xfrm>
        </p:spPr>
        <p:txBody>
          <a:bodyPr>
            <a:normAutofit fontScale="90000"/>
          </a:bodyPr>
          <a:lstStyle/>
          <a:p>
            <a:r>
              <a:rPr lang="tr-TR" sz="3100" b="1" dirty="0"/>
              <a:t>SOME OTHER SERVICES AND PRODUCTS</a:t>
            </a:r>
            <a:r>
              <a:rPr lang="tr-TR" dirty="0"/>
              <a:t/>
            </a:r>
            <a:br>
              <a:rPr lang="tr-TR" dirty="0"/>
            </a:br>
            <a:endParaRPr lang="tr-TR" dirty="0"/>
          </a:p>
        </p:txBody>
      </p:sp>
      <p:graphicFrame>
        <p:nvGraphicFramePr>
          <p:cNvPr id="4" name="3 İçerik Yer Tutucusu"/>
          <p:cNvGraphicFramePr>
            <a:graphicFrameLocks noGrp="1"/>
          </p:cNvGraphicFramePr>
          <p:nvPr>
            <p:ph idx="1"/>
          </p:nvPr>
        </p:nvGraphicFramePr>
        <p:xfrm>
          <a:off x="250825" y="753918"/>
          <a:ext cx="8713664" cy="5771808"/>
        </p:xfrm>
        <a:graphic>
          <a:graphicData uri="http://schemas.openxmlformats.org/drawingml/2006/table">
            <a:tbl>
              <a:tblPr firstRow="1" bandRow="1">
                <a:tableStyleId>{5C22544A-7EE6-4342-B048-85BDC9FD1C3A}</a:tableStyleId>
              </a:tblPr>
              <a:tblGrid>
                <a:gridCol w="4356832"/>
                <a:gridCol w="4356832"/>
              </a:tblGrid>
              <a:tr h="474024">
                <a:tc>
                  <a:txBody>
                    <a:bodyPr/>
                    <a:lstStyle/>
                    <a:p>
                      <a:pPr algn="just">
                        <a:lnSpc>
                          <a:spcPct val="115000"/>
                        </a:lnSpc>
                        <a:spcAft>
                          <a:spcPts val="0"/>
                        </a:spcAft>
                      </a:pPr>
                      <a:r>
                        <a:rPr lang="tr-TR" sz="1400" b="1" dirty="0" err="1">
                          <a:latin typeface="Arial Black" pitchFamily="34" charset="0"/>
                          <a:ea typeface="Times New Roman"/>
                          <a:cs typeface="Times New Roman"/>
                        </a:rPr>
                        <a:t>Customs</a:t>
                      </a:r>
                      <a:r>
                        <a:rPr lang="tr-TR" sz="1400" b="1" dirty="0">
                          <a:latin typeface="Arial Black" pitchFamily="34" charset="0"/>
                          <a:ea typeface="Times New Roman"/>
                          <a:cs typeface="Times New Roman"/>
                        </a:rPr>
                        <a:t> </a:t>
                      </a:r>
                      <a:r>
                        <a:rPr lang="tr-TR" sz="1400" b="1" dirty="0" err="1">
                          <a:latin typeface="Arial Black" pitchFamily="34" charset="0"/>
                          <a:ea typeface="Times New Roman"/>
                          <a:cs typeface="Times New Roman"/>
                        </a:rPr>
                        <a:t>brokerage</a:t>
                      </a:r>
                      <a:endParaRPr lang="tr-TR" sz="1400" dirty="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Gümrük aracılığı</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Transshipment</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Aktarma, Malları bir taşıma aracından diğerine yüklemek</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Break-bulk</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Dökme yük</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Cross-docking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dirty="0">
                          <a:latin typeface="Arial Black" pitchFamily="34" charset="0"/>
                          <a:ea typeface="Times New Roman"/>
                          <a:cs typeface="Times New Roman"/>
                        </a:rPr>
                        <a:t>Çapraz </a:t>
                      </a:r>
                      <a:r>
                        <a:rPr lang="tr-TR" sz="1400" dirty="0" smtClean="0">
                          <a:latin typeface="Arial Black" pitchFamily="34" charset="0"/>
                          <a:ea typeface="Times New Roman"/>
                          <a:cs typeface="Times New Roman"/>
                        </a:rPr>
                        <a:t>sevkiyat.</a:t>
                      </a:r>
                      <a:endParaRPr lang="tr-TR" sz="1400" dirty="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Order picking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Kalemleri seçerek ve toplayarak nakliye için hazırlamak, sipariş toplamak</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Reverse logistics</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Kullanılmış veya zarar görmüş malları ya da tekrar kullanılabilir transit ekipmanını toplamak veya elleçlemek</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Tracking and Tracing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Transit durumundaki malların/kalemlerin yerlerini belirlemek</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Consolidation/Groupage/Bundling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dirty="0" err="1">
                          <a:latin typeface="Arial Black" pitchFamily="34" charset="0"/>
                          <a:ea typeface="Times New Roman"/>
                          <a:cs typeface="Times New Roman"/>
                        </a:rPr>
                        <a:t>Grupaj</a:t>
                      </a:r>
                      <a:r>
                        <a:rPr lang="tr-TR" sz="1400" dirty="0">
                          <a:latin typeface="Arial Black" pitchFamily="34" charset="0"/>
                          <a:ea typeface="Times New Roman"/>
                          <a:cs typeface="Times New Roman"/>
                        </a:rPr>
                        <a:t>. </a:t>
                      </a:r>
                      <a:endParaRPr lang="tr-TR" sz="1400" dirty="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Packaging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dirty="0">
                          <a:latin typeface="Arial Black" pitchFamily="34" charset="0"/>
                          <a:ea typeface="Times New Roman"/>
                          <a:cs typeface="Times New Roman"/>
                        </a:rPr>
                        <a:t>Paketlemek</a:t>
                      </a:r>
                      <a:endParaRPr lang="tr-TR" sz="1400" dirty="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Labelling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Etiketlemek</a:t>
                      </a:r>
                      <a:endParaRPr lang="tr-TR" sz="1400">
                        <a:latin typeface="Arial Black" pitchFamily="34" charset="0"/>
                        <a:ea typeface="Calibri"/>
                        <a:cs typeface="Times New Roman"/>
                      </a:endParaRPr>
                    </a:p>
                  </a:txBody>
                  <a:tcPr marL="68580" marR="68580" marT="0" marB="0"/>
                </a:tc>
              </a:tr>
              <a:tr h="474024">
                <a:tc>
                  <a:txBody>
                    <a:bodyPr/>
                    <a:lstStyle/>
                    <a:p>
                      <a:pPr algn="just">
                        <a:lnSpc>
                          <a:spcPct val="115000"/>
                        </a:lnSpc>
                        <a:spcAft>
                          <a:spcPts val="0"/>
                        </a:spcAft>
                      </a:pPr>
                      <a:r>
                        <a:rPr lang="tr-TR" sz="1400" b="1">
                          <a:latin typeface="Arial Black" pitchFamily="34" charset="0"/>
                          <a:ea typeface="Times New Roman"/>
                          <a:cs typeface="Times New Roman"/>
                        </a:rPr>
                        <a:t>Crating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a:latin typeface="Arial Black" pitchFamily="34" charset="0"/>
                          <a:ea typeface="Times New Roman"/>
                          <a:cs typeface="Times New Roman"/>
                        </a:rPr>
                        <a:t>Kasalamak</a:t>
                      </a:r>
                      <a:endParaRPr lang="tr-TR" sz="1400">
                        <a:latin typeface="Arial Black" pitchFamily="34" charset="0"/>
                        <a:ea typeface="Calibri"/>
                        <a:cs typeface="Times New Roman"/>
                      </a:endParaRPr>
                    </a:p>
                  </a:txBody>
                  <a:tcPr marL="68580" marR="68580" marT="0" marB="0"/>
                </a:tc>
              </a:tr>
              <a:tr h="0">
                <a:tc>
                  <a:txBody>
                    <a:bodyPr/>
                    <a:lstStyle/>
                    <a:p>
                      <a:pPr algn="just">
                        <a:lnSpc>
                          <a:spcPct val="115000"/>
                        </a:lnSpc>
                        <a:spcAft>
                          <a:spcPts val="0"/>
                        </a:spcAft>
                      </a:pPr>
                      <a:r>
                        <a:rPr lang="tr-TR" sz="1400" b="1">
                          <a:latin typeface="Arial Black" pitchFamily="34" charset="0"/>
                          <a:ea typeface="Times New Roman"/>
                          <a:cs typeface="Times New Roman"/>
                        </a:rPr>
                        <a:t>Kitting</a:t>
                      </a:r>
                      <a:endParaRPr lang="tr-TR" sz="1400">
                        <a:latin typeface="Arial Black" pitchFamily="34" charset="0"/>
                        <a:ea typeface="Calibri"/>
                        <a:cs typeface="Times New Roman"/>
                      </a:endParaRPr>
                    </a:p>
                  </a:txBody>
                  <a:tcPr marL="68580" marR="68580" marT="0" marB="0"/>
                </a:tc>
                <a:tc>
                  <a:txBody>
                    <a:bodyPr/>
                    <a:lstStyle/>
                    <a:p>
                      <a:pPr algn="just">
                        <a:lnSpc>
                          <a:spcPct val="115000"/>
                        </a:lnSpc>
                        <a:spcAft>
                          <a:spcPts val="0"/>
                        </a:spcAft>
                      </a:pPr>
                      <a:r>
                        <a:rPr lang="tr-TR" sz="1400" dirty="0">
                          <a:latin typeface="Arial Black" pitchFamily="34" charset="0"/>
                          <a:ea typeface="Times New Roman"/>
                          <a:cs typeface="Times New Roman"/>
                        </a:rPr>
                        <a:t>Takımlar halinde birleştirmek</a:t>
                      </a:r>
                      <a:endParaRPr lang="tr-TR" sz="1400" dirty="0">
                        <a:latin typeface="Arial Black" pitchFamily="34" charset="0"/>
                        <a:ea typeface="Calibri"/>
                        <a:cs typeface="Times New Roman"/>
                      </a:endParaRPr>
                    </a:p>
                  </a:txBody>
                  <a:tcPr marL="68580" marR="68580" marT="0" marB="0"/>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47248" cy="922114"/>
          </a:xfrm>
        </p:spPr>
        <p:txBody>
          <a:bodyPr>
            <a:normAutofit fontScale="90000"/>
          </a:bodyPr>
          <a:lstStyle/>
          <a:p>
            <a:r>
              <a:rPr lang="tr-TR" b="1" u="sng" dirty="0"/>
              <a:t>Şirketin sunduğu hizmetleri veya şirket </a:t>
            </a:r>
            <a:r>
              <a:rPr lang="tr-TR" b="1" u="sng" dirty="0" err="1"/>
              <a:t>portfolyosunu</a:t>
            </a:r>
            <a:r>
              <a:rPr lang="tr-TR" b="1" u="sng" dirty="0"/>
              <a:t> tarif ederken</a:t>
            </a:r>
            <a:endParaRPr lang="tr-TR" dirty="0"/>
          </a:p>
        </p:txBody>
      </p:sp>
      <p:graphicFrame>
        <p:nvGraphicFramePr>
          <p:cNvPr id="4" name="3 İçerik Yer Tutucusu"/>
          <p:cNvGraphicFramePr>
            <a:graphicFrameLocks noGrp="1"/>
          </p:cNvGraphicFramePr>
          <p:nvPr>
            <p:ph idx="1"/>
          </p:nvPr>
        </p:nvGraphicFramePr>
        <p:xfrm>
          <a:off x="251520" y="1412776"/>
          <a:ext cx="8640960" cy="5360616"/>
        </p:xfrm>
        <a:graphic>
          <a:graphicData uri="http://schemas.openxmlformats.org/drawingml/2006/table">
            <a:tbl>
              <a:tblPr firstRow="1" bandRow="1">
                <a:tableStyleId>{7E9639D4-E3E2-4D34-9284-5A2195B3D0D7}</a:tableStyleId>
              </a:tblPr>
              <a:tblGrid>
                <a:gridCol w="4320480"/>
                <a:gridCol w="4320480"/>
              </a:tblGrid>
              <a:tr h="648072">
                <a:tc>
                  <a:txBody>
                    <a:bodyPr/>
                    <a:lstStyle/>
                    <a:p>
                      <a:pPr marL="457200">
                        <a:lnSpc>
                          <a:spcPct val="115000"/>
                        </a:lnSpc>
                        <a:spcAft>
                          <a:spcPts val="0"/>
                        </a:spcAft>
                      </a:pPr>
                      <a:r>
                        <a:rPr lang="tr-TR" sz="1400" b="1" dirty="0" err="1">
                          <a:solidFill>
                            <a:schemeClr val="tx1"/>
                          </a:solidFill>
                          <a:latin typeface="Arial" pitchFamily="34" charset="0"/>
                          <a:cs typeface="Arial" pitchFamily="34" charset="0"/>
                        </a:rPr>
                        <a:t>We</a:t>
                      </a:r>
                      <a:r>
                        <a:rPr lang="tr-TR" sz="1400" b="1" dirty="0">
                          <a:solidFill>
                            <a:schemeClr val="tx1"/>
                          </a:solidFill>
                          <a:latin typeface="Arial" pitchFamily="34" charset="0"/>
                          <a:cs typeface="Arial" pitchFamily="34" charset="0"/>
                        </a:rPr>
                        <a:t> can </a:t>
                      </a:r>
                      <a:r>
                        <a:rPr lang="tr-TR" sz="1400" b="1" dirty="0" err="1">
                          <a:solidFill>
                            <a:schemeClr val="tx1"/>
                          </a:solidFill>
                          <a:latin typeface="Arial" pitchFamily="34" charset="0"/>
                          <a:cs typeface="Arial" pitchFamily="34" charset="0"/>
                        </a:rPr>
                        <a:t>offer</a:t>
                      </a:r>
                      <a:r>
                        <a:rPr lang="tr-TR" sz="1400" b="1" dirty="0">
                          <a:solidFill>
                            <a:schemeClr val="tx1"/>
                          </a:solidFill>
                          <a:latin typeface="Arial" pitchFamily="34" charset="0"/>
                          <a:cs typeface="Arial" pitchFamily="34" charset="0"/>
                        </a:rPr>
                        <a:t> </a:t>
                      </a:r>
                      <a:r>
                        <a:rPr lang="tr-TR" sz="1400" b="1" dirty="0" err="1">
                          <a:solidFill>
                            <a:schemeClr val="tx1"/>
                          </a:solidFill>
                          <a:latin typeface="Arial" pitchFamily="34" charset="0"/>
                          <a:cs typeface="Arial" pitchFamily="34" charset="0"/>
                        </a:rPr>
                        <a:t>you</a:t>
                      </a:r>
                      <a:r>
                        <a:rPr lang="tr-TR" sz="1400" b="1" dirty="0">
                          <a:solidFill>
                            <a:schemeClr val="tx1"/>
                          </a:solidFill>
                          <a:latin typeface="Arial" pitchFamily="34" charset="0"/>
                          <a:cs typeface="Arial" pitchFamily="34" charset="0"/>
                        </a:rPr>
                        <a:t> a </a:t>
                      </a:r>
                      <a:r>
                        <a:rPr lang="tr-TR" sz="1400" b="1" dirty="0" err="1">
                          <a:solidFill>
                            <a:schemeClr val="tx1"/>
                          </a:solidFill>
                          <a:latin typeface="Arial" pitchFamily="34" charset="0"/>
                          <a:cs typeface="Arial" pitchFamily="34" charset="0"/>
                        </a:rPr>
                        <a:t>wide</a:t>
                      </a:r>
                      <a:r>
                        <a:rPr lang="tr-TR" sz="1400" b="1" dirty="0">
                          <a:solidFill>
                            <a:schemeClr val="tx1"/>
                          </a:solidFill>
                          <a:latin typeface="Arial" pitchFamily="34" charset="0"/>
                          <a:cs typeface="Arial" pitchFamily="34" charset="0"/>
                        </a:rPr>
                        <a:t> </a:t>
                      </a:r>
                      <a:r>
                        <a:rPr lang="tr-TR" sz="1400" b="1" dirty="0" err="1">
                          <a:solidFill>
                            <a:schemeClr val="tx1"/>
                          </a:solidFill>
                          <a:latin typeface="Arial" pitchFamily="34" charset="0"/>
                          <a:cs typeface="Arial" pitchFamily="34" charset="0"/>
                        </a:rPr>
                        <a:t>range</a:t>
                      </a:r>
                      <a:r>
                        <a:rPr lang="tr-TR" sz="1400" b="1" dirty="0">
                          <a:solidFill>
                            <a:schemeClr val="tx1"/>
                          </a:solidFill>
                          <a:latin typeface="Arial" pitchFamily="34" charset="0"/>
                          <a:cs typeface="Arial" pitchFamily="34" charset="0"/>
                        </a:rPr>
                        <a:t> of……..</a:t>
                      </a:r>
                      <a:endParaRPr lang="tr-TR" sz="1400" b="1" dirty="0">
                        <a:solidFill>
                          <a:schemeClr val="tx1"/>
                        </a:solidFill>
                        <a:latin typeface="Arial" pitchFamily="34" charset="0"/>
                        <a:ea typeface="Calibri"/>
                        <a:cs typeface="Arial" pitchFamily="34" charset="0"/>
                      </a:endParaRPr>
                    </a:p>
                  </a:txBody>
                  <a:tcPr marL="68580" marR="68580" marT="0" marB="0">
                    <a:noFill/>
                  </a:tcPr>
                </a:tc>
                <a:tc>
                  <a:txBody>
                    <a:bodyPr/>
                    <a:lstStyle/>
                    <a:p>
                      <a:pPr marL="457200">
                        <a:lnSpc>
                          <a:spcPct val="115000"/>
                        </a:lnSpc>
                        <a:spcAft>
                          <a:spcPts val="0"/>
                        </a:spcAft>
                      </a:pPr>
                      <a:r>
                        <a:rPr lang="tr-TR" sz="1400" b="0" dirty="0">
                          <a:solidFill>
                            <a:schemeClr val="tx1"/>
                          </a:solidFill>
                          <a:latin typeface="Arial" pitchFamily="34" charset="0"/>
                          <a:cs typeface="Arial" pitchFamily="34" charset="0"/>
                        </a:rPr>
                        <a:t>Size geniş yelpazeli bir……hizmeti önerebiliriz.</a:t>
                      </a:r>
                      <a:endParaRPr lang="tr-TR" sz="1400" b="0" dirty="0">
                        <a:solidFill>
                          <a:schemeClr val="tx1"/>
                        </a:solidFill>
                        <a:latin typeface="Arial" pitchFamily="34" charset="0"/>
                        <a:ea typeface="Calibri"/>
                        <a:cs typeface="Arial" pitchFamily="34" charset="0"/>
                      </a:endParaRPr>
                    </a:p>
                  </a:txBody>
                  <a:tcPr marL="68580" marR="68580" marT="0" marB="0">
                    <a:noFill/>
                  </a:tcPr>
                </a:tc>
              </a:tr>
              <a:tr h="648072">
                <a:tc>
                  <a:txBody>
                    <a:bodyPr/>
                    <a:lstStyle/>
                    <a:p>
                      <a:pPr marL="457200">
                        <a:lnSpc>
                          <a:spcPct val="115000"/>
                        </a:lnSpc>
                        <a:spcAft>
                          <a:spcPts val="0"/>
                        </a:spcAft>
                      </a:pPr>
                      <a:r>
                        <a:rPr lang="tr-TR" sz="1400" b="1" dirty="0" err="1">
                          <a:latin typeface="Arial" pitchFamily="34" charset="0"/>
                          <a:cs typeface="Arial" pitchFamily="34" charset="0"/>
                        </a:rPr>
                        <a:t>We</a:t>
                      </a:r>
                      <a:r>
                        <a:rPr lang="tr-TR" sz="1400" b="1" dirty="0">
                          <a:latin typeface="Arial" pitchFamily="34" charset="0"/>
                          <a:cs typeface="Arial" pitchFamily="34" charset="0"/>
                        </a:rPr>
                        <a:t> can </a:t>
                      </a:r>
                      <a:r>
                        <a:rPr lang="tr-TR" sz="1400" b="1" dirty="0" err="1">
                          <a:latin typeface="Arial" pitchFamily="34" charset="0"/>
                          <a:cs typeface="Arial" pitchFamily="34" charset="0"/>
                        </a:rPr>
                        <a:t>provide</a:t>
                      </a:r>
                      <a:r>
                        <a:rPr lang="tr-TR" sz="1400" b="1" dirty="0">
                          <a:latin typeface="Arial" pitchFamily="34" charset="0"/>
                          <a:cs typeface="Arial" pitchFamily="34" charset="0"/>
                        </a:rPr>
                        <a:t> (</a:t>
                      </a:r>
                      <a:r>
                        <a:rPr lang="tr-TR" sz="1400" b="1" dirty="0" err="1">
                          <a:latin typeface="Arial" pitchFamily="34" charset="0"/>
                          <a:cs typeface="Arial" pitchFamily="34" charset="0"/>
                        </a:rPr>
                        <a:t>you</a:t>
                      </a:r>
                      <a:r>
                        <a:rPr lang="tr-TR" sz="1400" b="1" dirty="0">
                          <a:latin typeface="Arial" pitchFamily="34" charset="0"/>
                          <a:cs typeface="Arial" pitchFamily="34" charset="0"/>
                        </a:rPr>
                        <a:t> </a:t>
                      </a:r>
                      <a:r>
                        <a:rPr lang="tr-TR" sz="1400" b="1" dirty="0" err="1">
                          <a:latin typeface="Arial" pitchFamily="34" charset="0"/>
                          <a:cs typeface="Arial" pitchFamily="34" charset="0"/>
                        </a:rPr>
                        <a:t>with</a:t>
                      </a:r>
                      <a:r>
                        <a:rPr lang="tr-TR" sz="1400" b="1" dirty="0">
                          <a:latin typeface="Arial" pitchFamily="34" charset="0"/>
                          <a:cs typeface="Arial" pitchFamily="34" charset="0"/>
                        </a:rPr>
                        <a:t>) </a:t>
                      </a:r>
                      <a:r>
                        <a:rPr lang="tr-TR" sz="1400" b="1" dirty="0" err="1">
                          <a:latin typeface="Arial" pitchFamily="34" charset="0"/>
                          <a:cs typeface="Arial" pitchFamily="34" charset="0"/>
                        </a:rPr>
                        <a:t>customized</a:t>
                      </a:r>
                      <a:r>
                        <a:rPr lang="tr-TR" sz="1400" b="1" dirty="0">
                          <a:latin typeface="Arial" pitchFamily="34" charset="0"/>
                          <a:cs typeface="Arial" pitchFamily="34" charset="0"/>
                        </a:rPr>
                        <a:t>/</a:t>
                      </a:r>
                      <a:r>
                        <a:rPr lang="tr-TR" sz="1400" b="1" dirty="0" err="1">
                          <a:latin typeface="Arial" pitchFamily="34" charset="0"/>
                          <a:cs typeface="Arial" pitchFamily="34" charset="0"/>
                        </a:rPr>
                        <a:t>tailor</a:t>
                      </a:r>
                      <a:r>
                        <a:rPr lang="tr-TR" sz="1400" b="1" dirty="0">
                          <a:latin typeface="Arial" pitchFamily="34" charset="0"/>
                          <a:cs typeface="Arial" pitchFamily="34" charset="0"/>
                        </a:rPr>
                        <a:t>-</a:t>
                      </a:r>
                      <a:r>
                        <a:rPr lang="tr-TR" sz="1400" b="1" dirty="0" err="1">
                          <a:latin typeface="Arial" pitchFamily="34" charset="0"/>
                          <a:cs typeface="Arial" pitchFamily="34" charset="0"/>
                        </a:rPr>
                        <a:t>made</a:t>
                      </a:r>
                      <a:r>
                        <a:rPr lang="tr-TR" sz="1400" b="1" dirty="0">
                          <a:latin typeface="Arial" pitchFamily="34" charset="0"/>
                          <a:cs typeface="Arial" pitchFamily="34" charset="0"/>
                        </a:rPr>
                        <a:t> </a:t>
                      </a:r>
                      <a:r>
                        <a:rPr lang="tr-TR" sz="1400" b="1" dirty="0" err="1">
                          <a:latin typeface="Arial" pitchFamily="34" charset="0"/>
                          <a:cs typeface="Arial" pitchFamily="34" charset="0"/>
                        </a:rPr>
                        <a:t>logistics</a:t>
                      </a:r>
                      <a:r>
                        <a:rPr lang="tr-TR" sz="1400" b="1" dirty="0">
                          <a:latin typeface="Arial" pitchFamily="34" charset="0"/>
                          <a:cs typeface="Arial" pitchFamily="34" charset="0"/>
                        </a:rPr>
                        <a:t> </a:t>
                      </a:r>
                      <a:r>
                        <a:rPr lang="tr-TR" sz="1400" b="1" dirty="0" err="1">
                          <a:latin typeface="Arial" pitchFamily="34" charset="0"/>
                          <a:cs typeface="Arial" pitchFamily="34" charset="0"/>
                        </a:rPr>
                        <a:t>solutions</a:t>
                      </a:r>
                      <a:r>
                        <a:rPr lang="tr-TR" sz="1400" b="1" dirty="0">
                          <a:latin typeface="Arial" pitchFamily="34" charset="0"/>
                          <a:cs typeface="Arial" pitchFamily="34" charset="0"/>
                        </a:rPr>
                        <a:t> </a:t>
                      </a:r>
                      <a:r>
                        <a:rPr lang="tr-TR" sz="1400" b="1" dirty="0" err="1">
                          <a:latin typeface="Arial" pitchFamily="34" charset="0"/>
                          <a:cs typeface="Arial" pitchFamily="34" charset="0"/>
                        </a:rPr>
                        <a:t>for</a:t>
                      </a:r>
                      <a:r>
                        <a:rPr lang="tr-TR" sz="1400" b="1" dirty="0">
                          <a:latin typeface="Arial" pitchFamily="34" charset="0"/>
                          <a:cs typeface="Arial" pitchFamily="34" charset="0"/>
                        </a:rPr>
                        <a:t>…….</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a:latin typeface="Arial" pitchFamily="34" charset="0"/>
                          <a:cs typeface="Arial" pitchFamily="34" charset="0"/>
                        </a:rPr>
                        <a:t>……. için (size) kişiselleştirilmiş/ihtiyaca göre düzenlenmiş lojistik çözümler sağlayabiliriz.</a:t>
                      </a:r>
                      <a:endParaRPr lang="tr-TR" sz="1400">
                        <a:latin typeface="Arial" pitchFamily="34" charset="0"/>
                        <a:ea typeface="Calibri"/>
                        <a:cs typeface="Arial" pitchFamily="34" charset="0"/>
                      </a:endParaRPr>
                    </a:p>
                  </a:txBody>
                  <a:tcPr marL="68580" marR="68580" marT="0" marB="0"/>
                </a:tc>
              </a:tr>
              <a:tr h="648072">
                <a:tc>
                  <a:txBody>
                    <a:bodyPr/>
                    <a:lstStyle/>
                    <a:p>
                      <a:pPr marL="457200">
                        <a:lnSpc>
                          <a:spcPct val="115000"/>
                        </a:lnSpc>
                        <a:spcAft>
                          <a:spcPts val="0"/>
                        </a:spcAft>
                      </a:pPr>
                      <a:r>
                        <a:rPr lang="tr-TR" sz="1400" b="1" dirty="0" err="1">
                          <a:latin typeface="Arial" pitchFamily="34" charset="0"/>
                          <a:cs typeface="Arial" pitchFamily="34" charset="0"/>
                        </a:rPr>
                        <a:t>We</a:t>
                      </a:r>
                      <a:r>
                        <a:rPr lang="tr-TR" sz="1400" b="1" dirty="0">
                          <a:latin typeface="Arial" pitchFamily="34" charset="0"/>
                          <a:cs typeface="Arial" pitchFamily="34" charset="0"/>
                        </a:rPr>
                        <a:t> </a:t>
                      </a:r>
                      <a:r>
                        <a:rPr lang="tr-TR" sz="1400" b="1" dirty="0" err="1">
                          <a:latin typeface="Arial" pitchFamily="34" charset="0"/>
                          <a:cs typeface="Arial" pitchFamily="34" charset="0"/>
                        </a:rPr>
                        <a:t>specialize</a:t>
                      </a:r>
                      <a:r>
                        <a:rPr lang="tr-TR" sz="1400" b="1" dirty="0">
                          <a:latin typeface="Arial" pitchFamily="34" charset="0"/>
                          <a:cs typeface="Arial" pitchFamily="34" charset="0"/>
                        </a:rPr>
                        <a:t> in…….</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a:latin typeface="Arial" pitchFamily="34" charset="0"/>
                          <a:cs typeface="Arial" pitchFamily="34" charset="0"/>
                        </a:rPr>
                        <a:t>……… de uzmanlaşmış bir kurumuz./ Uzmanlık alanımız……..’dır.</a:t>
                      </a:r>
                      <a:endParaRPr lang="tr-TR" sz="1400">
                        <a:latin typeface="Arial" pitchFamily="34" charset="0"/>
                        <a:ea typeface="Calibri"/>
                        <a:cs typeface="Arial" pitchFamily="34" charset="0"/>
                      </a:endParaRPr>
                    </a:p>
                  </a:txBody>
                  <a:tcPr marL="68580" marR="68580" marT="0" marB="0"/>
                </a:tc>
              </a:tr>
              <a:tr h="648072">
                <a:tc>
                  <a:txBody>
                    <a:bodyPr/>
                    <a:lstStyle/>
                    <a:p>
                      <a:pPr marL="457200">
                        <a:lnSpc>
                          <a:spcPct val="115000"/>
                        </a:lnSpc>
                        <a:spcAft>
                          <a:spcPts val="0"/>
                        </a:spcAft>
                      </a:pPr>
                      <a:r>
                        <a:rPr lang="tr-TR" sz="1400" b="1" dirty="0">
                          <a:latin typeface="Arial" pitchFamily="34" charset="0"/>
                          <a:cs typeface="Arial" pitchFamily="34" charset="0"/>
                        </a:rPr>
                        <a:t>As a </a:t>
                      </a:r>
                      <a:r>
                        <a:rPr lang="tr-TR" sz="1400" b="1" dirty="0" err="1">
                          <a:latin typeface="Arial" pitchFamily="34" charset="0"/>
                          <a:cs typeface="Arial" pitchFamily="34" charset="0"/>
                        </a:rPr>
                        <a:t>specialist</a:t>
                      </a:r>
                      <a:r>
                        <a:rPr lang="tr-TR" sz="1400" b="1" dirty="0">
                          <a:latin typeface="Arial" pitchFamily="34" charset="0"/>
                          <a:cs typeface="Arial" pitchFamily="34" charset="0"/>
                        </a:rPr>
                        <a:t> </a:t>
                      </a:r>
                      <a:r>
                        <a:rPr lang="tr-TR" sz="1400" b="1" dirty="0" err="1">
                          <a:latin typeface="Arial" pitchFamily="34" charset="0"/>
                          <a:cs typeface="Arial" pitchFamily="34" charset="0"/>
                        </a:rPr>
                        <a:t>for</a:t>
                      </a:r>
                      <a:r>
                        <a:rPr lang="tr-TR" sz="1400" b="1" dirty="0">
                          <a:latin typeface="Arial" pitchFamily="34" charset="0"/>
                          <a:cs typeface="Arial" pitchFamily="34" charset="0"/>
                        </a:rPr>
                        <a:t>/in……. </a:t>
                      </a:r>
                      <a:r>
                        <a:rPr lang="tr-TR" sz="1400" b="1" dirty="0" err="1">
                          <a:latin typeface="Arial" pitchFamily="34" charset="0"/>
                          <a:cs typeface="Arial" pitchFamily="34" charset="0"/>
                        </a:rPr>
                        <a:t>we</a:t>
                      </a:r>
                      <a:r>
                        <a:rPr lang="tr-TR" sz="1400" b="1" dirty="0">
                          <a:latin typeface="Arial" pitchFamily="34" charset="0"/>
                          <a:cs typeface="Arial" pitchFamily="34" charset="0"/>
                        </a:rPr>
                        <a:t> can ……</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a:latin typeface="Arial" pitchFamily="34" charset="0"/>
                          <a:cs typeface="Arial" pitchFamily="34" charset="0"/>
                        </a:rPr>
                        <a:t>…….. de/da uzman bir kurum olarak……. … yapabiliriz/önerebiliriz/sağlayabiliriz.</a:t>
                      </a:r>
                      <a:endParaRPr lang="tr-TR" sz="1400">
                        <a:latin typeface="Arial" pitchFamily="34" charset="0"/>
                        <a:ea typeface="Calibri"/>
                        <a:cs typeface="Arial" pitchFamily="34" charset="0"/>
                      </a:endParaRPr>
                    </a:p>
                  </a:txBody>
                  <a:tcPr marL="68580" marR="68580" marT="0" marB="0"/>
                </a:tc>
              </a:tr>
              <a:tr h="648072">
                <a:tc>
                  <a:txBody>
                    <a:bodyPr/>
                    <a:lstStyle/>
                    <a:p>
                      <a:pPr marL="457200">
                        <a:lnSpc>
                          <a:spcPct val="115000"/>
                        </a:lnSpc>
                        <a:spcAft>
                          <a:spcPts val="0"/>
                        </a:spcAft>
                      </a:pPr>
                      <a:r>
                        <a:rPr lang="tr-TR" sz="1400" b="1" dirty="0" err="1">
                          <a:latin typeface="Arial" pitchFamily="34" charset="0"/>
                          <a:cs typeface="Arial" pitchFamily="34" charset="0"/>
                        </a:rPr>
                        <a:t>With</a:t>
                      </a:r>
                      <a:r>
                        <a:rPr lang="tr-TR" sz="1400" b="1" dirty="0">
                          <a:latin typeface="Arial" pitchFamily="34" charset="0"/>
                          <a:cs typeface="Arial" pitchFamily="34" charset="0"/>
                        </a:rPr>
                        <a:t> </a:t>
                      </a:r>
                      <a:r>
                        <a:rPr lang="tr-TR" sz="1400" b="1" dirty="0" err="1">
                          <a:latin typeface="Arial" pitchFamily="34" charset="0"/>
                          <a:cs typeface="Arial" pitchFamily="34" charset="0"/>
                        </a:rPr>
                        <a:t>our</a:t>
                      </a:r>
                      <a:r>
                        <a:rPr lang="tr-TR" sz="1400" b="1" dirty="0">
                          <a:latin typeface="Arial" pitchFamily="34" charset="0"/>
                          <a:cs typeface="Arial" pitchFamily="34" charset="0"/>
                        </a:rPr>
                        <a:t> </a:t>
                      </a:r>
                      <a:r>
                        <a:rPr lang="tr-TR" sz="1400" b="1" dirty="0" err="1">
                          <a:latin typeface="Arial" pitchFamily="34" charset="0"/>
                          <a:cs typeface="Arial" pitchFamily="34" charset="0"/>
                        </a:rPr>
                        <a:t>many</a:t>
                      </a:r>
                      <a:r>
                        <a:rPr lang="tr-TR" sz="1400" b="1" dirty="0">
                          <a:latin typeface="Arial" pitchFamily="34" charset="0"/>
                          <a:cs typeface="Arial" pitchFamily="34" charset="0"/>
                        </a:rPr>
                        <a:t> </a:t>
                      </a:r>
                      <a:r>
                        <a:rPr lang="tr-TR" sz="1400" b="1" dirty="0" err="1">
                          <a:latin typeface="Arial" pitchFamily="34" charset="0"/>
                          <a:cs typeface="Arial" pitchFamily="34" charset="0"/>
                        </a:rPr>
                        <a:t>years</a:t>
                      </a:r>
                      <a:r>
                        <a:rPr lang="tr-TR" sz="1400" b="1" dirty="0">
                          <a:latin typeface="Arial" pitchFamily="34" charset="0"/>
                          <a:cs typeface="Arial" pitchFamily="34" charset="0"/>
                        </a:rPr>
                        <a:t> of </a:t>
                      </a:r>
                      <a:r>
                        <a:rPr lang="tr-TR" sz="1400" b="1" dirty="0" err="1">
                          <a:latin typeface="Arial" pitchFamily="34" charset="0"/>
                          <a:cs typeface="Arial" pitchFamily="34" charset="0"/>
                        </a:rPr>
                        <a:t>experience</a:t>
                      </a:r>
                      <a:r>
                        <a:rPr lang="tr-TR" sz="1400" b="1" dirty="0">
                          <a:latin typeface="Arial" pitchFamily="34" charset="0"/>
                          <a:cs typeface="Arial" pitchFamily="34" charset="0"/>
                        </a:rPr>
                        <a:t>…….</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a:latin typeface="Arial" pitchFamily="34" charset="0"/>
                          <a:cs typeface="Arial" pitchFamily="34" charset="0"/>
                        </a:rPr>
                        <a:t>Uzun yıllara dayalı deneyimimizle (biz)……. (önerebiliriz/öneriyoruz/sunuyoruz……)</a:t>
                      </a:r>
                      <a:endParaRPr lang="tr-TR" sz="1400">
                        <a:latin typeface="Arial" pitchFamily="34" charset="0"/>
                        <a:ea typeface="Calibri"/>
                        <a:cs typeface="Arial" pitchFamily="34" charset="0"/>
                      </a:endParaRPr>
                    </a:p>
                  </a:txBody>
                  <a:tcPr marL="68580" marR="68580" marT="0" marB="0"/>
                </a:tc>
              </a:tr>
              <a:tr h="648072">
                <a:tc>
                  <a:txBody>
                    <a:bodyPr/>
                    <a:lstStyle/>
                    <a:p>
                      <a:pPr marL="457200">
                        <a:lnSpc>
                          <a:spcPct val="115000"/>
                        </a:lnSpc>
                        <a:spcAft>
                          <a:spcPts val="0"/>
                        </a:spcAft>
                      </a:pPr>
                      <a:r>
                        <a:rPr lang="tr-TR" sz="1400" b="1" dirty="0" err="1">
                          <a:latin typeface="Arial" pitchFamily="34" charset="0"/>
                          <a:cs typeface="Arial" pitchFamily="34" charset="0"/>
                        </a:rPr>
                        <a:t>We</a:t>
                      </a:r>
                      <a:r>
                        <a:rPr lang="tr-TR" sz="1400" b="1" dirty="0">
                          <a:latin typeface="Arial" pitchFamily="34" charset="0"/>
                          <a:cs typeface="Arial" pitchFamily="34" charset="0"/>
                        </a:rPr>
                        <a:t> </a:t>
                      </a:r>
                      <a:r>
                        <a:rPr lang="tr-TR" sz="1400" b="1" dirty="0" err="1">
                          <a:latin typeface="Arial" pitchFamily="34" charset="0"/>
                          <a:cs typeface="Arial" pitchFamily="34" charset="0"/>
                        </a:rPr>
                        <a:t>have</a:t>
                      </a:r>
                      <a:r>
                        <a:rPr lang="tr-TR" sz="1400" b="1" dirty="0">
                          <a:latin typeface="Arial" pitchFamily="34" charset="0"/>
                          <a:cs typeface="Arial" pitchFamily="34" charset="0"/>
                        </a:rPr>
                        <a:t> </a:t>
                      </a:r>
                      <a:r>
                        <a:rPr lang="tr-TR" sz="1400" b="1" dirty="0" err="1">
                          <a:latin typeface="Arial" pitchFamily="34" charset="0"/>
                          <a:cs typeface="Arial" pitchFamily="34" charset="0"/>
                        </a:rPr>
                        <a:t>experience</a:t>
                      </a:r>
                      <a:r>
                        <a:rPr lang="tr-TR" sz="1400" b="1" dirty="0">
                          <a:latin typeface="Arial" pitchFamily="34" charset="0"/>
                          <a:cs typeface="Arial" pitchFamily="34" charset="0"/>
                        </a:rPr>
                        <a:t> </a:t>
                      </a:r>
                      <a:r>
                        <a:rPr lang="tr-TR" sz="1400" b="1" dirty="0" err="1">
                          <a:latin typeface="Arial" pitchFamily="34" charset="0"/>
                          <a:cs typeface="Arial" pitchFamily="34" charset="0"/>
                        </a:rPr>
                        <a:t>and</a:t>
                      </a:r>
                      <a:r>
                        <a:rPr lang="tr-TR" sz="1400" b="1" dirty="0">
                          <a:latin typeface="Arial" pitchFamily="34" charset="0"/>
                          <a:cs typeface="Arial" pitchFamily="34" charset="0"/>
                        </a:rPr>
                        <a:t> </a:t>
                      </a:r>
                      <a:r>
                        <a:rPr lang="tr-TR" sz="1400" b="1" dirty="0" err="1">
                          <a:latin typeface="Arial" pitchFamily="34" charset="0"/>
                          <a:cs typeface="Arial" pitchFamily="34" charset="0"/>
                        </a:rPr>
                        <a:t>expertise</a:t>
                      </a:r>
                      <a:r>
                        <a:rPr lang="tr-TR" sz="1400" b="1" dirty="0">
                          <a:latin typeface="Arial" pitchFamily="34" charset="0"/>
                          <a:cs typeface="Arial" pitchFamily="34" charset="0"/>
                        </a:rPr>
                        <a:t> in </a:t>
                      </a:r>
                      <a:r>
                        <a:rPr lang="tr-TR" sz="1400" b="1" dirty="0" err="1">
                          <a:latin typeface="Arial" pitchFamily="34" charset="0"/>
                          <a:cs typeface="Arial" pitchFamily="34" charset="0"/>
                        </a:rPr>
                        <a:t>providing</a:t>
                      </a:r>
                      <a:r>
                        <a:rPr lang="tr-TR" sz="1400" b="1" dirty="0">
                          <a:latin typeface="Arial" pitchFamily="34" charset="0"/>
                          <a:cs typeface="Arial" pitchFamily="34" charset="0"/>
                        </a:rPr>
                        <a:t>………….</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a:latin typeface="Arial" pitchFamily="34" charset="0"/>
                          <a:cs typeface="Arial" pitchFamily="34" charset="0"/>
                        </a:rPr>
                        <a:t>………… sağlamada deneyim ve uzmanlık sahibiyiz.</a:t>
                      </a:r>
                      <a:endParaRPr lang="tr-TR" sz="1400">
                        <a:latin typeface="Arial" pitchFamily="34" charset="0"/>
                        <a:ea typeface="Calibri"/>
                        <a:cs typeface="Arial" pitchFamily="34" charset="0"/>
                      </a:endParaRPr>
                    </a:p>
                  </a:txBody>
                  <a:tcPr marL="68580" marR="68580" marT="0" marB="0"/>
                </a:tc>
              </a:tr>
              <a:tr h="648072">
                <a:tc>
                  <a:txBody>
                    <a:bodyPr/>
                    <a:lstStyle/>
                    <a:p>
                      <a:pPr marL="457200">
                        <a:lnSpc>
                          <a:spcPct val="115000"/>
                        </a:lnSpc>
                        <a:spcAft>
                          <a:spcPts val="0"/>
                        </a:spcAft>
                      </a:pPr>
                      <a:r>
                        <a:rPr lang="tr-TR" sz="1400" b="1" dirty="0" err="1">
                          <a:latin typeface="Arial" pitchFamily="34" charset="0"/>
                          <a:cs typeface="Arial" pitchFamily="34" charset="0"/>
                        </a:rPr>
                        <a:t>Our</a:t>
                      </a:r>
                      <a:r>
                        <a:rPr lang="tr-TR" sz="1400" b="1" dirty="0">
                          <a:latin typeface="Arial" pitchFamily="34" charset="0"/>
                          <a:cs typeface="Arial" pitchFamily="34" charset="0"/>
                        </a:rPr>
                        <a:t> </a:t>
                      </a:r>
                      <a:r>
                        <a:rPr lang="tr-TR" sz="1400" b="1" dirty="0" err="1">
                          <a:latin typeface="Arial" pitchFamily="34" charset="0"/>
                          <a:cs typeface="Arial" pitchFamily="34" charset="0"/>
                        </a:rPr>
                        <a:t>team</a:t>
                      </a:r>
                      <a:r>
                        <a:rPr lang="tr-TR" sz="1400" b="1" dirty="0">
                          <a:latin typeface="Arial" pitchFamily="34" charset="0"/>
                          <a:cs typeface="Arial" pitchFamily="34" charset="0"/>
                        </a:rPr>
                        <a:t> </a:t>
                      </a:r>
                      <a:r>
                        <a:rPr lang="tr-TR" sz="1400" b="1" dirty="0" err="1">
                          <a:latin typeface="Arial" pitchFamily="34" charset="0"/>
                          <a:cs typeface="Arial" pitchFamily="34" charset="0"/>
                        </a:rPr>
                        <a:t>will</a:t>
                      </a:r>
                      <a:r>
                        <a:rPr lang="tr-TR" sz="1400" b="1" dirty="0">
                          <a:latin typeface="Arial" pitchFamily="34" charset="0"/>
                          <a:cs typeface="Arial" pitchFamily="34" charset="0"/>
                        </a:rPr>
                        <a:t> be </a:t>
                      </a:r>
                      <a:r>
                        <a:rPr lang="tr-TR" sz="1400" b="1" dirty="0" err="1">
                          <a:latin typeface="Arial" pitchFamily="34" charset="0"/>
                          <a:cs typeface="Arial" pitchFamily="34" charset="0"/>
                        </a:rPr>
                        <a:t>happy</a:t>
                      </a:r>
                      <a:r>
                        <a:rPr lang="tr-TR" sz="1400" b="1" dirty="0">
                          <a:latin typeface="Arial" pitchFamily="34" charset="0"/>
                          <a:cs typeface="Arial" pitchFamily="34" charset="0"/>
                        </a:rPr>
                        <a:t> </a:t>
                      </a:r>
                      <a:r>
                        <a:rPr lang="tr-TR" sz="1400" b="1" dirty="0" err="1">
                          <a:latin typeface="Arial" pitchFamily="34" charset="0"/>
                          <a:cs typeface="Arial" pitchFamily="34" charset="0"/>
                        </a:rPr>
                        <a:t>to</a:t>
                      </a:r>
                      <a:r>
                        <a:rPr lang="tr-TR" sz="1400" b="1" dirty="0">
                          <a:latin typeface="Arial" pitchFamily="34" charset="0"/>
                          <a:cs typeface="Arial" pitchFamily="34" charset="0"/>
                        </a:rPr>
                        <a:t> </a:t>
                      </a:r>
                      <a:r>
                        <a:rPr lang="tr-TR" sz="1400" b="1" dirty="0" err="1">
                          <a:latin typeface="Arial" pitchFamily="34" charset="0"/>
                          <a:cs typeface="Arial" pitchFamily="34" charset="0"/>
                        </a:rPr>
                        <a:t>handle</a:t>
                      </a:r>
                      <a:r>
                        <a:rPr lang="tr-TR" sz="1400" b="1" dirty="0">
                          <a:latin typeface="Arial" pitchFamily="34" charset="0"/>
                          <a:cs typeface="Arial" pitchFamily="34" charset="0"/>
                        </a:rPr>
                        <a:t>/ asist </a:t>
                      </a:r>
                      <a:r>
                        <a:rPr lang="tr-TR" sz="1400" b="1" dirty="0" err="1">
                          <a:latin typeface="Arial" pitchFamily="34" charset="0"/>
                          <a:cs typeface="Arial" pitchFamily="34" charset="0"/>
                        </a:rPr>
                        <a:t>you</a:t>
                      </a:r>
                      <a:r>
                        <a:rPr lang="tr-TR" sz="1400" b="1" dirty="0">
                          <a:latin typeface="Arial" pitchFamily="34" charset="0"/>
                          <a:cs typeface="Arial" pitchFamily="34" charset="0"/>
                        </a:rPr>
                        <a:t>……</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a:latin typeface="Arial" pitchFamily="34" charset="0"/>
                          <a:cs typeface="Arial" pitchFamily="34" charset="0"/>
                        </a:rPr>
                        <a:t>Ekibimiz sizi /size………. (alanında) idare etmekten/yardımcı olmaktan mutluluk duyacaktır.</a:t>
                      </a:r>
                      <a:endParaRPr lang="tr-TR" sz="1400">
                        <a:latin typeface="Arial" pitchFamily="34" charset="0"/>
                        <a:ea typeface="Calibri"/>
                        <a:cs typeface="Arial" pitchFamily="34" charset="0"/>
                      </a:endParaRPr>
                    </a:p>
                  </a:txBody>
                  <a:tcPr marL="68580" marR="68580" marT="0" marB="0"/>
                </a:tc>
              </a:tr>
              <a:tr h="648072">
                <a:tc>
                  <a:txBody>
                    <a:bodyPr/>
                    <a:lstStyle/>
                    <a:p>
                      <a:pPr marL="457200">
                        <a:lnSpc>
                          <a:spcPct val="115000"/>
                        </a:lnSpc>
                        <a:spcAft>
                          <a:spcPts val="0"/>
                        </a:spcAft>
                      </a:pPr>
                      <a:r>
                        <a:rPr lang="tr-TR" sz="1400" b="1" dirty="0" err="1">
                          <a:latin typeface="Arial" pitchFamily="34" charset="0"/>
                          <a:cs typeface="Arial" pitchFamily="34" charset="0"/>
                        </a:rPr>
                        <a:t>With</a:t>
                      </a:r>
                      <a:r>
                        <a:rPr lang="tr-TR" sz="1400" b="1" dirty="0">
                          <a:latin typeface="Arial" pitchFamily="34" charset="0"/>
                          <a:cs typeface="Arial" pitchFamily="34" charset="0"/>
                        </a:rPr>
                        <a:t> </a:t>
                      </a:r>
                      <a:r>
                        <a:rPr lang="tr-TR" sz="1400" b="1" dirty="0" err="1">
                          <a:latin typeface="Arial" pitchFamily="34" charset="0"/>
                          <a:cs typeface="Arial" pitchFamily="34" charset="0"/>
                        </a:rPr>
                        <a:t>our</a:t>
                      </a:r>
                      <a:r>
                        <a:rPr lang="tr-TR" sz="1400" b="1" dirty="0">
                          <a:latin typeface="Arial" pitchFamily="34" charset="0"/>
                          <a:cs typeface="Arial" pitchFamily="34" charset="0"/>
                        </a:rPr>
                        <a:t> </a:t>
                      </a:r>
                      <a:r>
                        <a:rPr lang="tr-TR" sz="1400" b="1" dirty="0" err="1">
                          <a:latin typeface="Arial" pitchFamily="34" charset="0"/>
                          <a:cs typeface="Arial" pitchFamily="34" charset="0"/>
                        </a:rPr>
                        <a:t>dedicated</a:t>
                      </a:r>
                      <a:r>
                        <a:rPr lang="tr-TR" sz="1400" b="1" dirty="0">
                          <a:latin typeface="Arial" pitchFamily="34" charset="0"/>
                          <a:cs typeface="Arial" pitchFamily="34" charset="0"/>
                        </a:rPr>
                        <a:t> </a:t>
                      </a:r>
                      <a:r>
                        <a:rPr lang="tr-TR" sz="1400" b="1" dirty="0" err="1">
                          <a:latin typeface="Arial" pitchFamily="34" charset="0"/>
                          <a:cs typeface="Arial" pitchFamily="34" charset="0"/>
                        </a:rPr>
                        <a:t>team</a:t>
                      </a:r>
                      <a:r>
                        <a:rPr lang="tr-TR" sz="1400" b="1" dirty="0">
                          <a:latin typeface="Arial" pitchFamily="34" charset="0"/>
                          <a:cs typeface="Arial" pitchFamily="34" charset="0"/>
                        </a:rPr>
                        <a:t> of </a:t>
                      </a:r>
                      <a:r>
                        <a:rPr lang="tr-TR" sz="1400" b="1" dirty="0" err="1">
                          <a:latin typeface="Arial" pitchFamily="34" charset="0"/>
                          <a:cs typeface="Arial" pitchFamily="34" charset="0"/>
                        </a:rPr>
                        <a:t>logistics</a:t>
                      </a:r>
                      <a:r>
                        <a:rPr lang="tr-TR" sz="1400" b="1" dirty="0">
                          <a:latin typeface="Arial" pitchFamily="34" charset="0"/>
                          <a:cs typeface="Arial" pitchFamily="34" charset="0"/>
                        </a:rPr>
                        <a:t> </a:t>
                      </a:r>
                      <a:r>
                        <a:rPr lang="tr-TR" sz="1400" b="1" dirty="0" err="1">
                          <a:latin typeface="Arial" pitchFamily="34" charset="0"/>
                          <a:cs typeface="Arial" pitchFamily="34" charset="0"/>
                        </a:rPr>
                        <a:t>experts</a:t>
                      </a:r>
                      <a:r>
                        <a:rPr lang="tr-TR" sz="1400" b="1" dirty="0">
                          <a:latin typeface="Arial" pitchFamily="34" charset="0"/>
                          <a:cs typeface="Arial" pitchFamily="34" charset="0"/>
                        </a:rPr>
                        <a:t> </a:t>
                      </a:r>
                      <a:r>
                        <a:rPr lang="tr-TR" sz="1400" b="1" dirty="0" err="1">
                          <a:latin typeface="Arial" pitchFamily="34" charset="0"/>
                          <a:cs typeface="Arial" pitchFamily="34" charset="0"/>
                        </a:rPr>
                        <a:t>we</a:t>
                      </a:r>
                      <a:r>
                        <a:rPr lang="tr-TR" sz="1400" b="1" dirty="0">
                          <a:latin typeface="Arial" pitchFamily="34" charset="0"/>
                          <a:cs typeface="Arial" pitchFamily="34" charset="0"/>
                        </a:rPr>
                        <a:t> can……….</a:t>
                      </a:r>
                      <a:endParaRPr lang="tr-TR" sz="1400" b="1" dirty="0">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tr-TR" sz="1400" dirty="0">
                          <a:latin typeface="Arial" pitchFamily="34" charset="0"/>
                          <a:cs typeface="Arial" pitchFamily="34" charset="0"/>
                        </a:rPr>
                        <a:t>Özel lojistik uzmanları takımımızla ……….. (yapabiliriz/ sunabiliriz…)</a:t>
                      </a:r>
                      <a:endParaRPr lang="tr-TR" sz="1400" dirty="0">
                        <a:latin typeface="Arial" pitchFamily="34" charset="0"/>
                        <a:ea typeface="Calibri"/>
                        <a:cs typeface="Arial" pitchFamily="34" charset="0"/>
                      </a:endParaRPr>
                    </a:p>
                  </a:txBody>
                  <a:tcPr marL="68580" marR="68580" marT="0" marB="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u="sng" dirty="0" smtClean="0"/>
              <a:t>Çevrimiçi (online) hizmetleri tanıtırken aşağıdaki kalıpları kullanırız.</a:t>
            </a:r>
            <a:r>
              <a:rPr lang="tr-TR" dirty="0" smtClean="0"/>
              <a:t/>
            </a:r>
            <a:br>
              <a:rPr lang="tr-TR" dirty="0" smtClean="0"/>
            </a:br>
            <a:endParaRPr lang="tr-TR" dirty="0"/>
          </a:p>
        </p:txBody>
      </p:sp>
      <p:graphicFrame>
        <p:nvGraphicFramePr>
          <p:cNvPr id="4" name="3 İçerik Yer Tutucusu"/>
          <p:cNvGraphicFramePr>
            <a:graphicFrameLocks noGrp="1"/>
          </p:cNvGraphicFramePr>
          <p:nvPr>
            <p:ph idx="1"/>
          </p:nvPr>
        </p:nvGraphicFramePr>
        <p:xfrm>
          <a:off x="179511" y="1052734"/>
          <a:ext cx="8712970" cy="5678943"/>
        </p:xfrm>
        <a:graphic>
          <a:graphicData uri="http://schemas.openxmlformats.org/drawingml/2006/table">
            <a:tbl>
              <a:tblPr firstRow="1" bandRow="1">
                <a:tableStyleId>{5940675A-B579-460E-94D1-54222C63F5DA}</a:tableStyleId>
              </a:tblPr>
              <a:tblGrid>
                <a:gridCol w="4356485"/>
                <a:gridCol w="4356485"/>
              </a:tblGrid>
              <a:tr h="1332149">
                <a:tc>
                  <a:txBody>
                    <a:bodyPr/>
                    <a:lstStyle/>
                    <a:p>
                      <a:pPr marL="457200">
                        <a:lnSpc>
                          <a:spcPct val="115000"/>
                        </a:lnSpc>
                        <a:spcAft>
                          <a:spcPts val="0"/>
                        </a:spcAft>
                      </a:pPr>
                      <a:r>
                        <a:rPr lang="tr-TR" sz="2400" b="1" dirty="0" err="1">
                          <a:latin typeface="Times New Roman"/>
                          <a:ea typeface="Times New Roman"/>
                          <a:cs typeface="Times New Roman"/>
                        </a:rPr>
                        <a:t>For</a:t>
                      </a:r>
                      <a:r>
                        <a:rPr lang="tr-TR" sz="2400" b="1" dirty="0">
                          <a:latin typeface="Times New Roman"/>
                          <a:ea typeface="Times New Roman"/>
                          <a:cs typeface="Times New Roman"/>
                        </a:rPr>
                        <a:t> </a:t>
                      </a:r>
                      <a:r>
                        <a:rPr lang="tr-TR" sz="2400" b="1" dirty="0" err="1">
                          <a:latin typeface="Times New Roman"/>
                          <a:ea typeface="Times New Roman"/>
                          <a:cs typeface="Times New Roman"/>
                        </a:rPr>
                        <a:t>price</a:t>
                      </a:r>
                      <a:r>
                        <a:rPr lang="tr-TR" sz="2400" b="1" dirty="0">
                          <a:latin typeface="Times New Roman"/>
                          <a:ea typeface="Times New Roman"/>
                          <a:cs typeface="Times New Roman"/>
                        </a:rPr>
                        <a:t> </a:t>
                      </a:r>
                      <a:r>
                        <a:rPr lang="tr-TR" sz="2400" b="1" dirty="0" err="1">
                          <a:latin typeface="Times New Roman"/>
                          <a:ea typeface="Times New Roman"/>
                          <a:cs typeface="Times New Roman"/>
                        </a:rPr>
                        <a:t>requests</a:t>
                      </a:r>
                      <a:r>
                        <a:rPr lang="tr-TR" sz="2400" b="1" dirty="0">
                          <a:latin typeface="Times New Roman"/>
                          <a:ea typeface="Times New Roman"/>
                          <a:cs typeface="Times New Roman"/>
                        </a:rPr>
                        <a:t>, </a:t>
                      </a:r>
                      <a:r>
                        <a:rPr lang="tr-TR" sz="2400" b="1" dirty="0" err="1">
                          <a:latin typeface="Times New Roman"/>
                          <a:ea typeface="Times New Roman"/>
                          <a:cs typeface="Times New Roman"/>
                        </a:rPr>
                        <a:t>please</a:t>
                      </a:r>
                      <a:r>
                        <a:rPr lang="tr-TR" sz="2400" b="1" dirty="0">
                          <a:latin typeface="Times New Roman"/>
                          <a:ea typeface="Times New Roman"/>
                          <a:cs typeface="Times New Roman"/>
                        </a:rPr>
                        <a:t> </a:t>
                      </a:r>
                      <a:r>
                        <a:rPr lang="tr-TR" sz="2400" b="1" dirty="0" err="1">
                          <a:latin typeface="Times New Roman"/>
                          <a:ea typeface="Times New Roman"/>
                          <a:cs typeface="Times New Roman"/>
                        </a:rPr>
                        <a:t>use</a:t>
                      </a:r>
                      <a:r>
                        <a:rPr lang="tr-TR" sz="2400" b="1" dirty="0">
                          <a:latin typeface="Times New Roman"/>
                          <a:ea typeface="Times New Roman"/>
                          <a:cs typeface="Times New Roman"/>
                        </a:rPr>
                        <a:t>…..</a:t>
                      </a:r>
                      <a:endParaRPr lang="tr-TR" sz="24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2400">
                          <a:latin typeface="Times New Roman"/>
                          <a:ea typeface="Times New Roman"/>
                          <a:cs typeface="Times New Roman"/>
                        </a:rPr>
                        <a:t>Fiyat istekleri için lütfen……… kullanınız. (Araç, ya da menü)</a:t>
                      </a:r>
                      <a:endParaRPr lang="tr-TR" sz="2400">
                        <a:latin typeface="Calibri"/>
                        <a:ea typeface="Calibri"/>
                        <a:cs typeface="Times New Roman"/>
                      </a:endParaRPr>
                    </a:p>
                  </a:txBody>
                  <a:tcPr marL="68580" marR="68580" marT="0" marB="0"/>
                </a:tc>
              </a:tr>
              <a:tr h="1332149">
                <a:tc>
                  <a:txBody>
                    <a:bodyPr/>
                    <a:lstStyle/>
                    <a:p>
                      <a:pPr marL="457200">
                        <a:lnSpc>
                          <a:spcPct val="115000"/>
                        </a:lnSpc>
                        <a:spcAft>
                          <a:spcPts val="0"/>
                        </a:spcAft>
                      </a:pPr>
                      <a:r>
                        <a:rPr lang="tr-TR" sz="2400" b="1">
                          <a:latin typeface="Times New Roman"/>
                          <a:ea typeface="Times New Roman"/>
                          <a:cs typeface="Times New Roman"/>
                        </a:rPr>
                        <a:t>To access shipment details, click…..</a:t>
                      </a:r>
                      <a:endParaRPr lang="tr-TR" sz="2400">
                        <a:latin typeface="Calibri"/>
                        <a:ea typeface="Calibri"/>
                        <a:cs typeface="Times New Roman"/>
                      </a:endParaRPr>
                    </a:p>
                  </a:txBody>
                  <a:tcPr marL="68580" marR="68580" marT="0" marB="0"/>
                </a:tc>
                <a:tc>
                  <a:txBody>
                    <a:bodyPr/>
                    <a:lstStyle/>
                    <a:p>
                      <a:pPr marL="457200">
                        <a:lnSpc>
                          <a:spcPct val="115000"/>
                        </a:lnSpc>
                        <a:spcAft>
                          <a:spcPts val="0"/>
                        </a:spcAft>
                      </a:pPr>
                      <a:r>
                        <a:rPr lang="tr-TR" sz="2400">
                          <a:latin typeface="Times New Roman"/>
                          <a:ea typeface="Times New Roman"/>
                          <a:cs typeface="Times New Roman"/>
                        </a:rPr>
                        <a:t>Gönderi detaylarına erişim için……..’ya basınız.</a:t>
                      </a:r>
                      <a:endParaRPr lang="tr-TR" sz="2400">
                        <a:latin typeface="Calibri"/>
                        <a:ea typeface="Calibri"/>
                        <a:cs typeface="Times New Roman"/>
                      </a:endParaRPr>
                    </a:p>
                  </a:txBody>
                  <a:tcPr marL="68580" marR="68580" marT="0" marB="0"/>
                </a:tc>
              </a:tr>
              <a:tr h="1332149">
                <a:tc>
                  <a:txBody>
                    <a:bodyPr/>
                    <a:lstStyle/>
                    <a:p>
                      <a:pPr marL="457200">
                        <a:lnSpc>
                          <a:spcPct val="115000"/>
                        </a:lnSpc>
                        <a:spcAft>
                          <a:spcPts val="0"/>
                        </a:spcAft>
                      </a:pPr>
                      <a:r>
                        <a:rPr lang="tr-TR" sz="2400" b="1">
                          <a:latin typeface="Times New Roman"/>
                          <a:ea typeface="Times New Roman"/>
                          <a:cs typeface="Times New Roman"/>
                        </a:rPr>
                        <a:t>To…… please sign up/register/ log on to…..</a:t>
                      </a:r>
                      <a:endParaRPr lang="tr-TR" sz="2400">
                        <a:latin typeface="Calibri"/>
                        <a:ea typeface="Calibri"/>
                        <a:cs typeface="Times New Roman"/>
                      </a:endParaRPr>
                    </a:p>
                  </a:txBody>
                  <a:tcPr marL="68580" marR="68580" marT="0" marB="0"/>
                </a:tc>
                <a:tc>
                  <a:txBody>
                    <a:bodyPr/>
                    <a:lstStyle/>
                    <a:p>
                      <a:pPr marL="457200">
                        <a:lnSpc>
                          <a:spcPct val="115000"/>
                        </a:lnSpc>
                        <a:spcAft>
                          <a:spcPts val="0"/>
                        </a:spcAft>
                      </a:pPr>
                      <a:r>
                        <a:rPr lang="tr-TR" sz="2400">
                          <a:latin typeface="Times New Roman"/>
                          <a:ea typeface="Times New Roman"/>
                          <a:cs typeface="Times New Roman"/>
                        </a:rPr>
                        <a:t>…… için lütfen ……’ya kaydolun/giriş yapın.</a:t>
                      </a:r>
                      <a:endParaRPr lang="tr-TR" sz="2400">
                        <a:latin typeface="Calibri"/>
                        <a:ea typeface="Calibri"/>
                        <a:cs typeface="Times New Roman"/>
                      </a:endParaRPr>
                    </a:p>
                  </a:txBody>
                  <a:tcPr marL="68580" marR="68580" marT="0" marB="0"/>
                </a:tc>
              </a:tr>
              <a:tr h="1332149">
                <a:tc>
                  <a:txBody>
                    <a:bodyPr/>
                    <a:lstStyle/>
                    <a:p>
                      <a:pPr marL="457200">
                        <a:lnSpc>
                          <a:spcPct val="115000"/>
                        </a:lnSpc>
                        <a:spcAft>
                          <a:spcPts val="0"/>
                        </a:spcAft>
                      </a:pPr>
                      <a:r>
                        <a:rPr lang="tr-TR" sz="2400" b="1">
                          <a:latin typeface="Times New Roman"/>
                          <a:ea typeface="Times New Roman"/>
                          <a:cs typeface="Times New Roman"/>
                        </a:rPr>
                        <a:t>E-shipping helps you to prepare/print/track/ select…..online</a:t>
                      </a:r>
                      <a:endParaRPr lang="tr-TR" sz="2400">
                        <a:latin typeface="Calibri"/>
                        <a:ea typeface="Calibri"/>
                        <a:cs typeface="Times New Roman"/>
                      </a:endParaRPr>
                    </a:p>
                  </a:txBody>
                  <a:tcPr marL="68580" marR="68580" marT="0" marB="0"/>
                </a:tc>
                <a:tc>
                  <a:txBody>
                    <a:bodyPr/>
                    <a:lstStyle/>
                    <a:p>
                      <a:pPr marL="457200">
                        <a:lnSpc>
                          <a:spcPct val="115000"/>
                        </a:lnSpc>
                        <a:spcAft>
                          <a:spcPts val="0"/>
                        </a:spcAft>
                      </a:pPr>
                      <a:r>
                        <a:rPr lang="tr-TR" sz="2400" dirty="0">
                          <a:latin typeface="Times New Roman"/>
                          <a:ea typeface="Times New Roman"/>
                          <a:cs typeface="Times New Roman"/>
                        </a:rPr>
                        <a:t>E-</a:t>
                      </a:r>
                      <a:r>
                        <a:rPr lang="tr-TR" sz="2400" dirty="0" err="1">
                          <a:latin typeface="Times New Roman"/>
                          <a:ea typeface="Times New Roman"/>
                          <a:cs typeface="Times New Roman"/>
                        </a:rPr>
                        <a:t>shipping</a:t>
                      </a:r>
                      <a:r>
                        <a:rPr lang="tr-TR" sz="2400" dirty="0">
                          <a:latin typeface="Times New Roman"/>
                          <a:ea typeface="Times New Roman"/>
                          <a:cs typeface="Times New Roman"/>
                        </a:rPr>
                        <a:t> size ……..’</a:t>
                      </a:r>
                      <a:r>
                        <a:rPr lang="tr-TR" sz="2400" dirty="0" err="1">
                          <a:latin typeface="Times New Roman"/>
                          <a:ea typeface="Times New Roman"/>
                          <a:cs typeface="Times New Roman"/>
                        </a:rPr>
                        <a:t>yı</a:t>
                      </a:r>
                      <a:r>
                        <a:rPr lang="tr-TR" sz="2400" dirty="0">
                          <a:latin typeface="Times New Roman"/>
                          <a:ea typeface="Times New Roman"/>
                          <a:cs typeface="Times New Roman"/>
                        </a:rPr>
                        <a:t> çevrimiçi hazırlamanıza/çıktı almanıza/izlemenize/seçmenize yardımcı olur.</a:t>
                      </a:r>
                      <a:endParaRPr lang="tr-TR" sz="2400" dirty="0">
                        <a:latin typeface="Calibri"/>
                        <a:ea typeface="Calibri"/>
                        <a:cs typeface="Times New Roman"/>
                      </a:endParaRPr>
                    </a:p>
                  </a:txBody>
                  <a:tcPr marL="68580" marR="68580" marT="0" marB="0"/>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3600" b="1" u="sng" dirty="0" smtClean="0"/>
              <a:t>Fiyatları iletirken/ </a:t>
            </a:r>
            <a:r>
              <a:rPr lang="tr-TR" sz="3600" b="1" u="sng" dirty="0" err="1" smtClean="0"/>
              <a:t>Communicating</a:t>
            </a:r>
            <a:r>
              <a:rPr lang="tr-TR" sz="3600" b="1" u="sng" dirty="0" smtClean="0"/>
              <a:t> </a:t>
            </a:r>
            <a:r>
              <a:rPr lang="tr-TR" sz="3600" b="1" u="sng" dirty="0" err="1" smtClean="0"/>
              <a:t>prices</a:t>
            </a:r>
            <a:endParaRPr lang="tr-TR" sz="3600" dirty="0"/>
          </a:p>
        </p:txBody>
      </p:sp>
      <p:graphicFrame>
        <p:nvGraphicFramePr>
          <p:cNvPr id="4" name="3 İçerik Yer Tutucusu"/>
          <p:cNvGraphicFramePr>
            <a:graphicFrameLocks noGrp="1"/>
          </p:cNvGraphicFramePr>
          <p:nvPr>
            <p:ph idx="1"/>
          </p:nvPr>
        </p:nvGraphicFramePr>
        <p:xfrm>
          <a:off x="395536" y="908721"/>
          <a:ext cx="8568952" cy="5949279"/>
        </p:xfrm>
        <a:graphic>
          <a:graphicData uri="http://schemas.openxmlformats.org/drawingml/2006/table">
            <a:tbl>
              <a:tblPr firstRow="1" bandRow="1">
                <a:tableStyleId>{5940675A-B579-460E-94D1-54222C63F5DA}</a:tableStyleId>
              </a:tblPr>
              <a:tblGrid>
                <a:gridCol w="3413057"/>
                <a:gridCol w="5155895"/>
              </a:tblGrid>
              <a:tr h="1118667">
                <a:tc>
                  <a:txBody>
                    <a:bodyPr/>
                    <a:lstStyle/>
                    <a:p>
                      <a:pPr marL="457200" algn="just">
                        <a:lnSpc>
                          <a:spcPct val="115000"/>
                        </a:lnSpc>
                        <a:spcAft>
                          <a:spcPts val="0"/>
                        </a:spcAft>
                      </a:pPr>
                      <a:r>
                        <a:rPr lang="tr-TR" sz="2400" b="1" dirty="0" err="1">
                          <a:latin typeface="Times New Roman"/>
                          <a:ea typeface="Times New Roman"/>
                          <a:cs typeface="Times New Roman"/>
                        </a:rPr>
                        <a:t>Please</a:t>
                      </a:r>
                      <a:r>
                        <a:rPr lang="tr-TR" sz="2400" b="1" dirty="0">
                          <a:latin typeface="Times New Roman"/>
                          <a:ea typeface="Times New Roman"/>
                          <a:cs typeface="Times New Roman"/>
                        </a:rPr>
                        <a:t> </a:t>
                      </a:r>
                      <a:r>
                        <a:rPr lang="tr-TR" sz="2400" b="1" dirty="0" err="1">
                          <a:latin typeface="Times New Roman"/>
                          <a:ea typeface="Times New Roman"/>
                          <a:cs typeface="Times New Roman"/>
                        </a:rPr>
                        <a:t>find</a:t>
                      </a:r>
                      <a:r>
                        <a:rPr lang="tr-TR" sz="2400" b="1" dirty="0">
                          <a:latin typeface="Times New Roman"/>
                          <a:ea typeface="Times New Roman"/>
                          <a:cs typeface="Times New Roman"/>
                        </a:rPr>
                        <a:t> </a:t>
                      </a:r>
                      <a:r>
                        <a:rPr lang="tr-TR" sz="2400" b="1" dirty="0" err="1">
                          <a:latin typeface="Times New Roman"/>
                          <a:ea typeface="Times New Roman"/>
                          <a:cs typeface="Times New Roman"/>
                        </a:rPr>
                        <a:t>attached</a:t>
                      </a:r>
                      <a:r>
                        <a:rPr lang="tr-TR" sz="2400" b="1" dirty="0">
                          <a:latin typeface="Times New Roman"/>
                          <a:ea typeface="Times New Roman"/>
                          <a:cs typeface="Times New Roman"/>
                        </a:rPr>
                        <a:t> </a:t>
                      </a:r>
                      <a:r>
                        <a:rPr lang="tr-TR" sz="2400" b="1" dirty="0" err="1">
                          <a:latin typeface="Times New Roman"/>
                          <a:ea typeface="Times New Roman"/>
                          <a:cs typeface="Times New Roman"/>
                        </a:rPr>
                        <a:t>our</a:t>
                      </a:r>
                      <a:r>
                        <a:rPr lang="tr-TR" sz="2400" b="1" dirty="0">
                          <a:latin typeface="Times New Roman"/>
                          <a:ea typeface="Times New Roman"/>
                          <a:cs typeface="Times New Roman"/>
                        </a:rPr>
                        <a:t> </a:t>
                      </a:r>
                      <a:r>
                        <a:rPr lang="tr-TR" sz="2400" b="1" dirty="0" err="1">
                          <a:latin typeface="Times New Roman"/>
                          <a:ea typeface="Times New Roman"/>
                          <a:cs typeface="Times New Roman"/>
                        </a:rPr>
                        <a:t>quotation</a:t>
                      </a:r>
                      <a:r>
                        <a:rPr lang="tr-TR" sz="2400" b="1" dirty="0">
                          <a:latin typeface="Times New Roman"/>
                          <a:ea typeface="Times New Roman"/>
                          <a:cs typeface="Times New Roman"/>
                        </a:rPr>
                        <a:t> </a:t>
                      </a:r>
                      <a:r>
                        <a:rPr lang="tr-TR" sz="2400" b="1" dirty="0" err="1">
                          <a:latin typeface="Times New Roman"/>
                          <a:ea typeface="Times New Roman"/>
                          <a:cs typeface="Times New Roman"/>
                        </a:rPr>
                        <a:t>for</a:t>
                      </a:r>
                      <a:r>
                        <a:rPr lang="tr-TR" sz="2400" b="1" dirty="0">
                          <a:latin typeface="Times New Roman"/>
                          <a:ea typeface="Times New Roman"/>
                          <a:cs typeface="Times New Roman"/>
                        </a:rPr>
                        <a:t>…..</a:t>
                      </a:r>
                      <a:endParaRPr lang="tr-TR" sz="2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400">
                          <a:latin typeface="Times New Roman"/>
                          <a:ea typeface="Times New Roman"/>
                          <a:cs typeface="Times New Roman"/>
                        </a:rPr>
                        <a:t>Lütfen ekte …. için kotasyonumuzu görünüz.</a:t>
                      </a:r>
                      <a:endParaRPr lang="tr-TR" sz="2400">
                        <a:latin typeface="Calibri"/>
                        <a:ea typeface="Calibri"/>
                        <a:cs typeface="Times New Roman"/>
                      </a:endParaRPr>
                    </a:p>
                  </a:txBody>
                  <a:tcPr marL="68580" marR="68580" marT="0" marB="0"/>
                </a:tc>
              </a:tr>
              <a:tr h="1296639">
                <a:tc>
                  <a:txBody>
                    <a:bodyPr/>
                    <a:lstStyle/>
                    <a:p>
                      <a:pPr marL="457200" algn="just">
                        <a:lnSpc>
                          <a:spcPct val="115000"/>
                        </a:lnSpc>
                        <a:spcAft>
                          <a:spcPts val="0"/>
                        </a:spcAft>
                      </a:pPr>
                      <a:r>
                        <a:rPr lang="tr-TR" sz="2400" b="1">
                          <a:latin typeface="Times New Roman"/>
                          <a:ea typeface="Times New Roman"/>
                          <a:cs typeface="Times New Roman"/>
                        </a:rPr>
                        <a:t>We are pleased to quote as follows:</a:t>
                      </a:r>
                      <a:endParaRPr lang="tr-TR" sz="24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400">
                          <a:latin typeface="Times New Roman"/>
                          <a:ea typeface="Times New Roman"/>
                          <a:cs typeface="Times New Roman"/>
                        </a:rPr>
                        <a:t>Aşağıdaki gibi bir fiyatlama sunmaktan memnuniyet duymaktayız:</a:t>
                      </a:r>
                      <a:endParaRPr lang="tr-TR" sz="2400">
                        <a:latin typeface="Calibri"/>
                        <a:ea typeface="Calibri"/>
                        <a:cs typeface="Times New Roman"/>
                      </a:endParaRPr>
                    </a:p>
                  </a:txBody>
                  <a:tcPr marL="68580" marR="68580" marT="0" marB="0"/>
                </a:tc>
              </a:tr>
              <a:tr h="1118667">
                <a:tc>
                  <a:txBody>
                    <a:bodyPr/>
                    <a:lstStyle/>
                    <a:p>
                      <a:pPr marL="457200" algn="just">
                        <a:lnSpc>
                          <a:spcPct val="115000"/>
                        </a:lnSpc>
                        <a:spcAft>
                          <a:spcPts val="0"/>
                        </a:spcAft>
                      </a:pPr>
                      <a:r>
                        <a:rPr lang="tr-TR" sz="2400" b="1">
                          <a:latin typeface="Times New Roman"/>
                          <a:ea typeface="Times New Roman"/>
                          <a:cs typeface="Times New Roman"/>
                        </a:rPr>
                        <a:t>We can quote you a gross/net price of…..</a:t>
                      </a:r>
                      <a:endParaRPr lang="tr-TR" sz="24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400">
                          <a:latin typeface="Times New Roman"/>
                          <a:ea typeface="Times New Roman"/>
                          <a:cs typeface="Times New Roman"/>
                        </a:rPr>
                        <a:t>Size……..’lık bir toplam/net fiyat kotasyonu yapabiliriz.</a:t>
                      </a:r>
                      <a:endParaRPr lang="tr-TR" sz="2400">
                        <a:latin typeface="Calibri"/>
                        <a:ea typeface="Calibri"/>
                        <a:cs typeface="Times New Roman"/>
                      </a:endParaRPr>
                    </a:p>
                  </a:txBody>
                  <a:tcPr marL="68580" marR="68580" marT="0" marB="0"/>
                </a:tc>
              </a:tr>
              <a:tr h="1118667">
                <a:tc>
                  <a:txBody>
                    <a:bodyPr/>
                    <a:lstStyle/>
                    <a:p>
                      <a:pPr marL="457200" algn="just">
                        <a:lnSpc>
                          <a:spcPct val="115000"/>
                        </a:lnSpc>
                        <a:spcAft>
                          <a:spcPts val="0"/>
                        </a:spcAft>
                      </a:pPr>
                      <a:r>
                        <a:rPr lang="tr-TR" sz="2400" b="1">
                          <a:latin typeface="Times New Roman"/>
                          <a:ea typeface="Times New Roman"/>
                          <a:cs typeface="Times New Roman"/>
                        </a:rPr>
                        <a:t>The prices quoted above include……</a:t>
                      </a:r>
                      <a:endParaRPr lang="tr-TR" sz="24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400">
                          <a:latin typeface="Times New Roman"/>
                          <a:ea typeface="Times New Roman"/>
                          <a:cs typeface="Times New Roman"/>
                        </a:rPr>
                        <a:t>Yukarıda kotasyonu yapılan fiyatlar………… ‘yı içermektedir</a:t>
                      </a:r>
                      <a:endParaRPr lang="tr-TR" sz="2400">
                        <a:latin typeface="Calibri"/>
                        <a:ea typeface="Calibri"/>
                        <a:cs typeface="Times New Roman"/>
                      </a:endParaRPr>
                    </a:p>
                  </a:txBody>
                  <a:tcPr marL="68580" marR="68580" marT="0" marB="0"/>
                </a:tc>
              </a:tr>
              <a:tr h="1296639">
                <a:tc>
                  <a:txBody>
                    <a:bodyPr/>
                    <a:lstStyle/>
                    <a:p>
                      <a:pPr marL="457200" algn="just">
                        <a:lnSpc>
                          <a:spcPct val="115000"/>
                        </a:lnSpc>
                        <a:spcAft>
                          <a:spcPts val="0"/>
                        </a:spcAft>
                      </a:pPr>
                      <a:r>
                        <a:rPr lang="tr-TR" sz="2400" b="1">
                          <a:latin typeface="Times New Roman"/>
                          <a:ea typeface="Times New Roman"/>
                          <a:cs typeface="Times New Roman"/>
                        </a:rPr>
                        <a:t>We can offer you a price of…… per…….</a:t>
                      </a:r>
                      <a:endParaRPr lang="tr-TR" sz="24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400" dirty="0">
                          <a:latin typeface="Times New Roman"/>
                          <a:ea typeface="Times New Roman"/>
                          <a:cs typeface="Times New Roman"/>
                        </a:rPr>
                        <a:t>Size……… başına………’</a:t>
                      </a:r>
                      <a:r>
                        <a:rPr lang="tr-TR" sz="2400" dirty="0" err="1">
                          <a:latin typeface="Times New Roman"/>
                          <a:ea typeface="Times New Roman"/>
                          <a:cs typeface="Times New Roman"/>
                        </a:rPr>
                        <a:t>lık</a:t>
                      </a:r>
                      <a:r>
                        <a:rPr lang="tr-TR" sz="2400" dirty="0">
                          <a:latin typeface="Times New Roman"/>
                          <a:ea typeface="Times New Roman"/>
                          <a:cs typeface="Times New Roman"/>
                        </a:rPr>
                        <a:t> bir fiyat önerebiliriz.</a:t>
                      </a:r>
                      <a:endParaRPr lang="tr-TR" sz="2400" dirty="0">
                        <a:latin typeface="Calibri"/>
                        <a:ea typeface="Calibri"/>
                        <a:cs typeface="Times New Roman"/>
                      </a:endParaRPr>
                    </a:p>
                  </a:txBody>
                  <a:tcPr marL="68580" marR="68580" marT="0" marB="0"/>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850106"/>
          </a:xfrm>
        </p:spPr>
        <p:txBody>
          <a:bodyPr>
            <a:normAutofit/>
          </a:bodyPr>
          <a:lstStyle/>
          <a:p>
            <a:r>
              <a:rPr lang="tr-TR" sz="3200" b="1" u="sng" dirty="0" smtClean="0"/>
              <a:t>İndirimleri iletirken/</a:t>
            </a:r>
            <a:r>
              <a:rPr lang="tr-TR" sz="3200" b="1" u="sng" dirty="0" err="1" smtClean="0"/>
              <a:t>Communicating</a:t>
            </a:r>
            <a:r>
              <a:rPr lang="tr-TR" sz="3200" b="1" u="sng" dirty="0" smtClean="0"/>
              <a:t> </a:t>
            </a:r>
            <a:r>
              <a:rPr lang="tr-TR" sz="3200" b="1" u="sng" dirty="0" err="1" smtClean="0"/>
              <a:t>discounts</a:t>
            </a:r>
            <a:endParaRPr lang="tr-TR" sz="3200" dirty="0"/>
          </a:p>
        </p:txBody>
      </p:sp>
      <p:graphicFrame>
        <p:nvGraphicFramePr>
          <p:cNvPr id="4" name="3 İçerik Yer Tutucusu"/>
          <p:cNvGraphicFramePr>
            <a:graphicFrameLocks noGrp="1"/>
          </p:cNvGraphicFramePr>
          <p:nvPr>
            <p:ph idx="1"/>
          </p:nvPr>
        </p:nvGraphicFramePr>
        <p:xfrm>
          <a:off x="250825" y="836614"/>
          <a:ext cx="8713664" cy="5832745"/>
        </p:xfrm>
        <a:graphic>
          <a:graphicData uri="http://schemas.openxmlformats.org/drawingml/2006/table">
            <a:tbl>
              <a:tblPr firstRow="1" bandRow="1">
                <a:tableStyleId>{5940675A-B579-460E-94D1-54222C63F5DA}</a:tableStyleId>
              </a:tblPr>
              <a:tblGrid>
                <a:gridCol w="3673103"/>
                <a:gridCol w="5040561"/>
              </a:tblGrid>
              <a:tr h="1166549">
                <a:tc>
                  <a:txBody>
                    <a:bodyPr/>
                    <a:lstStyle/>
                    <a:p>
                      <a:pPr marL="457200" algn="just">
                        <a:lnSpc>
                          <a:spcPct val="115000"/>
                        </a:lnSpc>
                        <a:spcAft>
                          <a:spcPts val="0"/>
                        </a:spcAft>
                      </a:pPr>
                      <a:r>
                        <a:rPr lang="tr-TR" sz="2000" b="1" dirty="0" err="1">
                          <a:latin typeface="Times New Roman"/>
                          <a:ea typeface="Times New Roman"/>
                          <a:cs typeface="Times New Roman"/>
                        </a:rPr>
                        <a:t>We</a:t>
                      </a:r>
                      <a:r>
                        <a:rPr lang="tr-TR" sz="2000" b="1" dirty="0">
                          <a:latin typeface="Times New Roman"/>
                          <a:ea typeface="Times New Roman"/>
                          <a:cs typeface="Times New Roman"/>
                        </a:rPr>
                        <a:t> can </a:t>
                      </a:r>
                      <a:r>
                        <a:rPr lang="tr-TR" sz="2000" b="1" dirty="0" err="1">
                          <a:latin typeface="Times New Roman"/>
                          <a:ea typeface="Times New Roman"/>
                          <a:cs typeface="Times New Roman"/>
                        </a:rPr>
                        <a:t>offer</a:t>
                      </a:r>
                      <a:r>
                        <a:rPr lang="tr-TR" sz="2000" b="1" dirty="0">
                          <a:latin typeface="Times New Roman"/>
                          <a:ea typeface="Times New Roman"/>
                          <a:cs typeface="Times New Roman"/>
                        </a:rPr>
                        <a:t> </a:t>
                      </a:r>
                      <a:r>
                        <a:rPr lang="tr-TR" sz="2000" b="1" dirty="0" err="1">
                          <a:latin typeface="Times New Roman"/>
                          <a:ea typeface="Times New Roman"/>
                          <a:cs typeface="Times New Roman"/>
                        </a:rPr>
                        <a:t>you</a:t>
                      </a:r>
                      <a:r>
                        <a:rPr lang="tr-TR" sz="2000" b="1" dirty="0">
                          <a:latin typeface="Times New Roman"/>
                          <a:ea typeface="Times New Roman"/>
                          <a:cs typeface="Times New Roman"/>
                        </a:rPr>
                        <a:t> 10% </a:t>
                      </a:r>
                      <a:r>
                        <a:rPr lang="tr-TR" sz="2000" b="1" dirty="0" err="1">
                          <a:latin typeface="Times New Roman"/>
                          <a:ea typeface="Times New Roman"/>
                          <a:cs typeface="Times New Roman"/>
                        </a:rPr>
                        <a:t>off</a:t>
                      </a:r>
                      <a:r>
                        <a:rPr lang="tr-TR" sz="2000" b="1" dirty="0">
                          <a:latin typeface="Times New Roman"/>
                          <a:ea typeface="Times New Roman"/>
                          <a:cs typeface="Times New Roman"/>
                        </a:rPr>
                        <a:t> </a:t>
                      </a:r>
                      <a:r>
                        <a:rPr lang="tr-TR" sz="2000" b="1" dirty="0" err="1">
                          <a:latin typeface="Times New Roman"/>
                          <a:ea typeface="Times New Roman"/>
                          <a:cs typeface="Times New Roman"/>
                        </a:rPr>
                        <a:t>the</a:t>
                      </a:r>
                      <a:r>
                        <a:rPr lang="tr-TR" sz="2000" b="1" dirty="0">
                          <a:latin typeface="Times New Roman"/>
                          <a:ea typeface="Times New Roman"/>
                          <a:cs typeface="Times New Roman"/>
                        </a:rPr>
                        <a:t> </a:t>
                      </a:r>
                      <a:r>
                        <a:rPr lang="tr-TR" sz="2000" b="1" dirty="0" err="1">
                          <a:latin typeface="Times New Roman"/>
                          <a:ea typeface="Times New Roman"/>
                          <a:cs typeface="Times New Roman"/>
                        </a:rPr>
                        <a:t>retail</a:t>
                      </a:r>
                      <a:r>
                        <a:rPr lang="tr-TR" sz="2000" b="1" dirty="0">
                          <a:latin typeface="Times New Roman"/>
                          <a:ea typeface="Times New Roman"/>
                          <a:cs typeface="Times New Roman"/>
                        </a:rPr>
                        <a:t> </a:t>
                      </a:r>
                      <a:r>
                        <a:rPr lang="tr-TR" sz="2000" b="1" dirty="0" err="1">
                          <a:latin typeface="Times New Roman"/>
                          <a:ea typeface="Times New Roman"/>
                          <a:cs typeface="Times New Roman"/>
                        </a:rPr>
                        <a:t>price</a:t>
                      </a:r>
                      <a:r>
                        <a:rPr lang="tr-TR" sz="2000" b="1" dirty="0">
                          <a:latin typeface="Times New Roman"/>
                          <a:ea typeface="Times New Roman"/>
                          <a:cs typeface="Times New Roman"/>
                        </a:rPr>
                        <a:t>.</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Size </a:t>
                      </a:r>
                      <a:r>
                        <a:rPr lang="tr-TR" sz="2000" dirty="0" smtClean="0">
                          <a:latin typeface="Times New Roman"/>
                          <a:ea typeface="Times New Roman"/>
                          <a:cs typeface="Times New Roman"/>
                        </a:rPr>
                        <a:t>perakende </a:t>
                      </a:r>
                      <a:r>
                        <a:rPr lang="tr-TR" sz="2000" dirty="0">
                          <a:latin typeface="Times New Roman"/>
                          <a:ea typeface="Times New Roman"/>
                          <a:cs typeface="Times New Roman"/>
                        </a:rPr>
                        <a:t>fiyat üzerinden %10 indirim teklif edebiliriz.</a:t>
                      </a:r>
                      <a:endParaRPr lang="tr-TR" sz="2000" dirty="0">
                        <a:latin typeface="Calibri"/>
                        <a:ea typeface="Calibri"/>
                        <a:cs typeface="Times New Roman"/>
                      </a:endParaRPr>
                    </a:p>
                  </a:txBody>
                  <a:tcPr marL="68580" marR="68580" marT="0" marB="0"/>
                </a:tc>
              </a:tr>
              <a:tr h="1166549">
                <a:tc>
                  <a:txBody>
                    <a:bodyPr/>
                    <a:lstStyle/>
                    <a:p>
                      <a:pPr marL="457200" algn="just">
                        <a:lnSpc>
                          <a:spcPct val="115000"/>
                        </a:lnSpc>
                        <a:spcAft>
                          <a:spcPts val="0"/>
                        </a:spcAft>
                      </a:pPr>
                      <a:r>
                        <a:rPr lang="tr-TR" sz="2000" b="1" dirty="0" err="1">
                          <a:latin typeface="Times New Roman"/>
                          <a:ea typeface="Times New Roman"/>
                          <a:cs typeface="Times New Roman"/>
                        </a:rPr>
                        <a:t>We</a:t>
                      </a:r>
                      <a:r>
                        <a:rPr lang="tr-TR" sz="2000" b="1" dirty="0">
                          <a:latin typeface="Times New Roman"/>
                          <a:ea typeface="Times New Roman"/>
                          <a:cs typeface="Times New Roman"/>
                        </a:rPr>
                        <a:t> </a:t>
                      </a:r>
                      <a:r>
                        <a:rPr lang="tr-TR" sz="2000" b="1" dirty="0" err="1">
                          <a:latin typeface="Times New Roman"/>
                          <a:ea typeface="Times New Roman"/>
                          <a:cs typeface="Times New Roman"/>
                        </a:rPr>
                        <a:t>allow</a:t>
                      </a:r>
                      <a:r>
                        <a:rPr lang="tr-TR" sz="2000" b="1" dirty="0">
                          <a:latin typeface="Times New Roman"/>
                          <a:ea typeface="Times New Roman"/>
                          <a:cs typeface="Times New Roman"/>
                        </a:rPr>
                        <a:t> a 2% </a:t>
                      </a:r>
                      <a:r>
                        <a:rPr lang="tr-TR" sz="2000" b="1" dirty="0" err="1">
                          <a:latin typeface="Times New Roman"/>
                          <a:ea typeface="Times New Roman"/>
                          <a:cs typeface="Times New Roman"/>
                        </a:rPr>
                        <a:t>cash</a:t>
                      </a:r>
                      <a:r>
                        <a:rPr lang="tr-TR" sz="2000" b="1" dirty="0">
                          <a:latin typeface="Times New Roman"/>
                          <a:ea typeface="Times New Roman"/>
                          <a:cs typeface="Times New Roman"/>
                        </a:rPr>
                        <a:t> </a:t>
                      </a:r>
                      <a:r>
                        <a:rPr lang="tr-TR" sz="2000" b="1" dirty="0" err="1">
                          <a:latin typeface="Times New Roman"/>
                          <a:ea typeface="Times New Roman"/>
                          <a:cs typeface="Times New Roman"/>
                        </a:rPr>
                        <a:t>discount</a:t>
                      </a:r>
                      <a:r>
                        <a:rPr lang="tr-TR" sz="2000" b="1" dirty="0">
                          <a:latin typeface="Times New Roman"/>
                          <a:ea typeface="Times New Roman"/>
                          <a:cs typeface="Times New Roman"/>
                        </a:rPr>
                        <a:t> </a:t>
                      </a:r>
                      <a:r>
                        <a:rPr lang="tr-TR" sz="2000" b="1" dirty="0" err="1">
                          <a:latin typeface="Times New Roman"/>
                          <a:ea typeface="Times New Roman"/>
                          <a:cs typeface="Times New Roman"/>
                        </a:rPr>
                        <a:t>for</a:t>
                      </a:r>
                      <a:r>
                        <a:rPr lang="tr-TR" sz="2000" b="1" dirty="0">
                          <a:latin typeface="Times New Roman"/>
                          <a:ea typeface="Times New Roman"/>
                          <a:cs typeface="Times New Roman"/>
                        </a:rPr>
                        <a:t> </a:t>
                      </a:r>
                      <a:r>
                        <a:rPr lang="tr-TR" sz="2000" b="1" dirty="0" err="1">
                          <a:latin typeface="Times New Roman"/>
                          <a:ea typeface="Times New Roman"/>
                          <a:cs typeface="Times New Roman"/>
                        </a:rPr>
                        <a:t>payment</a:t>
                      </a:r>
                      <a:r>
                        <a:rPr lang="tr-TR" sz="2000" b="1" dirty="0">
                          <a:latin typeface="Times New Roman"/>
                          <a:ea typeface="Times New Roman"/>
                          <a:cs typeface="Times New Roman"/>
                        </a:rPr>
                        <a:t> </a:t>
                      </a:r>
                      <a:r>
                        <a:rPr lang="tr-TR" sz="2000" b="1" dirty="0" err="1">
                          <a:latin typeface="Times New Roman"/>
                          <a:ea typeface="Times New Roman"/>
                          <a:cs typeface="Times New Roman"/>
                        </a:rPr>
                        <a:t>within</a:t>
                      </a:r>
                      <a:r>
                        <a:rPr lang="tr-TR" sz="2000" b="1" dirty="0">
                          <a:latin typeface="Times New Roman"/>
                          <a:ea typeface="Times New Roman"/>
                          <a:cs typeface="Times New Roman"/>
                        </a:rPr>
                        <a:t> 30 </a:t>
                      </a:r>
                      <a:r>
                        <a:rPr lang="tr-TR" sz="2000" b="1" dirty="0" err="1">
                          <a:latin typeface="Times New Roman"/>
                          <a:ea typeface="Times New Roman"/>
                          <a:cs typeface="Times New Roman"/>
                        </a:rPr>
                        <a:t>days</a:t>
                      </a:r>
                      <a:r>
                        <a:rPr lang="tr-TR" sz="2000" b="1" dirty="0">
                          <a:latin typeface="Times New Roman"/>
                          <a:ea typeface="Times New Roman"/>
                          <a:cs typeface="Times New Roman"/>
                        </a:rPr>
                        <a:t>.</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30 gün içindeki ödemelerden nakit üzerinden %2 indirim yapabiliriz.</a:t>
                      </a:r>
                      <a:endParaRPr lang="tr-TR" sz="2000" dirty="0">
                        <a:latin typeface="Calibri"/>
                        <a:ea typeface="Calibri"/>
                        <a:cs typeface="Times New Roman"/>
                      </a:endParaRPr>
                    </a:p>
                  </a:txBody>
                  <a:tcPr marL="68580" marR="68580" marT="0" marB="0"/>
                </a:tc>
              </a:tr>
              <a:tr h="1166549">
                <a:tc>
                  <a:txBody>
                    <a:bodyPr/>
                    <a:lstStyle/>
                    <a:p>
                      <a:pPr marL="457200" algn="just">
                        <a:lnSpc>
                          <a:spcPct val="115000"/>
                        </a:lnSpc>
                        <a:spcAft>
                          <a:spcPts val="0"/>
                        </a:spcAft>
                      </a:pPr>
                      <a:r>
                        <a:rPr lang="tr-TR" sz="2000" b="1">
                          <a:latin typeface="Times New Roman"/>
                          <a:ea typeface="Times New Roman"/>
                          <a:cs typeface="Times New Roman"/>
                        </a:rPr>
                        <a:t>Our prices are subject to a 25% trade discount off the net price.</a:t>
                      </a:r>
                      <a:endParaRPr lang="tr-TR" sz="20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Fiyatlarımız net fiyat üzerinden %25’lik bir bir ticari indirime tabidir.</a:t>
                      </a:r>
                      <a:endParaRPr lang="tr-TR" sz="2000" dirty="0">
                        <a:latin typeface="Calibri"/>
                        <a:ea typeface="Calibri"/>
                        <a:cs typeface="Times New Roman"/>
                      </a:endParaRPr>
                    </a:p>
                  </a:txBody>
                  <a:tcPr marL="68580" marR="68580" marT="0" marB="0"/>
                </a:tc>
              </a:tr>
              <a:tr h="1166549">
                <a:tc>
                  <a:txBody>
                    <a:bodyPr/>
                    <a:lstStyle/>
                    <a:p>
                      <a:pPr marL="457200" algn="just">
                        <a:lnSpc>
                          <a:spcPct val="115000"/>
                        </a:lnSpc>
                        <a:spcAft>
                          <a:spcPts val="0"/>
                        </a:spcAft>
                      </a:pPr>
                      <a:r>
                        <a:rPr lang="tr-TR" sz="2000" b="1">
                          <a:latin typeface="Times New Roman"/>
                          <a:ea typeface="Times New Roman"/>
                          <a:cs typeface="Times New Roman"/>
                        </a:rPr>
                        <a:t>We grant a trade/quantity/cash discount ….% on list prices.</a:t>
                      </a:r>
                      <a:endParaRPr lang="tr-TR" sz="20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Liste fiyatlarımızdan %....’</a:t>
                      </a:r>
                      <a:r>
                        <a:rPr lang="tr-TR" sz="2000" dirty="0" err="1">
                          <a:latin typeface="Times New Roman"/>
                          <a:ea typeface="Times New Roman"/>
                          <a:cs typeface="Times New Roman"/>
                        </a:rPr>
                        <a:t>lık</a:t>
                      </a:r>
                      <a:r>
                        <a:rPr lang="tr-TR" sz="2000" dirty="0">
                          <a:latin typeface="Times New Roman"/>
                          <a:ea typeface="Times New Roman"/>
                          <a:cs typeface="Times New Roman"/>
                        </a:rPr>
                        <a:t> bir ticari/miktar/nakit indirimi yapıyoruz.</a:t>
                      </a:r>
                      <a:endParaRPr lang="tr-TR" sz="2000" dirty="0">
                        <a:latin typeface="Calibri"/>
                        <a:ea typeface="Calibri"/>
                        <a:cs typeface="Times New Roman"/>
                      </a:endParaRPr>
                    </a:p>
                  </a:txBody>
                  <a:tcPr marL="68580" marR="68580" marT="0" marB="0"/>
                </a:tc>
              </a:tr>
              <a:tr h="1166549">
                <a:tc>
                  <a:txBody>
                    <a:bodyPr/>
                    <a:lstStyle/>
                    <a:p>
                      <a:pPr marL="457200" algn="just">
                        <a:lnSpc>
                          <a:spcPct val="115000"/>
                        </a:lnSpc>
                        <a:spcAft>
                          <a:spcPts val="0"/>
                        </a:spcAft>
                      </a:pPr>
                      <a:r>
                        <a:rPr lang="tr-TR" sz="2000" b="1">
                          <a:latin typeface="Times New Roman"/>
                          <a:ea typeface="Times New Roman"/>
                          <a:cs typeface="Times New Roman"/>
                        </a:rPr>
                        <a:t>İf your order exceeds 2.000 items, we can offer you a 10% further discount.</a:t>
                      </a:r>
                      <a:endParaRPr lang="tr-TR" sz="20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Siparişiniz 2.000 adeti geçtiğinde, size %10 daha indirim sunabiliriz.</a:t>
                      </a:r>
                      <a:endParaRPr lang="tr-TR" sz="2000" dirty="0">
                        <a:latin typeface="Calibri"/>
                        <a:ea typeface="Calibri"/>
                        <a:cs typeface="Times New Roman"/>
                      </a:endParaRPr>
                    </a:p>
                  </a:txBody>
                  <a:tcPr marL="68580" marR="68580" marT="0" marB="0"/>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08912" cy="908720"/>
          </a:xfrm>
        </p:spPr>
        <p:txBody>
          <a:bodyPr/>
          <a:lstStyle/>
          <a:p>
            <a:r>
              <a:rPr lang="tr-TR" b="1" u="sng" dirty="0" smtClean="0"/>
              <a:t>Teslimat hakkında/ </a:t>
            </a:r>
            <a:r>
              <a:rPr lang="tr-TR" b="1" u="sng" dirty="0" err="1" smtClean="0"/>
              <a:t>About</a:t>
            </a:r>
            <a:r>
              <a:rPr lang="tr-TR" b="1" u="sng" dirty="0" smtClean="0"/>
              <a:t> </a:t>
            </a:r>
            <a:r>
              <a:rPr lang="tr-TR" b="1" u="sng" dirty="0" err="1" smtClean="0"/>
              <a:t>delivery</a:t>
            </a:r>
            <a:endParaRPr lang="tr-TR" dirty="0"/>
          </a:p>
        </p:txBody>
      </p:sp>
      <p:graphicFrame>
        <p:nvGraphicFramePr>
          <p:cNvPr id="4" name="3 İçerik Yer Tutucusu"/>
          <p:cNvGraphicFramePr>
            <a:graphicFrameLocks noGrp="1"/>
          </p:cNvGraphicFramePr>
          <p:nvPr>
            <p:ph idx="1"/>
          </p:nvPr>
        </p:nvGraphicFramePr>
        <p:xfrm>
          <a:off x="323528" y="980728"/>
          <a:ext cx="8435280" cy="5560304"/>
        </p:xfrm>
        <a:graphic>
          <a:graphicData uri="http://schemas.openxmlformats.org/drawingml/2006/table">
            <a:tbl>
              <a:tblPr firstRow="1" bandRow="1">
                <a:tableStyleId>{5940675A-B579-460E-94D1-54222C63F5DA}</a:tableStyleId>
              </a:tblPr>
              <a:tblGrid>
                <a:gridCol w="4217640"/>
                <a:gridCol w="4217640"/>
              </a:tblGrid>
              <a:tr h="1634480">
                <a:tc>
                  <a:txBody>
                    <a:bodyPr/>
                    <a:lstStyle/>
                    <a:p>
                      <a:pPr marL="457200" algn="just">
                        <a:lnSpc>
                          <a:spcPct val="115000"/>
                        </a:lnSpc>
                        <a:spcAft>
                          <a:spcPts val="0"/>
                        </a:spcAft>
                      </a:pPr>
                      <a:r>
                        <a:rPr lang="tr-TR" sz="2800" b="1" dirty="0" err="1">
                          <a:latin typeface="Times New Roman"/>
                          <a:ea typeface="Times New Roman"/>
                          <a:cs typeface="Times New Roman"/>
                        </a:rPr>
                        <a:t>Delivery</a:t>
                      </a:r>
                      <a:r>
                        <a:rPr lang="tr-TR" sz="2800" b="1" dirty="0">
                          <a:latin typeface="Times New Roman"/>
                          <a:ea typeface="Times New Roman"/>
                          <a:cs typeface="Times New Roman"/>
                        </a:rPr>
                        <a:t> can be </a:t>
                      </a:r>
                      <a:r>
                        <a:rPr lang="tr-TR" sz="2800" b="1" dirty="0" err="1">
                          <a:latin typeface="Times New Roman"/>
                          <a:ea typeface="Times New Roman"/>
                          <a:cs typeface="Times New Roman"/>
                        </a:rPr>
                        <a:t>effected</a:t>
                      </a:r>
                      <a:r>
                        <a:rPr lang="tr-TR" sz="2800" b="1" dirty="0">
                          <a:latin typeface="Times New Roman"/>
                          <a:ea typeface="Times New Roman"/>
                          <a:cs typeface="Times New Roman"/>
                        </a:rPr>
                        <a:t> </a:t>
                      </a:r>
                      <a:r>
                        <a:rPr lang="tr-TR" sz="2800" b="1" dirty="0" err="1">
                          <a:latin typeface="Times New Roman"/>
                          <a:ea typeface="Times New Roman"/>
                          <a:cs typeface="Times New Roman"/>
                        </a:rPr>
                        <a:t>immediately</a:t>
                      </a:r>
                      <a:r>
                        <a:rPr lang="tr-TR" sz="2800" b="1" dirty="0">
                          <a:latin typeface="Times New Roman"/>
                          <a:ea typeface="Times New Roman"/>
                          <a:cs typeface="Times New Roman"/>
                        </a:rPr>
                        <a:t> </a:t>
                      </a:r>
                      <a:r>
                        <a:rPr lang="tr-TR" sz="2800" b="1" dirty="0" err="1">
                          <a:latin typeface="Times New Roman"/>
                          <a:ea typeface="Times New Roman"/>
                          <a:cs typeface="Times New Roman"/>
                        </a:rPr>
                        <a:t>after</a:t>
                      </a:r>
                      <a:r>
                        <a:rPr lang="tr-TR" sz="2800" b="1" dirty="0">
                          <a:latin typeface="Times New Roman"/>
                          <a:ea typeface="Times New Roman"/>
                          <a:cs typeface="Times New Roman"/>
                        </a:rPr>
                        <a:t> </a:t>
                      </a:r>
                      <a:r>
                        <a:rPr lang="tr-TR" sz="2800" b="1" dirty="0" err="1">
                          <a:latin typeface="Times New Roman"/>
                          <a:ea typeface="Times New Roman"/>
                          <a:cs typeface="Times New Roman"/>
                        </a:rPr>
                        <a:t>receipt</a:t>
                      </a:r>
                      <a:r>
                        <a:rPr lang="tr-TR" sz="2800" b="1" dirty="0">
                          <a:latin typeface="Times New Roman"/>
                          <a:ea typeface="Times New Roman"/>
                          <a:cs typeface="Times New Roman"/>
                        </a:rPr>
                        <a:t> of </a:t>
                      </a:r>
                      <a:r>
                        <a:rPr lang="tr-TR" sz="2800" b="1" dirty="0" err="1">
                          <a:latin typeface="Times New Roman"/>
                          <a:ea typeface="Times New Roman"/>
                          <a:cs typeface="Times New Roman"/>
                        </a:rPr>
                        <a:t>order</a:t>
                      </a:r>
                      <a:r>
                        <a:rPr lang="tr-TR" sz="2800" b="1" dirty="0">
                          <a:latin typeface="Times New Roman"/>
                          <a:ea typeface="Times New Roman"/>
                          <a:cs typeface="Times New Roman"/>
                        </a:rPr>
                        <a:t>.</a:t>
                      </a:r>
                      <a:endParaRPr lang="tr-TR" sz="2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800">
                          <a:latin typeface="Times New Roman"/>
                          <a:ea typeface="Times New Roman"/>
                          <a:cs typeface="Times New Roman"/>
                        </a:rPr>
                        <a:t>Teslimat siparişin alınmasından hemen sonra gerçekleştirilebilir.</a:t>
                      </a:r>
                      <a:endParaRPr lang="tr-TR" sz="2800">
                        <a:latin typeface="Calibri"/>
                        <a:ea typeface="Calibri"/>
                        <a:cs typeface="Times New Roman"/>
                      </a:endParaRPr>
                    </a:p>
                  </a:txBody>
                  <a:tcPr marL="68580" marR="68580" marT="0" marB="0"/>
                </a:tc>
              </a:tr>
              <a:tr h="1634480">
                <a:tc>
                  <a:txBody>
                    <a:bodyPr/>
                    <a:lstStyle/>
                    <a:p>
                      <a:pPr marL="457200" algn="just">
                        <a:lnSpc>
                          <a:spcPct val="115000"/>
                        </a:lnSpc>
                        <a:spcAft>
                          <a:spcPts val="0"/>
                        </a:spcAft>
                      </a:pPr>
                      <a:r>
                        <a:rPr lang="tr-TR" sz="2800" b="1">
                          <a:latin typeface="Times New Roman"/>
                          <a:ea typeface="Times New Roman"/>
                          <a:cs typeface="Times New Roman"/>
                        </a:rPr>
                        <a:t>As requested, we will deliver on pallets to….</a:t>
                      </a:r>
                      <a:endParaRPr lang="tr-TR" sz="2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800">
                          <a:latin typeface="Times New Roman"/>
                          <a:ea typeface="Times New Roman"/>
                          <a:cs typeface="Times New Roman"/>
                        </a:rPr>
                        <a:t>İstenildiği gibi, ………’ye paletler üzerinde teslimatı gerçekleştireceğiz.</a:t>
                      </a:r>
                      <a:endParaRPr lang="tr-TR" sz="2800">
                        <a:latin typeface="Calibri"/>
                        <a:ea typeface="Calibri"/>
                        <a:cs typeface="Times New Roman"/>
                      </a:endParaRPr>
                    </a:p>
                  </a:txBody>
                  <a:tcPr marL="68580" marR="68580" marT="0" marB="0"/>
                </a:tc>
              </a:tr>
              <a:tr h="1634480">
                <a:tc>
                  <a:txBody>
                    <a:bodyPr/>
                    <a:lstStyle/>
                    <a:p>
                      <a:pPr marL="457200" algn="just">
                        <a:lnSpc>
                          <a:spcPct val="115000"/>
                        </a:lnSpc>
                        <a:spcAft>
                          <a:spcPts val="0"/>
                        </a:spcAft>
                      </a:pPr>
                      <a:r>
                        <a:rPr lang="tr-TR" sz="2800" b="1">
                          <a:latin typeface="Times New Roman"/>
                          <a:ea typeface="Times New Roman"/>
                          <a:cs typeface="Times New Roman"/>
                        </a:rPr>
                        <a:t>We would be able to deliver within 10 days of receipt of order.</a:t>
                      </a:r>
                      <a:endParaRPr lang="tr-TR" sz="2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800" dirty="0">
                          <a:latin typeface="Times New Roman"/>
                          <a:ea typeface="Times New Roman"/>
                          <a:cs typeface="Times New Roman"/>
                        </a:rPr>
                        <a:t>Teslimatı siparişin alınmasından itibaren 10 gün içinde </a:t>
                      </a:r>
                      <a:r>
                        <a:rPr lang="tr-TR" sz="2800" dirty="0" err="1">
                          <a:latin typeface="Times New Roman"/>
                          <a:ea typeface="Times New Roman"/>
                          <a:cs typeface="Times New Roman"/>
                        </a:rPr>
                        <a:t>gerçekleştirebilriz</a:t>
                      </a:r>
                      <a:r>
                        <a:rPr lang="tr-TR" sz="2800" dirty="0">
                          <a:latin typeface="Times New Roman"/>
                          <a:ea typeface="Times New Roman"/>
                          <a:cs typeface="Times New Roman"/>
                        </a:rPr>
                        <a:t>. </a:t>
                      </a:r>
                      <a:endParaRPr lang="tr-TR" sz="2800" dirty="0">
                        <a:latin typeface="Calibri"/>
                        <a:ea typeface="Calibri"/>
                        <a:cs typeface="Times New Roman"/>
                      </a:endParaRPr>
                    </a:p>
                  </a:txBody>
                  <a:tcPr marL="68580" marR="68580" marT="0" marB="0"/>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1" algn="ctr" rtl="0">
              <a:spcBef>
                <a:spcPct val="0"/>
              </a:spcBef>
            </a:pPr>
            <a:r>
              <a:rPr lang="tr-TR" sz="3600" b="1" u="sng" dirty="0" err="1"/>
              <a:t>Writing</a:t>
            </a:r>
            <a:r>
              <a:rPr lang="tr-TR" sz="3600" b="1" u="sng" dirty="0"/>
              <a:t> e-</a:t>
            </a:r>
            <a:r>
              <a:rPr lang="tr-TR" sz="3600" b="1" u="sng" dirty="0" err="1"/>
              <a:t>mails</a:t>
            </a:r>
            <a:r>
              <a:rPr lang="tr-TR" sz="3600" b="1" u="sng" dirty="0"/>
              <a:t>/ E-posta yazmak</a:t>
            </a:r>
            <a:r>
              <a:rPr lang="tr-TR" dirty="0"/>
              <a:t/>
            </a:r>
            <a:br>
              <a:rPr lang="tr-TR" dirty="0"/>
            </a:br>
            <a:endParaRPr lang="tr-TR" dirty="0"/>
          </a:p>
        </p:txBody>
      </p:sp>
      <p:sp>
        <p:nvSpPr>
          <p:cNvPr id="3" name="2 İçerik Yer Tutucusu"/>
          <p:cNvSpPr>
            <a:spLocks noGrp="1"/>
          </p:cNvSpPr>
          <p:nvPr>
            <p:ph idx="1"/>
          </p:nvPr>
        </p:nvSpPr>
        <p:spPr>
          <a:xfrm>
            <a:off x="395536" y="1196752"/>
            <a:ext cx="8291264" cy="4929411"/>
          </a:xfrm>
        </p:spPr>
        <p:txBody>
          <a:bodyPr/>
          <a:lstStyle/>
          <a:p>
            <a:r>
              <a:rPr lang="tr-TR" dirty="0" smtClean="0"/>
              <a:t>Gelişen teknoloji eskiden olduğu gibi mektup ve telefon trafiğini azaltmıştır.</a:t>
            </a:r>
          </a:p>
          <a:p>
            <a:r>
              <a:rPr lang="tr-TR" dirty="0" smtClean="0"/>
              <a:t>Genellikle yabancı müşterilerle e-posta üzerinden haberleşiriz. </a:t>
            </a:r>
          </a:p>
          <a:p>
            <a:r>
              <a:rPr lang="tr-TR" dirty="0" smtClean="0"/>
              <a:t>Müşteri e-posta mesajlarında sunduğumuz/istediğimiz her şeyi açıkça ve kolayca anlayabilmelidir.</a:t>
            </a:r>
          </a:p>
          <a:p>
            <a:r>
              <a:rPr lang="tr-TR" dirty="0" smtClean="0"/>
              <a:t>Dolayısıyla, e-posta mesajlarında olabildiğince kısa, kesin ve detaylara dikkatli olmak gerekir. </a:t>
            </a: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err="1" smtClean="0"/>
              <a:t>Writing</a:t>
            </a:r>
            <a:r>
              <a:rPr lang="tr-TR" b="1" u="sng" dirty="0" smtClean="0"/>
              <a:t> e-</a:t>
            </a:r>
            <a:r>
              <a:rPr lang="tr-TR" b="1" u="sng" dirty="0" err="1" smtClean="0"/>
              <a:t>mails</a:t>
            </a:r>
            <a:r>
              <a:rPr lang="tr-TR" b="1" u="sng" dirty="0" smtClean="0"/>
              <a:t>/ E-posta yazmak</a:t>
            </a:r>
            <a:endParaRPr lang="tr-TR" dirty="0"/>
          </a:p>
        </p:txBody>
      </p:sp>
      <p:sp>
        <p:nvSpPr>
          <p:cNvPr id="3" name="2 İçerik Yer Tutucusu"/>
          <p:cNvSpPr>
            <a:spLocks noGrp="1"/>
          </p:cNvSpPr>
          <p:nvPr>
            <p:ph idx="1"/>
          </p:nvPr>
        </p:nvSpPr>
        <p:spPr/>
        <p:txBody>
          <a:bodyPr>
            <a:normAutofit fontScale="92500" lnSpcReduction="10000"/>
          </a:bodyPr>
          <a:lstStyle/>
          <a:p>
            <a:r>
              <a:rPr lang="tr-TR" b="1" dirty="0" err="1" smtClean="0"/>
              <a:t>Dear</a:t>
            </a:r>
            <a:r>
              <a:rPr lang="tr-TR" b="1" dirty="0" smtClean="0"/>
              <a:t> </a:t>
            </a:r>
            <a:r>
              <a:rPr lang="tr-TR" b="1" dirty="0" err="1" smtClean="0"/>
              <a:t>Sir</a:t>
            </a:r>
            <a:r>
              <a:rPr lang="tr-TR" b="1" dirty="0" smtClean="0"/>
              <a:t>/Madam/ </a:t>
            </a:r>
            <a:r>
              <a:rPr lang="tr-TR" b="1" dirty="0" err="1" smtClean="0"/>
              <a:t>Mr</a:t>
            </a:r>
            <a:r>
              <a:rPr lang="tr-TR" b="1" dirty="0" smtClean="0"/>
              <a:t>. Keskin/</a:t>
            </a:r>
            <a:r>
              <a:rPr lang="tr-TR" b="1" dirty="0" err="1" smtClean="0"/>
              <a:t>Mrs</a:t>
            </a:r>
            <a:r>
              <a:rPr lang="tr-TR" b="1" dirty="0" smtClean="0"/>
              <a:t>. Brown</a:t>
            </a:r>
            <a:r>
              <a:rPr lang="tr-TR" dirty="0" smtClean="0"/>
              <a:t> (İsmini biliyorsak ve daha önceden teklif yapmışsak doğrudan ismini, ilk defa teklif ise Bay/Bayan kullanarak).</a:t>
            </a:r>
          </a:p>
          <a:p>
            <a:r>
              <a:rPr lang="tr-TR" dirty="0" smtClean="0"/>
              <a:t> </a:t>
            </a:r>
          </a:p>
          <a:p>
            <a:r>
              <a:rPr lang="tr-TR" b="1" dirty="0" err="1" smtClean="0"/>
              <a:t>Please</a:t>
            </a:r>
            <a:r>
              <a:rPr lang="tr-TR" b="1" dirty="0" smtClean="0"/>
              <a:t> </a:t>
            </a:r>
            <a:r>
              <a:rPr lang="tr-TR" b="1" dirty="0" err="1" smtClean="0"/>
              <a:t>find</a:t>
            </a:r>
            <a:r>
              <a:rPr lang="tr-TR" b="1" dirty="0" smtClean="0"/>
              <a:t> </a:t>
            </a:r>
            <a:r>
              <a:rPr lang="tr-TR" b="1" dirty="0" err="1" smtClean="0"/>
              <a:t>attached</a:t>
            </a:r>
            <a:r>
              <a:rPr lang="tr-TR" b="1" dirty="0" smtClean="0"/>
              <a:t> </a:t>
            </a:r>
            <a:r>
              <a:rPr lang="tr-TR" b="1" dirty="0" err="1" smtClean="0"/>
              <a:t>our</a:t>
            </a:r>
            <a:r>
              <a:rPr lang="tr-TR" b="1" dirty="0" smtClean="0"/>
              <a:t> </a:t>
            </a:r>
            <a:r>
              <a:rPr lang="tr-TR" b="1" dirty="0" err="1" smtClean="0"/>
              <a:t>quotation</a:t>
            </a:r>
            <a:r>
              <a:rPr lang="tr-TR" b="1" dirty="0" smtClean="0"/>
              <a:t> </a:t>
            </a:r>
            <a:r>
              <a:rPr lang="tr-TR" b="1" dirty="0" err="1" smtClean="0"/>
              <a:t>for</a:t>
            </a:r>
            <a:r>
              <a:rPr lang="tr-TR" b="1" dirty="0" smtClean="0"/>
              <a:t> 3 </a:t>
            </a:r>
            <a:r>
              <a:rPr lang="tr-TR" b="1" dirty="0" err="1" smtClean="0"/>
              <a:t>tons</a:t>
            </a:r>
            <a:r>
              <a:rPr lang="tr-TR" b="1" dirty="0" smtClean="0"/>
              <a:t> of </a:t>
            </a:r>
            <a:r>
              <a:rPr lang="tr-TR" b="1" dirty="0" err="1" smtClean="0"/>
              <a:t>coal</a:t>
            </a:r>
            <a:r>
              <a:rPr lang="tr-TR" b="1" dirty="0" smtClean="0"/>
              <a:t> </a:t>
            </a:r>
            <a:r>
              <a:rPr lang="tr-TR" b="1" dirty="0" err="1" smtClean="0"/>
              <a:t>per</a:t>
            </a:r>
            <a:r>
              <a:rPr lang="tr-TR" b="1" dirty="0" smtClean="0"/>
              <a:t> </a:t>
            </a:r>
            <a:r>
              <a:rPr lang="tr-TR" b="1" dirty="0" err="1" smtClean="0"/>
              <a:t>your</a:t>
            </a:r>
            <a:r>
              <a:rPr lang="tr-TR" b="1" dirty="0" smtClean="0"/>
              <a:t> </a:t>
            </a:r>
            <a:r>
              <a:rPr lang="tr-TR" b="1" dirty="0" err="1" smtClean="0"/>
              <a:t>request</a:t>
            </a:r>
            <a:r>
              <a:rPr lang="tr-TR" b="1" dirty="0" smtClean="0"/>
              <a:t>/ </a:t>
            </a:r>
            <a:r>
              <a:rPr lang="tr-TR" b="1" dirty="0" err="1" smtClean="0"/>
              <a:t>according</a:t>
            </a:r>
            <a:r>
              <a:rPr lang="tr-TR" b="1" dirty="0" smtClean="0"/>
              <a:t> </a:t>
            </a:r>
            <a:r>
              <a:rPr lang="tr-TR" b="1" dirty="0" err="1" smtClean="0"/>
              <a:t>to</a:t>
            </a:r>
            <a:r>
              <a:rPr lang="tr-TR" b="1" dirty="0" smtClean="0"/>
              <a:t> </a:t>
            </a:r>
            <a:r>
              <a:rPr lang="tr-TR" b="1" dirty="0" err="1" smtClean="0"/>
              <a:t>your</a:t>
            </a:r>
            <a:r>
              <a:rPr lang="tr-TR" b="1" dirty="0" smtClean="0"/>
              <a:t> </a:t>
            </a:r>
            <a:r>
              <a:rPr lang="tr-TR" b="1" dirty="0" err="1" smtClean="0"/>
              <a:t>request</a:t>
            </a:r>
            <a:r>
              <a:rPr lang="tr-TR" b="1" dirty="0" smtClean="0"/>
              <a:t>.</a:t>
            </a:r>
            <a:r>
              <a:rPr lang="tr-TR" dirty="0" smtClean="0"/>
              <a:t>( “sizin isteğinize göre” – “</a:t>
            </a:r>
            <a:r>
              <a:rPr lang="tr-TR" dirty="0" err="1" smtClean="0"/>
              <a:t>per</a:t>
            </a:r>
            <a:r>
              <a:rPr lang="tr-TR" dirty="0" smtClean="0"/>
              <a:t>/</a:t>
            </a:r>
            <a:r>
              <a:rPr lang="tr-TR" dirty="0" err="1" smtClean="0"/>
              <a:t>according</a:t>
            </a:r>
            <a:r>
              <a:rPr lang="tr-TR" dirty="0" smtClean="0"/>
              <a:t> </a:t>
            </a:r>
            <a:r>
              <a:rPr lang="tr-TR" dirty="0" err="1" smtClean="0"/>
              <a:t>to</a:t>
            </a:r>
            <a:r>
              <a:rPr lang="tr-TR" dirty="0" smtClean="0"/>
              <a:t> </a:t>
            </a:r>
            <a:r>
              <a:rPr lang="tr-TR" dirty="0" err="1" smtClean="0"/>
              <a:t>your</a:t>
            </a:r>
            <a:r>
              <a:rPr lang="tr-TR" dirty="0" smtClean="0"/>
              <a:t> </a:t>
            </a:r>
            <a:r>
              <a:rPr lang="tr-TR" dirty="0" err="1" smtClean="0"/>
              <a:t>request</a:t>
            </a:r>
            <a:r>
              <a:rPr lang="tr-TR" dirty="0" smtClean="0"/>
              <a:t>” kalıbını fiyatı müşteri istemişse yazabiliriz).</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err="1" smtClean="0"/>
              <a:t>Writing</a:t>
            </a:r>
            <a:r>
              <a:rPr lang="tr-TR" b="1" u="sng" dirty="0" smtClean="0"/>
              <a:t> e-</a:t>
            </a:r>
            <a:r>
              <a:rPr lang="tr-TR" b="1" u="sng" dirty="0" err="1" smtClean="0"/>
              <a:t>mails</a:t>
            </a:r>
            <a:r>
              <a:rPr lang="tr-TR" b="1" u="sng" dirty="0" smtClean="0"/>
              <a:t>/ E-posta yazmak</a:t>
            </a:r>
            <a:endParaRPr lang="tr-TR" dirty="0"/>
          </a:p>
        </p:txBody>
      </p:sp>
      <p:sp>
        <p:nvSpPr>
          <p:cNvPr id="3" name="2 İçerik Yer Tutucusu"/>
          <p:cNvSpPr>
            <a:spLocks noGrp="1"/>
          </p:cNvSpPr>
          <p:nvPr>
            <p:ph idx="1"/>
          </p:nvPr>
        </p:nvSpPr>
        <p:spPr/>
        <p:txBody>
          <a:bodyPr/>
          <a:lstStyle/>
          <a:p>
            <a:r>
              <a:rPr lang="tr-TR" b="1" dirty="0" err="1" smtClean="0"/>
              <a:t>Our</a:t>
            </a:r>
            <a:r>
              <a:rPr lang="tr-TR" b="1" dirty="0" smtClean="0"/>
              <a:t> </a:t>
            </a:r>
            <a:r>
              <a:rPr lang="tr-TR" b="1" dirty="0" err="1" smtClean="0"/>
              <a:t>prices</a:t>
            </a:r>
            <a:r>
              <a:rPr lang="tr-TR" b="1" dirty="0" smtClean="0"/>
              <a:t> </a:t>
            </a:r>
            <a:r>
              <a:rPr lang="tr-TR" b="1" dirty="0" err="1" smtClean="0"/>
              <a:t>are</a:t>
            </a:r>
            <a:r>
              <a:rPr lang="tr-TR" b="1" dirty="0" smtClean="0"/>
              <a:t> </a:t>
            </a:r>
            <a:r>
              <a:rPr lang="tr-TR" b="1" dirty="0" err="1" smtClean="0"/>
              <a:t>calculated</a:t>
            </a:r>
            <a:r>
              <a:rPr lang="tr-TR" b="1" dirty="0" smtClean="0"/>
              <a:t> on/</a:t>
            </a:r>
            <a:r>
              <a:rPr lang="tr-TR" b="1" dirty="0" err="1" smtClean="0"/>
              <a:t>based</a:t>
            </a:r>
            <a:r>
              <a:rPr lang="tr-TR" b="1" dirty="0" smtClean="0"/>
              <a:t> on </a:t>
            </a:r>
            <a:r>
              <a:rPr lang="tr-TR" b="1" dirty="0" err="1" smtClean="0"/>
              <a:t>distance</a:t>
            </a:r>
            <a:r>
              <a:rPr lang="tr-TR" b="1" dirty="0" smtClean="0"/>
              <a:t>/ </a:t>
            </a:r>
            <a:r>
              <a:rPr lang="tr-TR" b="1" dirty="0" err="1" smtClean="0"/>
              <a:t>weight</a:t>
            </a:r>
            <a:r>
              <a:rPr lang="tr-TR" b="1" dirty="0" smtClean="0"/>
              <a:t> of </a:t>
            </a:r>
            <a:r>
              <a:rPr lang="tr-TR" b="1" dirty="0" err="1" smtClean="0"/>
              <a:t>items</a:t>
            </a:r>
            <a:r>
              <a:rPr lang="tr-TR" b="1" dirty="0" smtClean="0"/>
              <a:t>.</a:t>
            </a:r>
            <a:endParaRPr lang="tr-TR" dirty="0" smtClean="0"/>
          </a:p>
          <a:p>
            <a:r>
              <a:rPr lang="tr-TR" dirty="0" smtClean="0"/>
              <a:t>Fiyatı hangi ölçüte/ölçüye göre veriyorsak açıkça yazmalıyız.</a:t>
            </a:r>
          </a:p>
          <a:p>
            <a:r>
              <a:rPr lang="tr-TR" b="1" dirty="0" err="1" smtClean="0"/>
              <a:t>Our</a:t>
            </a:r>
            <a:r>
              <a:rPr lang="tr-TR" b="1" dirty="0" smtClean="0"/>
              <a:t> </a:t>
            </a:r>
            <a:r>
              <a:rPr lang="tr-TR" b="1" dirty="0" err="1" smtClean="0"/>
              <a:t>prices</a:t>
            </a:r>
            <a:r>
              <a:rPr lang="tr-TR" b="1" dirty="0" smtClean="0"/>
              <a:t> </a:t>
            </a:r>
            <a:r>
              <a:rPr lang="tr-TR" b="1" dirty="0" err="1" smtClean="0"/>
              <a:t>are</a:t>
            </a:r>
            <a:r>
              <a:rPr lang="tr-TR" b="1" dirty="0" smtClean="0"/>
              <a:t> </a:t>
            </a:r>
            <a:r>
              <a:rPr lang="tr-TR" b="1" dirty="0" err="1" smtClean="0"/>
              <a:t>subject</a:t>
            </a:r>
            <a:r>
              <a:rPr lang="tr-TR" b="1" dirty="0" smtClean="0"/>
              <a:t> </a:t>
            </a:r>
            <a:r>
              <a:rPr lang="tr-TR" b="1" dirty="0" err="1" smtClean="0"/>
              <a:t>to</a:t>
            </a:r>
            <a:r>
              <a:rPr lang="tr-TR" b="1" dirty="0" smtClean="0"/>
              <a:t> a 25% </a:t>
            </a:r>
            <a:r>
              <a:rPr lang="tr-TR" b="1" dirty="0" err="1" smtClean="0"/>
              <a:t>trade</a:t>
            </a:r>
            <a:r>
              <a:rPr lang="tr-TR" b="1" dirty="0" smtClean="0"/>
              <a:t> </a:t>
            </a:r>
            <a:r>
              <a:rPr lang="tr-TR" b="1" dirty="0" err="1" smtClean="0"/>
              <a:t>discount</a:t>
            </a:r>
            <a:r>
              <a:rPr lang="tr-TR" b="1" dirty="0" smtClean="0"/>
              <a:t> </a:t>
            </a:r>
            <a:r>
              <a:rPr lang="tr-TR" b="1" dirty="0" err="1" smtClean="0"/>
              <a:t>off</a:t>
            </a:r>
            <a:r>
              <a:rPr lang="tr-TR" b="1" dirty="0" smtClean="0"/>
              <a:t> </a:t>
            </a:r>
            <a:r>
              <a:rPr lang="tr-TR" b="1" dirty="0" err="1" smtClean="0"/>
              <a:t>the</a:t>
            </a:r>
            <a:r>
              <a:rPr lang="tr-TR" b="1" dirty="0" smtClean="0"/>
              <a:t> net </a:t>
            </a:r>
            <a:r>
              <a:rPr lang="tr-TR" b="1" dirty="0" err="1" smtClean="0"/>
              <a:t>price</a:t>
            </a:r>
            <a:r>
              <a:rPr lang="tr-TR" b="1" dirty="0" smtClean="0"/>
              <a:t>.</a:t>
            </a:r>
            <a:endParaRPr lang="tr-TR" dirty="0" smtClean="0"/>
          </a:p>
          <a:p>
            <a:r>
              <a:rPr lang="tr-TR" dirty="0" smtClean="0"/>
              <a:t>Fiyatla ilgili tüm indirim/ekstra detayları yazmalıyız.</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435280" cy="5937523"/>
          </a:xfrm>
        </p:spPr>
        <p:txBody>
          <a:bodyPr>
            <a:normAutofit/>
          </a:bodyPr>
          <a:lstStyle/>
          <a:p>
            <a:r>
              <a:rPr lang="tr-TR" b="1" dirty="0"/>
              <a:t>Çoğu isimler hem eril hem de dişil olabilmektedir</a:t>
            </a:r>
            <a:r>
              <a:rPr lang="tr-TR" b="1" dirty="0" smtClean="0"/>
              <a:t>:</a:t>
            </a:r>
            <a:endParaRPr lang="tr-TR" dirty="0"/>
          </a:p>
          <a:p>
            <a:r>
              <a:rPr lang="tr-TR" dirty="0" err="1"/>
              <a:t>Doctors</a:t>
            </a:r>
            <a:r>
              <a:rPr lang="tr-TR" dirty="0"/>
              <a:t>, </a:t>
            </a:r>
            <a:r>
              <a:rPr lang="tr-TR" dirty="0" err="1"/>
              <a:t>dancers</a:t>
            </a:r>
            <a:r>
              <a:rPr lang="tr-TR" dirty="0"/>
              <a:t>, </a:t>
            </a:r>
            <a:r>
              <a:rPr lang="tr-TR" dirty="0" err="1"/>
              <a:t>scientists</a:t>
            </a:r>
            <a:r>
              <a:rPr lang="tr-TR" dirty="0"/>
              <a:t> (</a:t>
            </a:r>
            <a:r>
              <a:rPr lang="tr-TR" dirty="0" err="1"/>
              <a:t>sayntists</a:t>
            </a:r>
            <a:r>
              <a:rPr lang="tr-TR" dirty="0"/>
              <a:t>), </a:t>
            </a:r>
            <a:r>
              <a:rPr lang="tr-TR" dirty="0" err="1"/>
              <a:t>hairdressers</a:t>
            </a:r>
            <a:r>
              <a:rPr lang="tr-TR" dirty="0"/>
              <a:t> (</a:t>
            </a:r>
            <a:r>
              <a:rPr lang="tr-TR" dirty="0" err="1"/>
              <a:t>heyırdıressırs</a:t>
            </a:r>
            <a:r>
              <a:rPr lang="tr-TR" dirty="0" smtClean="0"/>
              <a:t>)</a:t>
            </a:r>
            <a:endParaRPr lang="tr-TR" dirty="0"/>
          </a:p>
          <a:p>
            <a:r>
              <a:rPr lang="tr-TR" b="1" dirty="0"/>
              <a:t>Bazı isimler ise ne eril ne de dişildir. Bunlara “</a:t>
            </a:r>
            <a:r>
              <a:rPr lang="tr-TR" b="1" dirty="0" err="1"/>
              <a:t>neuter</a:t>
            </a:r>
            <a:r>
              <a:rPr lang="tr-TR" b="1" dirty="0"/>
              <a:t> </a:t>
            </a:r>
            <a:r>
              <a:rPr lang="tr-TR" b="1" dirty="0" err="1"/>
              <a:t>nouns</a:t>
            </a:r>
            <a:r>
              <a:rPr lang="tr-TR" b="1" dirty="0"/>
              <a:t>” (</a:t>
            </a:r>
            <a:r>
              <a:rPr lang="tr-TR" b="1" dirty="0" err="1"/>
              <a:t>nöytır</a:t>
            </a:r>
            <a:r>
              <a:rPr lang="tr-TR" b="1" dirty="0"/>
              <a:t> </a:t>
            </a:r>
            <a:r>
              <a:rPr lang="tr-TR" b="1" dirty="0" err="1"/>
              <a:t>nauns</a:t>
            </a:r>
            <a:r>
              <a:rPr lang="tr-TR" b="1" dirty="0"/>
              <a:t> –tarafsız isimler-) denir</a:t>
            </a:r>
            <a:r>
              <a:rPr lang="tr-TR" b="1" dirty="0" smtClean="0"/>
              <a:t>:</a:t>
            </a:r>
            <a:endParaRPr lang="tr-TR" dirty="0"/>
          </a:p>
          <a:p>
            <a:r>
              <a:rPr lang="tr-TR" dirty="0" err="1"/>
              <a:t>Bench</a:t>
            </a:r>
            <a:r>
              <a:rPr lang="tr-TR" dirty="0"/>
              <a:t> (</a:t>
            </a:r>
            <a:r>
              <a:rPr lang="tr-TR" dirty="0" err="1"/>
              <a:t>benç</a:t>
            </a:r>
            <a:r>
              <a:rPr lang="tr-TR" dirty="0"/>
              <a:t>), </a:t>
            </a:r>
            <a:r>
              <a:rPr lang="tr-TR" dirty="0" err="1"/>
              <a:t>waterfall</a:t>
            </a:r>
            <a:r>
              <a:rPr lang="tr-TR" dirty="0"/>
              <a:t> (</a:t>
            </a:r>
            <a:r>
              <a:rPr lang="tr-TR" dirty="0" err="1"/>
              <a:t>votırfol</a:t>
            </a:r>
            <a:r>
              <a:rPr lang="tr-TR" dirty="0"/>
              <a:t>), </a:t>
            </a:r>
            <a:r>
              <a:rPr lang="tr-TR" dirty="0" err="1"/>
              <a:t>leaves</a:t>
            </a:r>
            <a:r>
              <a:rPr lang="tr-TR" dirty="0"/>
              <a:t> (</a:t>
            </a:r>
            <a:r>
              <a:rPr lang="tr-TR" dirty="0" err="1"/>
              <a:t>liivz</a:t>
            </a:r>
            <a:r>
              <a:rPr lang="tr-TR" dirty="0"/>
              <a:t>), fire (</a:t>
            </a:r>
            <a:r>
              <a:rPr lang="tr-TR" dirty="0" err="1"/>
              <a:t>fayır</a:t>
            </a:r>
            <a:r>
              <a:rPr lang="tr-TR" dirty="0"/>
              <a:t>), </a:t>
            </a:r>
            <a:r>
              <a:rPr lang="tr-TR" dirty="0" err="1"/>
              <a:t>mirror</a:t>
            </a:r>
            <a:r>
              <a:rPr lang="tr-TR" dirty="0"/>
              <a:t> (</a:t>
            </a:r>
            <a:r>
              <a:rPr lang="tr-TR" dirty="0" err="1"/>
              <a:t>mirrır</a:t>
            </a:r>
            <a:r>
              <a:rPr lang="tr-TR" dirty="0"/>
              <a:t>)</a:t>
            </a:r>
          </a:p>
          <a:p>
            <a:endParaRPr lang="tr-T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err="1" smtClean="0"/>
              <a:t>Writing</a:t>
            </a:r>
            <a:r>
              <a:rPr lang="tr-TR" b="1" u="sng" dirty="0" smtClean="0"/>
              <a:t> e-</a:t>
            </a:r>
            <a:r>
              <a:rPr lang="tr-TR" b="1" u="sng" dirty="0" err="1" smtClean="0"/>
              <a:t>mails</a:t>
            </a:r>
            <a:r>
              <a:rPr lang="tr-TR" b="1" u="sng" dirty="0" smtClean="0"/>
              <a:t>/ E-posta yazmak</a:t>
            </a:r>
            <a:endParaRPr lang="tr-TR" dirty="0"/>
          </a:p>
        </p:txBody>
      </p:sp>
      <p:sp>
        <p:nvSpPr>
          <p:cNvPr id="3" name="2 İçerik Yer Tutucusu"/>
          <p:cNvSpPr>
            <a:spLocks noGrp="1"/>
          </p:cNvSpPr>
          <p:nvPr>
            <p:ph idx="1"/>
          </p:nvPr>
        </p:nvSpPr>
        <p:spPr/>
        <p:txBody>
          <a:bodyPr>
            <a:normAutofit lnSpcReduction="10000"/>
          </a:bodyPr>
          <a:lstStyle/>
          <a:p>
            <a:r>
              <a:rPr lang="tr-TR" b="1" dirty="0" err="1" smtClean="0"/>
              <a:t>If</a:t>
            </a:r>
            <a:r>
              <a:rPr lang="tr-TR" b="1" dirty="0" smtClean="0"/>
              <a:t> </a:t>
            </a:r>
            <a:r>
              <a:rPr lang="tr-TR" b="1" dirty="0" err="1" smtClean="0"/>
              <a:t>you</a:t>
            </a:r>
            <a:r>
              <a:rPr lang="tr-TR" b="1" dirty="0" smtClean="0"/>
              <a:t> </a:t>
            </a:r>
            <a:r>
              <a:rPr lang="tr-TR" b="1" dirty="0" err="1" smtClean="0"/>
              <a:t>have</a:t>
            </a:r>
            <a:r>
              <a:rPr lang="tr-TR" b="1" dirty="0" smtClean="0"/>
              <a:t> </a:t>
            </a:r>
            <a:r>
              <a:rPr lang="tr-TR" b="1" dirty="0" err="1" smtClean="0"/>
              <a:t>any</a:t>
            </a:r>
            <a:r>
              <a:rPr lang="tr-TR" b="1" dirty="0" smtClean="0"/>
              <a:t> </a:t>
            </a:r>
            <a:r>
              <a:rPr lang="tr-TR" b="1" dirty="0" err="1" smtClean="0"/>
              <a:t>further</a:t>
            </a:r>
            <a:r>
              <a:rPr lang="tr-TR" b="1" dirty="0" smtClean="0"/>
              <a:t> </a:t>
            </a:r>
            <a:r>
              <a:rPr lang="tr-TR" b="1" dirty="0" err="1" smtClean="0"/>
              <a:t>questions</a:t>
            </a:r>
            <a:r>
              <a:rPr lang="tr-TR" b="1" dirty="0" smtClean="0"/>
              <a:t>, </a:t>
            </a:r>
            <a:r>
              <a:rPr lang="tr-TR" b="1" dirty="0" err="1" smtClean="0"/>
              <a:t>please</a:t>
            </a:r>
            <a:r>
              <a:rPr lang="tr-TR" b="1" dirty="0" smtClean="0"/>
              <a:t> </a:t>
            </a:r>
            <a:r>
              <a:rPr lang="tr-TR" b="1" dirty="0" err="1" smtClean="0"/>
              <a:t>let</a:t>
            </a:r>
            <a:r>
              <a:rPr lang="tr-TR" b="1" dirty="0" smtClean="0"/>
              <a:t> </a:t>
            </a:r>
            <a:r>
              <a:rPr lang="tr-TR" b="1" dirty="0" err="1" smtClean="0"/>
              <a:t>me</a:t>
            </a:r>
            <a:r>
              <a:rPr lang="tr-TR" b="1" dirty="0" smtClean="0"/>
              <a:t> </a:t>
            </a:r>
            <a:r>
              <a:rPr lang="tr-TR" b="1" dirty="0" err="1" smtClean="0"/>
              <a:t>know</a:t>
            </a:r>
            <a:r>
              <a:rPr lang="tr-TR" b="1" dirty="0" smtClean="0"/>
              <a:t>. </a:t>
            </a:r>
            <a:r>
              <a:rPr lang="tr-TR" dirty="0" smtClean="0"/>
              <a:t>(Eğer başka sorunuz varsa, lütfen bana bildiriniz).</a:t>
            </a:r>
          </a:p>
          <a:p>
            <a:pPr>
              <a:buNone/>
            </a:pPr>
            <a:endParaRPr lang="tr-TR" dirty="0" smtClean="0"/>
          </a:p>
          <a:p>
            <a:r>
              <a:rPr lang="tr-TR" b="1" dirty="0" err="1" smtClean="0"/>
              <a:t>We</a:t>
            </a:r>
            <a:r>
              <a:rPr lang="tr-TR" b="1" dirty="0" smtClean="0"/>
              <a:t> </a:t>
            </a:r>
            <a:r>
              <a:rPr lang="tr-TR" b="1" dirty="0" err="1" smtClean="0"/>
              <a:t>look</a:t>
            </a:r>
            <a:r>
              <a:rPr lang="tr-TR" b="1" dirty="0" smtClean="0"/>
              <a:t> </a:t>
            </a:r>
            <a:r>
              <a:rPr lang="tr-TR" b="1" dirty="0" err="1" smtClean="0"/>
              <a:t>forward</a:t>
            </a:r>
            <a:r>
              <a:rPr lang="tr-TR" b="1" dirty="0" smtClean="0"/>
              <a:t> </a:t>
            </a:r>
            <a:r>
              <a:rPr lang="tr-TR" b="1" dirty="0" err="1" smtClean="0"/>
              <a:t>to</a:t>
            </a:r>
            <a:r>
              <a:rPr lang="tr-TR" b="1" dirty="0" smtClean="0"/>
              <a:t> </a:t>
            </a:r>
            <a:r>
              <a:rPr lang="tr-TR" b="1" dirty="0" err="1" smtClean="0"/>
              <a:t>hearing</a:t>
            </a:r>
            <a:r>
              <a:rPr lang="tr-TR" b="1" dirty="0" smtClean="0"/>
              <a:t> </a:t>
            </a:r>
            <a:r>
              <a:rPr lang="tr-TR" b="1" dirty="0" err="1" smtClean="0"/>
              <a:t>from</a:t>
            </a:r>
            <a:r>
              <a:rPr lang="tr-TR" b="1" dirty="0" smtClean="0"/>
              <a:t> </a:t>
            </a:r>
            <a:r>
              <a:rPr lang="tr-TR" b="1" dirty="0" err="1" smtClean="0"/>
              <a:t>you</a:t>
            </a:r>
            <a:r>
              <a:rPr lang="tr-TR" b="1" dirty="0" smtClean="0"/>
              <a:t> </a:t>
            </a:r>
            <a:r>
              <a:rPr lang="tr-TR" b="1" dirty="0" err="1" smtClean="0"/>
              <a:t>soon</a:t>
            </a:r>
            <a:r>
              <a:rPr lang="tr-TR" b="1" dirty="0" smtClean="0"/>
              <a:t>.</a:t>
            </a:r>
            <a:r>
              <a:rPr lang="tr-TR" dirty="0" smtClean="0"/>
              <a:t> (Sizden yakında cevap bekliyoruz. “</a:t>
            </a:r>
            <a:r>
              <a:rPr lang="tr-TR" dirty="0" err="1" smtClean="0"/>
              <a:t>soon</a:t>
            </a:r>
            <a:r>
              <a:rPr lang="tr-TR" dirty="0" smtClean="0"/>
              <a:t>” cevabın birkaç gün içerisinde beklendiği, a.s.a.p kısaltması acilen cevap beklendiği anlamına gelmektedir).</a:t>
            </a:r>
          </a:p>
          <a:p>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err="1" smtClean="0"/>
              <a:t>Writing</a:t>
            </a:r>
            <a:r>
              <a:rPr lang="tr-TR" b="1" u="sng" dirty="0" smtClean="0"/>
              <a:t> e-</a:t>
            </a:r>
            <a:r>
              <a:rPr lang="tr-TR" b="1" u="sng" dirty="0" err="1" smtClean="0"/>
              <a:t>mails</a:t>
            </a:r>
            <a:r>
              <a:rPr lang="tr-TR" b="1" u="sng" dirty="0" smtClean="0"/>
              <a:t>/ E-posta yazmak</a:t>
            </a:r>
            <a:endParaRPr lang="tr-TR" dirty="0"/>
          </a:p>
        </p:txBody>
      </p:sp>
      <p:sp>
        <p:nvSpPr>
          <p:cNvPr id="3" name="2 İçerik Yer Tutucusu"/>
          <p:cNvSpPr>
            <a:spLocks noGrp="1"/>
          </p:cNvSpPr>
          <p:nvPr>
            <p:ph idx="1"/>
          </p:nvPr>
        </p:nvSpPr>
        <p:spPr/>
        <p:txBody>
          <a:bodyPr/>
          <a:lstStyle/>
          <a:p>
            <a:r>
              <a:rPr lang="tr-TR" b="1" dirty="0" err="1" smtClean="0"/>
              <a:t>Sincerely</a:t>
            </a:r>
            <a:r>
              <a:rPr lang="tr-TR" b="1" dirty="0" smtClean="0"/>
              <a:t>/ </a:t>
            </a:r>
            <a:r>
              <a:rPr lang="tr-TR" b="1" dirty="0" err="1" smtClean="0"/>
              <a:t>Sincerely</a:t>
            </a:r>
            <a:r>
              <a:rPr lang="tr-TR" b="1" dirty="0" smtClean="0"/>
              <a:t> </a:t>
            </a:r>
            <a:r>
              <a:rPr lang="tr-TR" b="1" dirty="0" err="1" smtClean="0"/>
              <a:t>yours</a:t>
            </a:r>
            <a:r>
              <a:rPr lang="tr-TR" dirty="0" smtClean="0"/>
              <a:t> </a:t>
            </a:r>
            <a:r>
              <a:rPr lang="tr-TR" dirty="0" smtClean="0">
                <a:sym typeface="Wingdings"/>
              </a:rPr>
              <a:t></a:t>
            </a:r>
            <a:r>
              <a:rPr lang="tr-TR" dirty="0" smtClean="0"/>
              <a:t> Eğer ilk defa yazıyorsak resmi bitiriş şekli.</a:t>
            </a:r>
          </a:p>
          <a:p>
            <a:pPr>
              <a:buNone/>
            </a:pPr>
            <a:endParaRPr lang="tr-TR" dirty="0" smtClean="0"/>
          </a:p>
          <a:p>
            <a:r>
              <a:rPr lang="tr-TR" b="1" dirty="0" err="1" smtClean="0"/>
              <a:t>Regards</a:t>
            </a:r>
            <a:r>
              <a:rPr lang="tr-TR" b="1" dirty="0" smtClean="0"/>
              <a:t>/</a:t>
            </a:r>
            <a:r>
              <a:rPr lang="tr-TR" b="1" dirty="0" err="1" smtClean="0"/>
              <a:t>Best</a:t>
            </a:r>
            <a:r>
              <a:rPr lang="tr-TR" b="1" dirty="0" smtClean="0"/>
              <a:t> </a:t>
            </a:r>
            <a:r>
              <a:rPr lang="tr-TR" b="1" dirty="0" err="1" smtClean="0"/>
              <a:t>Regards</a:t>
            </a:r>
            <a:r>
              <a:rPr lang="tr-TR" dirty="0" smtClean="0"/>
              <a:t> </a:t>
            </a:r>
            <a:r>
              <a:rPr lang="tr-TR" dirty="0" smtClean="0">
                <a:sym typeface="Wingdings"/>
              </a:rPr>
              <a:t></a:t>
            </a:r>
            <a:r>
              <a:rPr lang="tr-TR" dirty="0" smtClean="0"/>
              <a:t> Biraz daha samimi, önceden de bu müşteriyle birkaç </a:t>
            </a:r>
            <a:r>
              <a:rPr lang="tr-TR" dirty="0" err="1" smtClean="0"/>
              <a:t>hez</a:t>
            </a:r>
            <a:r>
              <a:rPr lang="tr-TR" dirty="0" smtClean="0"/>
              <a:t> yazışmışsak veya iş yapmışsak.</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3140968"/>
            <a:ext cx="8363272" cy="1252736"/>
          </a:xfrm>
        </p:spPr>
        <p:txBody>
          <a:bodyPr>
            <a:normAutofit/>
          </a:bodyPr>
          <a:lstStyle/>
          <a:p>
            <a:pPr algn="ctr">
              <a:buNone/>
            </a:pPr>
            <a:r>
              <a:rPr lang="tr-TR" sz="4400" i="1" dirty="0" smtClean="0"/>
              <a:t>İKİNCİ BÖLÜMÜN SONU</a:t>
            </a:r>
            <a:endParaRPr lang="tr-TR" sz="4400" i="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BÖLÜM 3</a:t>
            </a:r>
            <a:endParaRPr lang="tr-TR" b="1" dirty="0"/>
          </a:p>
        </p:txBody>
      </p:sp>
      <p:sp>
        <p:nvSpPr>
          <p:cNvPr id="3" name="2 İçerik Yer Tutucusu"/>
          <p:cNvSpPr>
            <a:spLocks noGrp="1"/>
          </p:cNvSpPr>
          <p:nvPr>
            <p:ph idx="1"/>
          </p:nvPr>
        </p:nvSpPr>
        <p:spPr/>
        <p:txBody>
          <a:bodyPr/>
          <a:lstStyle/>
          <a:p>
            <a:pPr algn="ctr">
              <a:buNone/>
            </a:pPr>
            <a:r>
              <a:rPr lang="tr-TR" sz="4000" dirty="0" smtClean="0"/>
              <a:t>PHYSICAL ENVIRONMENT AND MODES OF TRANSPORTION</a:t>
            </a:r>
          </a:p>
          <a:p>
            <a:pPr algn="ctr">
              <a:buNone/>
            </a:pPr>
            <a:endParaRPr lang="tr-TR" sz="4000" dirty="0" smtClean="0"/>
          </a:p>
          <a:p>
            <a:pPr algn="ctr">
              <a:buNone/>
            </a:pPr>
            <a:r>
              <a:rPr lang="tr-TR" sz="4000" i="1" dirty="0" smtClean="0"/>
              <a:t>FİZİKİ ÇEVRE VE TAŞIMACILIK YÖNTEMLERİ</a:t>
            </a:r>
          </a:p>
          <a:p>
            <a:endParaRPr lang="tr-T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err="1" smtClean="0"/>
              <a:t>Tools</a:t>
            </a:r>
            <a:r>
              <a:rPr lang="tr-TR" b="1" u="sng" dirty="0" smtClean="0"/>
              <a:t>, </a:t>
            </a:r>
            <a:r>
              <a:rPr lang="tr-TR" b="1" u="sng" dirty="0" err="1" smtClean="0"/>
              <a:t>Vehicles</a:t>
            </a:r>
            <a:r>
              <a:rPr lang="tr-TR" b="1" u="sng" dirty="0" smtClean="0"/>
              <a:t> </a:t>
            </a:r>
            <a:r>
              <a:rPr lang="tr-TR" b="1" u="sng" dirty="0" err="1" smtClean="0"/>
              <a:t>and</a:t>
            </a:r>
            <a:r>
              <a:rPr lang="tr-TR" b="1" u="sng" dirty="0" smtClean="0"/>
              <a:t> </a:t>
            </a:r>
            <a:r>
              <a:rPr lang="tr-TR" b="1" u="sng" dirty="0" err="1" smtClean="0"/>
              <a:t>Places</a:t>
            </a:r>
            <a:r>
              <a:rPr lang="tr-TR" b="1" u="sng" dirty="0" smtClean="0"/>
              <a:t>/  Araçlar, Taşıtlar ve Yerler</a:t>
            </a:r>
            <a:endParaRPr lang="tr-TR" dirty="0"/>
          </a:p>
        </p:txBody>
      </p:sp>
      <p:graphicFrame>
        <p:nvGraphicFramePr>
          <p:cNvPr id="4" name="3 İçerik Yer Tutucusu"/>
          <p:cNvGraphicFramePr>
            <a:graphicFrameLocks noGrp="1"/>
          </p:cNvGraphicFramePr>
          <p:nvPr>
            <p:ph idx="1"/>
          </p:nvPr>
        </p:nvGraphicFramePr>
        <p:xfrm>
          <a:off x="179512" y="1484784"/>
          <a:ext cx="8784976" cy="5112570"/>
        </p:xfrm>
        <a:graphic>
          <a:graphicData uri="http://schemas.openxmlformats.org/drawingml/2006/table">
            <a:tbl>
              <a:tblPr firstRow="1" bandRow="1">
                <a:tableStyleId>{5940675A-B579-460E-94D1-54222C63F5DA}</a:tableStyleId>
              </a:tblPr>
              <a:tblGrid>
                <a:gridCol w="1800200"/>
                <a:gridCol w="6984776"/>
              </a:tblGrid>
              <a:tr h="852095">
                <a:tc>
                  <a:txBody>
                    <a:bodyPr/>
                    <a:lstStyle/>
                    <a:p>
                      <a:pPr marL="6350" indent="0">
                        <a:lnSpc>
                          <a:spcPct val="115000"/>
                        </a:lnSpc>
                        <a:spcAft>
                          <a:spcPts val="0"/>
                        </a:spcAft>
                      </a:pPr>
                      <a:r>
                        <a:rPr lang="tr-TR" sz="1800" b="1" dirty="0">
                          <a:solidFill>
                            <a:srgbClr val="000000"/>
                          </a:solidFill>
                          <a:latin typeface="Times New Roman"/>
                          <a:ea typeface="Calibri"/>
                          <a:cs typeface="Times New Roman"/>
                        </a:rPr>
                        <a:t>ABAFT</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a:solidFill>
                            <a:srgbClr val="000000"/>
                          </a:solidFill>
                          <a:latin typeface="Times New Roman"/>
                          <a:ea typeface="Calibri"/>
                          <a:cs typeface="Times New Roman"/>
                        </a:rPr>
                        <a:t> Gemiler için kıça doğru,kıç tarafta,kıç tarafında.Geminin kıçı ile ortası arasında bir yer.</a:t>
                      </a:r>
                      <a:endParaRPr lang="tr-TR" sz="1800">
                        <a:latin typeface="Calibri"/>
                        <a:ea typeface="Calibri"/>
                        <a:cs typeface="Times New Roman"/>
                      </a:endParaRPr>
                    </a:p>
                  </a:txBody>
                  <a:tcPr marL="68580" marR="68580" marT="0" marB="0"/>
                </a:tc>
              </a:tr>
              <a:tr h="852095">
                <a:tc>
                  <a:txBody>
                    <a:bodyPr/>
                    <a:lstStyle/>
                    <a:p>
                      <a:pPr marL="6350" indent="0">
                        <a:lnSpc>
                          <a:spcPct val="115000"/>
                        </a:lnSpc>
                        <a:spcAft>
                          <a:spcPts val="0"/>
                        </a:spcAft>
                      </a:pPr>
                      <a:r>
                        <a:rPr lang="tr-TR" sz="1800" b="1" dirty="0">
                          <a:solidFill>
                            <a:srgbClr val="000000"/>
                          </a:solidFill>
                          <a:latin typeface="Times New Roman"/>
                          <a:ea typeface="Calibri"/>
                          <a:cs typeface="Times New Roman"/>
                        </a:rPr>
                        <a:t>ABOARD</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solidFill>
                            <a:srgbClr val="000000"/>
                          </a:solidFill>
                          <a:latin typeface="Times New Roman"/>
                          <a:ea typeface="Calibri"/>
                          <a:cs typeface="Times New Roman"/>
                        </a:rPr>
                        <a:t> Yükün taşıma vasıtasının üstüne konması,yükün vasıta üstünde olması.</a:t>
                      </a:r>
                      <a:endParaRPr lang="tr-TR" sz="1800" dirty="0">
                        <a:latin typeface="Calibri"/>
                        <a:ea typeface="Calibri"/>
                        <a:cs typeface="Times New Roman"/>
                      </a:endParaRPr>
                    </a:p>
                  </a:txBody>
                  <a:tcPr marL="68580" marR="68580" marT="0" marB="0"/>
                </a:tc>
              </a:tr>
              <a:tr h="852095">
                <a:tc>
                  <a:txBody>
                    <a:bodyPr/>
                    <a:lstStyle/>
                    <a:p>
                      <a:pPr marL="6350" indent="0">
                        <a:lnSpc>
                          <a:spcPct val="115000"/>
                        </a:lnSpc>
                        <a:spcAft>
                          <a:spcPts val="0"/>
                        </a:spcAft>
                      </a:pPr>
                      <a:r>
                        <a:rPr lang="tr-TR" sz="1800" b="1" dirty="0">
                          <a:solidFill>
                            <a:srgbClr val="000000"/>
                          </a:solidFill>
                          <a:latin typeface="Times New Roman"/>
                          <a:ea typeface="Calibri"/>
                          <a:cs typeface="Times New Roman"/>
                        </a:rPr>
                        <a:t>AFT</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a:solidFill>
                            <a:srgbClr val="000000"/>
                          </a:solidFill>
                          <a:latin typeface="Times New Roman"/>
                          <a:ea typeface="Calibri"/>
                          <a:cs typeface="Times New Roman"/>
                        </a:rPr>
                        <a:t> Gemi,uçak gibi araçların arka kısmı.</a:t>
                      </a:r>
                      <a:endParaRPr lang="tr-TR" sz="1800">
                        <a:latin typeface="Calibri"/>
                        <a:ea typeface="Calibri"/>
                        <a:cs typeface="Times New Roman"/>
                      </a:endParaRPr>
                    </a:p>
                  </a:txBody>
                  <a:tcPr marL="68580" marR="68580" marT="0" marB="0"/>
                </a:tc>
              </a:tr>
              <a:tr h="852095">
                <a:tc>
                  <a:txBody>
                    <a:bodyPr/>
                    <a:lstStyle/>
                    <a:p>
                      <a:pPr marL="6350" indent="0">
                        <a:lnSpc>
                          <a:spcPct val="115000"/>
                        </a:lnSpc>
                        <a:spcAft>
                          <a:spcPts val="0"/>
                        </a:spcAft>
                      </a:pPr>
                      <a:r>
                        <a:rPr lang="tr-TR" sz="1800" b="1" dirty="0">
                          <a:solidFill>
                            <a:srgbClr val="000000"/>
                          </a:solidFill>
                          <a:latin typeface="Times New Roman"/>
                          <a:ea typeface="Calibri"/>
                          <a:cs typeface="Times New Roman"/>
                        </a:rPr>
                        <a:t>ALONGSIDE</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a:solidFill>
                            <a:srgbClr val="000000"/>
                          </a:solidFill>
                          <a:latin typeface="Times New Roman"/>
                          <a:ea typeface="Calibri"/>
                          <a:cs typeface="Times New Roman"/>
                        </a:rPr>
                        <a:t> Geminin yan tarafı,borda."Alongside" kayıtlı şekilde teslim edilen mallar limanda yüklemeye uygun biçimde bordaya konur.</a:t>
                      </a:r>
                      <a:endParaRPr lang="tr-TR" sz="1800">
                        <a:latin typeface="Calibri"/>
                        <a:ea typeface="Calibri"/>
                        <a:cs typeface="Times New Roman"/>
                      </a:endParaRPr>
                    </a:p>
                  </a:txBody>
                  <a:tcPr marL="68580" marR="68580" marT="0" marB="0"/>
                </a:tc>
              </a:tr>
              <a:tr h="852095">
                <a:tc>
                  <a:txBody>
                    <a:bodyPr/>
                    <a:lstStyle/>
                    <a:p>
                      <a:pPr marL="6350" indent="0">
                        <a:lnSpc>
                          <a:spcPct val="115000"/>
                        </a:lnSpc>
                        <a:spcAft>
                          <a:spcPts val="0"/>
                        </a:spcAft>
                      </a:pPr>
                      <a:r>
                        <a:rPr lang="tr-TR" sz="1800" b="1" dirty="0">
                          <a:latin typeface="Times New Roman"/>
                          <a:ea typeface="Times New Roman"/>
                          <a:cs typeface="Times New Roman"/>
                        </a:rPr>
                        <a:t>ASTERN</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a:latin typeface="Times New Roman"/>
                          <a:ea typeface="Times New Roman"/>
                          <a:cs typeface="Times New Roman"/>
                        </a:rPr>
                        <a:t>Tornistan.</a:t>
                      </a:r>
                      <a:endParaRPr lang="tr-TR" sz="1800">
                        <a:latin typeface="Calibri"/>
                        <a:ea typeface="Calibri"/>
                        <a:cs typeface="Times New Roman"/>
                      </a:endParaRPr>
                    </a:p>
                  </a:txBody>
                  <a:tcPr marL="68580" marR="68580" marT="0" marB="0"/>
                </a:tc>
              </a:tr>
              <a:tr h="852095">
                <a:tc>
                  <a:txBody>
                    <a:bodyPr/>
                    <a:lstStyle/>
                    <a:p>
                      <a:pPr marL="6350" indent="0">
                        <a:lnSpc>
                          <a:spcPct val="115000"/>
                        </a:lnSpc>
                        <a:spcAft>
                          <a:spcPts val="0"/>
                        </a:spcAft>
                      </a:pPr>
                      <a:r>
                        <a:rPr lang="tr-TR" sz="1800" b="1" dirty="0">
                          <a:latin typeface="Times New Roman"/>
                          <a:ea typeface="Times New Roman"/>
                          <a:cs typeface="Times New Roman"/>
                        </a:rPr>
                        <a:t>ATWARTSHIPS</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Geminin enine çapraz yönü.</a:t>
                      </a:r>
                      <a:endParaRPr lang="tr-TR" sz="1800" dirty="0">
                        <a:latin typeface="Calibri"/>
                        <a:ea typeface="Calibri"/>
                        <a:cs typeface="Times New Roman"/>
                      </a:endParaRPr>
                    </a:p>
                  </a:txBody>
                  <a:tcPr marL="68580" marR="68580" marT="0" marB="0"/>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188640"/>
          <a:ext cx="8640960" cy="6851496"/>
        </p:xfrm>
        <a:graphic>
          <a:graphicData uri="http://schemas.openxmlformats.org/drawingml/2006/table">
            <a:tbl>
              <a:tblPr firstRow="1" bandRow="1">
                <a:tableStyleId>{5940675A-B579-460E-94D1-54222C63F5DA}</a:tableStyleId>
              </a:tblPr>
              <a:tblGrid>
                <a:gridCol w="2520280"/>
                <a:gridCol w="6120680"/>
              </a:tblGrid>
              <a:tr h="648072">
                <a:tc>
                  <a:txBody>
                    <a:bodyPr/>
                    <a:lstStyle/>
                    <a:p>
                      <a:pPr marL="457200">
                        <a:lnSpc>
                          <a:spcPct val="115000"/>
                        </a:lnSpc>
                        <a:spcAft>
                          <a:spcPts val="0"/>
                        </a:spcAft>
                      </a:pPr>
                      <a:r>
                        <a:rPr lang="tr-TR" sz="2000" b="1" dirty="0"/>
                        <a:t>BALLAST</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Gemilerin dengelerine koruyabilmek amacıyla gemiye çektikleri sudur.</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BALLOON FREIGHT</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Hafif ve hacimli yük.</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BARGE CARRIERS (BARGE)</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Mavna taşıyıcısı.Mavnalı taşımak için tasarlanan gemi.</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BEAM</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Geminin genişliği.</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BLOCK STOWAGE</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İstem dışı oynamaları önleyecek biçimde yapılan yük istifi. </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BLOCKED TRAINS </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Blok tren.Farklı istasyonlarda durup vagon eklenip çıkartılmadan,tek bir varış noktasına çok sayıda vagonu taşıyan yük treni</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BLOCKING OR BRACING </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Yüklerin sabitlenmesi için yanlarına konan ağaç yada metal destekler.</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BOARD</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Borda.Araca erişim sağlama.</a:t>
                      </a:r>
                      <a:endParaRPr lang="tr-TR" sz="2000" dirty="0">
                        <a:latin typeface="Calibri"/>
                        <a:ea typeface="Calibri"/>
                        <a:cs typeface="Times New Roman"/>
                      </a:endParaRPr>
                    </a:p>
                  </a:txBody>
                  <a:tcPr marL="68580" marR="68580" marT="0" marB="0"/>
                </a:tc>
              </a:tr>
              <a:tr h="0">
                <a:tc>
                  <a:txBody>
                    <a:bodyPr/>
                    <a:lstStyle/>
                    <a:p>
                      <a:pPr marL="457200">
                        <a:lnSpc>
                          <a:spcPct val="115000"/>
                        </a:lnSpc>
                        <a:spcAft>
                          <a:spcPts val="0"/>
                        </a:spcAft>
                      </a:pPr>
                      <a:r>
                        <a:rPr lang="tr-TR" sz="2000" b="1" dirty="0"/>
                        <a:t>BOBTAIL</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a:t>Treylersiz bir çekicinin karayolunda seyretmesi.</a:t>
                      </a:r>
                      <a:endParaRPr lang="tr-TR" sz="2000" dirty="0">
                        <a:latin typeface="Calibri"/>
                        <a:ea typeface="Calibri"/>
                        <a:cs typeface="Times New Roman"/>
                      </a:endParaRPr>
                    </a:p>
                  </a:txBody>
                  <a:tcPr marL="68580" marR="68580" marT="0" marB="0"/>
                </a:tc>
              </a:tr>
              <a:tr h="648072">
                <a:tc>
                  <a:txBody>
                    <a:bodyPr/>
                    <a:lstStyle/>
                    <a:p>
                      <a:pPr marL="457200">
                        <a:lnSpc>
                          <a:spcPct val="115000"/>
                        </a:lnSpc>
                        <a:spcAft>
                          <a:spcPts val="0"/>
                        </a:spcAft>
                      </a:pPr>
                      <a:r>
                        <a:rPr lang="tr-TR" sz="2000" b="1" dirty="0"/>
                        <a:t>BOGIE</a:t>
                      </a:r>
                      <a:endParaRPr lang="tr-TR" sz="2000" b="1" dirty="0">
                        <a:latin typeface="Calibri"/>
                        <a:ea typeface="Calibri"/>
                        <a:cs typeface="Times New Roman"/>
                      </a:endParaRPr>
                    </a:p>
                  </a:txBody>
                  <a:tcPr marL="68580" marR="68580" marT="0" marB="0"/>
                </a:tc>
                <a:tc>
                  <a:txBody>
                    <a:bodyPr/>
                    <a:lstStyle/>
                    <a:p>
                      <a:pPr marL="457200">
                        <a:lnSpc>
                          <a:spcPct val="115000"/>
                        </a:lnSpc>
                        <a:spcAft>
                          <a:spcPts val="0"/>
                        </a:spcAft>
                      </a:pPr>
                      <a:r>
                        <a:rPr lang="tr-TR" sz="2000" dirty="0" err="1"/>
                        <a:t>Konteynerin</a:t>
                      </a:r>
                      <a:r>
                        <a:rPr lang="tr-TR" sz="2000" dirty="0"/>
                        <a:t> altına monte edilen tekerlek sistemi.</a:t>
                      </a:r>
                      <a:endParaRPr lang="tr-TR" sz="2000" dirty="0">
                        <a:latin typeface="Calibri"/>
                        <a:ea typeface="Calibri"/>
                        <a:cs typeface="Times New Roman"/>
                      </a:endParaRPr>
                    </a:p>
                  </a:txBody>
                  <a:tcPr marL="68580" marR="68580" marT="0" marB="0"/>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188640"/>
          <a:ext cx="8712968" cy="6408709"/>
        </p:xfrm>
        <a:graphic>
          <a:graphicData uri="http://schemas.openxmlformats.org/drawingml/2006/table">
            <a:tbl>
              <a:tblPr firstRow="1" bandRow="1">
                <a:tableStyleId>{5940675A-B579-460E-94D1-54222C63F5DA}</a:tableStyleId>
              </a:tblPr>
              <a:tblGrid>
                <a:gridCol w="2178242"/>
                <a:gridCol w="6534726"/>
              </a:tblGrid>
              <a:tr h="485289">
                <a:tc>
                  <a:txBody>
                    <a:bodyPr/>
                    <a:lstStyle/>
                    <a:p>
                      <a:pPr marL="6350" indent="0">
                        <a:lnSpc>
                          <a:spcPct val="115000"/>
                        </a:lnSpc>
                        <a:spcAft>
                          <a:spcPts val="0"/>
                        </a:spcAft>
                      </a:pPr>
                      <a:r>
                        <a:rPr lang="tr-TR" sz="1600" b="1" dirty="0">
                          <a:latin typeface="Times New Roman"/>
                          <a:ea typeface="Times New Roman"/>
                          <a:cs typeface="Times New Roman"/>
                        </a:rPr>
                        <a:t>BOLSTER</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Şasiye monte edilen Konteynerin güvenliğini sağlayan parça.</a:t>
                      </a:r>
                      <a:endParaRPr lang="tr-TR" sz="1600">
                        <a:latin typeface="Calibri"/>
                        <a:ea typeface="Calibri"/>
                        <a:cs typeface="Times New Roman"/>
                      </a:endParaRPr>
                    </a:p>
                  </a:txBody>
                  <a:tcPr marL="68580" marR="68580" marT="0" marB="0"/>
                </a:tc>
              </a:tr>
              <a:tr h="339703">
                <a:tc>
                  <a:txBody>
                    <a:bodyPr/>
                    <a:lstStyle/>
                    <a:p>
                      <a:pPr marL="6350" indent="0">
                        <a:lnSpc>
                          <a:spcPct val="115000"/>
                        </a:lnSpc>
                        <a:spcAft>
                          <a:spcPts val="0"/>
                        </a:spcAft>
                      </a:pPr>
                      <a:r>
                        <a:rPr lang="tr-TR" sz="1600" b="1" dirty="0">
                          <a:latin typeface="Times New Roman"/>
                          <a:ea typeface="Times New Roman"/>
                          <a:cs typeface="Times New Roman"/>
                        </a:rPr>
                        <a:t>BOND PORT</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Giriş gümrük limanı.</a:t>
                      </a:r>
                      <a:endParaRPr lang="tr-TR" sz="1600">
                        <a:latin typeface="Calibri"/>
                        <a:ea typeface="Calibri"/>
                        <a:cs typeface="Times New Roman"/>
                      </a:endParaRPr>
                    </a:p>
                  </a:txBody>
                  <a:tcPr marL="68580" marR="68580" marT="0" marB="0"/>
                </a:tc>
              </a:tr>
              <a:tr h="388231">
                <a:tc>
                  <a:txBody>
                    <a:bodyPr/>
                    <a:lstStyle/>
                    <a:p>
                      <a:pPr marL="0" indent="0">
                        <a:lnSpc>
                          <a:spcPct val="115000"/>
                        </a:lnSpc>
                        <a:spcAft>
                          <a:spcPts val="0"/>
                        </a:spcAft>
                      </a:pPr>
                      <a:r>
                        <a:rPr lang="tr-TR" sz="1600" b="1" dirty="0">
                          <a:latin typeface="Times New Roman"/>
                          <a:ea typeface="Times New Roman"/>
                          <a:cs typeface="Times New Roman"/>
                        </a:rPr>
                        <a:t>BONDED FREIGHT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Gümrüklü yük.</a:t>
                      </a:r>
                      <a:endParaRPr lang="tr-TR" sz="1600">
                        <a:latin typeface="Calibri"/>
                        <a:ea typeface="Calibri"/>
                        <a:cs typeface="Times New Roman"/>
                      </a:endParaRPr>
                    </a:p>
                  </a:txBody>
                  <a:tcPr marL="68580" marR="68580" marT="0" marB="0"/>
                </a:tc>
              </a:tr>
              <a:tr h="711757">
                <a:tc>
                  <a:txBody>
                    <a:bodyPr/>
                    <a:lstStyle/>
                    <a:p>
                      <a:pPr marL="6350" indent="0">
                        <a:lnSpc>
                          <a:spcPct val="115000"/>
                        </a:lnSpc>
                        <a:spcAft>
                          <a:spcPts val="0"/>
                        </a:spcAft>
                      </a:pPr>
                      <a:r>
                        <a:rPr lang="tr-TR" sz="1600" b="1" dirty="0">
                          <a:latin typeface="Times New Roman"/>
                          <a:ea typeface="Times New Roman"/>
                          <a:cs typeface="Times New Roman"/>
                        </a:rPr>
                        <a:t>BONDED WAREHOUSE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Gümrüklü depo. Gümrük yetkilileri tarafından gümrük işlemlerinin tamamlanıncaya kadar malın depolanmasına izin verdiği antrepo.</a:t>
                      </a:r>
                      <a:endParaRPr lang="tr-TR" sz="1600">
                        <a:latin typeface="Calibri"/>
                        <a:ea typeface="Calibri"/>
                        <a:cs typeface="Times New Roman"/>
                      </a:endParaRPr>
                    </a:p>
                  </a:txBody>
                  <a:tcPr marL="68580" marR="68580" marT="0" marB="0"/>
                </a:tc>
              </a:tr>
              <a:tr h="711757">
                <a:tc>
                  <a:txBody>
                    <a:bodyPr/>
                    <a:lstStyle/>
                    <a:p>
                      <a:pPr marL="6350" indent="0">
                        <a:lnSpc>
                          <a:spcPct val="115000"/>
                        </a:lnSpc>
                        <a:spcAft>
                          <a:spcPts val="0"/>
                        </a:spcAft>
                      </a:pPr>
                      <a:r>
                        <a:rPr lang="tr-TR" sz="1600" b="1" dirty="0">
                          <a:latin typeface="Times New Roman"/>
                          <a:ea typeface="Times New Roman"/>
                          <a:cs typeface="Times New Roman"/>
                        </a:rPr>
                        <a:t>BRIDGE POINT</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Ön taşıma noktası.Bir limandan başka limana taşınan yükün toplandığı kara noktası.</a:t>
                      </a:r>
                      <a:endParaRPr lang="tr-TR" sz="1600" dirty="0">
                        <a:latin typeface="Calibri"/>
                        <a:ea typeface="Calibri"/>
                        <a:cs typeface="Times New Roman"/>
                      </a:endParaRPr>
                    </a:p>
                  </a:txBody>
                  <a:tcPr marL="68580" marR="68580" marT="0" marB="0"/>
                </a:tc>
              </a:tr>
              <a:tr h="924944">
                <a:tc>
                  <a:txBody>
                    <a:bodyPr/>
                    <a:lstStyle/>
                    <a:p>
                      <a:pPr marL="6350" indent="0">
                        <a:lnSpc>
                          <a:spcPct val="115000"/>
                        </a:lnSpc>
                        <a:spcAft>
                          <a:spcPts val="0"/>
                        </a:spcAft>
                      </a:pPr>
                      <a:r>
                        <a:rPr lang="tr-TR" sz="1600" b="1" dirty="0">
                          <a:latin typeface="Times New Roman"/>
                          <a:ea typeface="Times New Roman"/>
                          <a:cs typeface="Times New Roman"/>
                        </a:rPr>
                        <a:t>BRIDGE PORT</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Ön taşıma limanı.Bir gemiyle taşınan yükün toplanarak konteynere yüklendiği ve yeniden taşınmak üzere başka bir limana aktarıldığı liman.</a:t>
                      </a:r>
                      <a:endParaRPr lang="tr-TR" sz="1600">
                        <a:latin typeface="Calibri"/>
                        <a:ea typeface="Calibri"/>
                        <a:cs typeface="Times New Roman"/>
                      </a:endParaRPr>
                    </a:p>
                  </a:txBody>
                  <a:tcPr marL="68580" marR="68580" marT="0" marB="0"/>
                </a:tc>
              </a:tr>
              <a:tr h="711757">
                <a:tc>
                  <a:txBody>
                    <a:bodyPr/>
                    <a:lstStyle/>
                    <a:p>
                      <a:pPr marL="6350" indent="0">
                        <a:lnSpc>
                          <a:spcPct val="115000"/>
                        </a:lnSpc>
                        <a:spcAft>
                          <a:spcPts val="0"/>
                        </a:spcAft>
                      </a:pPr>
                      <a:r>
                        <a:rPr lang="tr-TR" sz="1600" b="1" dirty="0">
                          <a:latin typeface="Times New Roman"/>
                          <a:ea typeface="Times New Roman"/>
                          <a:cs typeface="Times New Roman"/>
                        </a:rPr>
                        <a:t>BROKEN STOWAGE</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Yüklenen kargonun cins ve özelliğinden ya da yerleştirilmesindeki planlama hatasından dolayı kullanılamayan alan.</a:t>
                      </a:r>
                      <a:endParaRPr lang="tr-TR" sz="1600">
                        <a:latin typeface="Calibri"/>
                        <a:ea typeface="Calibri"/>
                        <a:cs typeface="Times New Roman"/>
                      </a:endParaRPr>
                    </a:p>
                  </a:txBody>
                  <a:tcPr marL="68580" marR="68580" marT="0" marB="0"/>
                </a:tc>
              </a:tr>
              <a:tr h="711757">
                <a:tc>
                  <a:txBody>
                    <a:bodyPr/>
                    <a:lstStyle/>
                    <a:p>
                      <a:pPr marL="6350" indent="0">
                        <a:lnSpc>
                          <a:spcPct val="115000"/>
                        </a:lnSpc>
                        <a:spcAft>
                          <a:spcPts val="0"/>
                        </a:spcAft>
                      </a:pPr>
                      <a:r>
                        <a:rPr lang="tr-TR" sz="1600" b="1" dirty="0">
                          <a:latin typeface="Times New Roman"/>
                          <a:ea typeface="Times New Roman"/>
                          <a:cs typeface="Times New Roman"/>
                        </a:rPr>
                        <a:t>BULK CARRIERS</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Dökme yük taşıyıcısı.Hububat,gübre,maden filizi ve petrol gibi dökme malları taşımak için inşa edilmiş bütün gemiler.</a:t>
                      </a:r>
                      <a:endParaRPr lang="tr-TR" sz="1600">
                        <a:latin typeface="Calibri"/>
                        <a:ea typeface="Calibri"/>
                        <a:cs typeface="Times New Roman"/>
                      </a:endParaRPr>
                    </a:p>
                  </a:txBody>
                  <a:tcPr marL="68580" marR="68580" marT="0" marB="0"/>
                </a:tc>
              </a:tr>
              <a:tr h="711757">
                <a:tc>
                  <a:txBody>
                    <a:bodyPr/>
                    <a:lstStyle/>
                    <a:p>
                      <a:pPr marL="6350" indent="0">
                        <a:lnSpc>
                          <a:spcPct val="115000"/>
                        </a:lnSpc>
                        <a:spcAft>
                          <a:spcPts val="0"/>
                        </a:spcAft>
                      </a:pPr>
                      <a:r>
                        <a:rPr lang="tr-TR" sz="1600" b="1" dirty="0">
                          <a:latin typeface="Times New Roman"/>
                          <a:ea typeface="Times New Roman"/>
                          <a:cs typeface="Times New Roman"/>
                        </a:rPr>
                        <a:t>BULK-FREIGHT CONTANIER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a:latin typeface="Times New Roman"/>
                          <a:ea typeface="Times New Roman"/>
                          <a:cs typeface="Times New Roman"/>
                        </a:rPr>
                        <a:t>Dökme yükler için bir boşaltma kapağı olarak olan konteyner.</a:t>
                      </a:r>
                      <a:endParaRPr lang="tr-TR" sz="1600">
                        <a:latin typeface="Calibri"/>
                        <a:ea typeface="Calibri"/>
                        <a:cs typeface="Times New Roman"/>
                      </a:endParaRPr>
                    </a:p>
                  </a:txBody>
                  <a:tcPr marL="68580" marR="68580" marT="0" marB="0"/>
                </a:tc>
              </a:tr>
              <a:tr h="711757">
                <a:tc>
                  <a:txBody>
                    <a:bodyPr/>
                    <a:lstStyle/>
                    <a:p>
                      <a:pPr marL="6350" indent="0">
                        <a:lnSpc>
                          <a:spcPct val="115000"/>
                        </a:lnSpc>
                        <a:spcAft>
                          <a:spcPts val="0"/>
                        </a:spcAft>
                      </a:pPr>
                      <a:r>
                        <a:rPr lang="tr-TR" sz="1600" b="1" dirty="0">
                          <a:latin typeface="Times New Roman"/>
                          <a:ea typeface="Times New Roman"/>
                          <a:cs typeface="Times New Roman"/>
                        </a:rPr>
                        <a:t>CAR POOLING</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Taşıyıcının ve taşıtıcının merkezi bir otorite aracılığıyla özel kişilere ait kara/demiryolu taşıma aracını kullanması</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188640"/>
          <a:ext cx="8712968" cy="6429310"/>
        </p:xfrm>
        <a:graphic>
          <a:graphicData uri="http://schemas.openxmlformats.org/drawingml/2006/table">
            <a:tbl>
              <a:tblPr firstRow="1" bandRow="1">
                <a:tableStyleId>{5940675A-B579-460E-94D1-54222C63F5DA}</a:tableStyleId>
              </a:tblPr>
              <a:tblGrid>
                <a:gridCol w="2016224"/>
                <a:gridCol w="6696744"/>
              </a:tblGrid>
              <a:tr h="633670">
                <a:tc>
                  <a:txBody>
                    <a:bodyPr/>
                    <a:lstStyle/>
                    <a:p>
                      <a:pPr marL="457200">
                        <a:lnSpc>
                          <a:spcPct val="115000"/>
                        </a:lnSpc>
                        <a:spcAft>
                          <a:spcPts val="0"/>
                        </a:spcAft>
                      </a:pPr>
                      <a:r>
                        <a:rPr lang="tr-TR" sz="1800" b="1" dirty="0">
                          <a:latin typeface="Times New Roman"/>
                          <a:ea typeface="Times New Roman"/>
                          <a:cs typeface="Times New Roman"/>
                        </a:rPr>
                        <a:t>CAR SEAL</a:t>
                      </a:r>
                      <a:endParaRPr lang="tr-TR" sz="18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Araç mührü.</a:t>
                      </a:r>
                      <a:r>
                        <a:rPr lang="tr-TR" sz="1800" dirty="0" err="1">
                          <a:latin typeface="Times New Roman"/>
                          <a:ea typeface="Times New Roman"/>
                          <a:cs typeface="Times New Roman"/>
                        </a:rPr>
                        <a:t>Konteyner</a:t>
                      </a:r>
                      <a:r>
                        <a:rPr lang="tr-TR" sz="1800" dirty="0">
                          <a:latin typeface="Times New Roman"/>
                          <a:ea typeface="Times New Roman"/>
                          <a:cs typeface="Times New Roman"/>
                        </a:rPr>
                        <a:t>,vagon vb. taşıma kaplarının kapılarına konulan metal veya kuşun mühür.Mühür genellikle kayıt için numaralandırılır.</a:t>
                      </a:r>
                      <a:endParaRPr lang="tr-TR" sz="1800" dirty="0">
                        <a:latin typeface="Calibri"/>
                        <a:ea typeface="Calibri"/>
                        <a:cs typeface="Times New Roman"/>
                      </a:endParaRPr>
                    </a:p>
                  </a:txBody>
                  <a:tcPr marL="68580" marR="68580" marT="0" marB="0"/>
                </a:tc>
              </a:tr>
              <a:tr h="374442">
                <a:tc>
                  <a:txBody>
                    <a:bodyPr/>
                    <a:lstStyle/>
                    <a:p>
                      <a:pPr marL="457200">
                        <a:lnSpc>
                          <a:spcPct val="115000"/>
                        </a:lnSpc>
                        <a:spcAft>
                          <a:spcPts val="0"/>
                        </a:spcAft>
                      </a:pPr>
                      <a:r>
                        <a:rPr lang="tr-TR" sz="1800" b="1">
                          <a:latin typeface="Times New Roman"/>
                          <a:ea typeface="Times New Roman"/>
                          <a:cs typeface="Times New Roman"/>
                        </a:rPr>
                        <a:t>CARFLOAT</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Limanlarda yük aktarımı için kullanılan raylı sistem.</a:t>
                      </a:r>
                      <a:endParaRPr lang="tr-TR" sz="1800" dirty="0">
                        <a:latin typeface="Calibri"/>
                        <a:ea typeface="Calibri"/>
                        <a:cs typeface="Times New Roman"/>
                      </a:endParaRPr>
                    </a:p>
                  </a:txBody>
                  <a:tcPr marL="68580" marR="68580" marT="0" marB="0"/>
                </a:tc>
              </a:tr>
              <a:tr h="360040">
                <a:tc>
                  <a:txBody>
                    <a:bodyPr/>
                    <a:lstStyle/>
                    <a:p>
                      <a:pPr marL="457200">
                        <a:lnSpc>
                          <a:spcPct val="115000"/>
                        </a:lnSpc>
                        <a:spcAft>
                          <a:spcPts val="0"/>
                        </a:spcAft>
                      </a:pPr>
                      <a:r>
                        <a:rPr lang="tr-TR" sz="1800" b="1">
                          <a:latin typeface="Times New Roman"/>
                          <a:ea typeface="Times New Roman"/>
                          <a:cs typeface="Times New Roman"/>
                        </a:rPr>
                        <a:t>CARGO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Yük.</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CARRIER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Taşıyıcı.Bir taşıma kontratı gereği taşımanın kara,hava,deniz,demiryolu,iç suyolu veya kombine olarak gerçekleştirilmesi sorumluluğunu üstlenen kişi yada kuruluş.</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CELLS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Hücre sistemi. </a:t>
                      </a:r>
                      <a:r>
                        <a:rPr lang="tr-TR" sz="1800" dirty="0" err="1">
                          <a:latin typeface="Times New Roman"/>
                          <a:ea typeface="Times New Roman"/>
                          <a:cs typeface="Times New Roman"/>
                        </a:rPr>
                        <a:t>Konteyner</a:t>
                      </a:r>
                      <a:r>
                        <a:rPr lang="tr-TR" sz="1800" dirty="0">
                          <a:latin typeface="Times New Roman"/>
                          <a:ea typeface="Times New Roman"/>
                          <a:cs typeface="Times New Roman"/>
                        </a:rPr>
                        <a:t> gemilerinde </a:t>
                      </a:r>
                      <a:r>
                        <a:rPr lang="tr-TR" sz="1800" dirty="0" err="1">
                          <a:latin typeface="Times New Roman"/>
                          <a:ea typeface="Times New Roman"/>
                          <a:cs typeface="Times New Roman"/>
                        </a:rPr>
                        <a:t>konteynerlerin</a:t>
                      </a:r>
                      <a:r>
                        <a:rPr lang="tr-TR" sz="1800" dirty="0">
                          <a:latin typeface="Times New Roman"/>
                          <a:ea typeface="Times New Roman"/>
                          <a:cs typeface="Times New Roman"/>
                        </a:rPr>
                        <a:t> üst üste konduğu istiflenme biçimi.</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CENTER OF GRAVITY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Taşıma araçların ya da </a:t>
                      </a:r>
                      <a:r>
                        <a:rPr lang="tr-TR" sz="1800" dirty="0" err="1">
                          <a:latin typeface="Times New Roman"/>
                          <a:ea typeface="Times New Roman"/>
                          <a:cs typeface="Times New Roman"/>
                        </a:rPr>
                        <a:t>konteynerin</a:t>
                      </a:r>
                      <a:r>
                        <a:rPr lang="tr-TR" sz="1800" dirty="0">
                          <a:latin typeface="Times New Roman"/>
                          <a:ea typeface="Times New Roman"/>
                          <a:cs typeface="Times New Roman"/>
                        </a:rPr>
                        <a:t> ağırlık merkezi.</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COMMON CARRIER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Taşıyıcı, nakliyeci. Basılı tarifeler üzerinden mal taşımacılığı yapan kişi ya da firma.</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CONTAINER LOAD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err="1">
                          <a:latin typeface="Times New Roman"/>
                          <a:ea typeface="Times New Roman"/>
                          <a:cs typeface="Times New Roman"/>
                        </a:rPr>
                        <a:t>Konteyneri</a:t>
                      </a:r>
                      <a:r>
                        <a:rPr lang="tr-TR" sz="1800" dirty="0">
                          <a:latin typeface="Times New Roman"/>
                          <a:ea typeface="Times New Roman"/>
                          <a:cs typeface="Times New Roman"/>
                        </a:rPr>
                        <a:t> doldurmaya yeterli yük.</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CONTAINER MANIFEST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err="1">
                          <a:latin typeface="Times New Roman"/>
                          <a:ea typeface="Times New Roman"/>
                          <a:cs typeface="Times New Roman"/>
                        </a:rPr>
                        <a:t>Konteyner</a:t>
                      </a:r>
                      <a:r>
                        <a:rPr lang="tr-TR" sz="1800" dirty="0">
                          <a:latin typeface="Times New Roman"/>
                          <a:ea typeface="Times New Roman"/>
                          <a:cs typeface="Times New Roman"/>
                        </a:rPr>
                        <a:t> manifestosu. </a:t>
                      </a:r>
                      <a:r>
                        <a:rPr lang="tr-TR" sz="1800" dirty="0" err="1">
                          <a:latin typeface="Times New Roman"/>
                          <a:ea typeface="Times New Roman"/>
                          <a:cs typeface="Times New Roman"/>
                        </a:rPr>
                        <a:t>Konteyner</a:t>
                      </a:r>
                      <a:r>
                        <a:rPr lang="tr-TR" sz="1800" dirty="0">
                          <a:latin typeface="Times New Roman"/>
                          <a:ea typeface="Times New Roman"/>
                          <a:cs typeface="Times New Roman"/>
                        </a:rPr>
                        <a:t> içindeki mal ve yükleme bilgilerini içeren evrak.</a:t>
                      </a:r>
                      <a:endParaRPr lang="tr-TR" sz="1800" dirty="0">
                        <a:latin typeface="Calibri"/>
                        <a:ea typeface="Calibri"/>
                        <a:cs typeface="Times New Roman"/>
                      </a:endParaRPr>
                    </a:p>
                  </a:txBody>
                  <a:tcPr marL="68580" marR="68580" marT="0" marB="0"/>
                </a:tc>
              </a:tr>
              <a:tr h="633670">
                <a:tc>
                  <a:txBody>
                    <a:bodyPr/>
                    <a:lstStyle/>
                    <a:p>
                      <a:pPr marL="457200">
                        <a:lnSpc>
                          <a:spcPct val="115000"/>
                        </a:lnSpc>
                        <a:spcAft>
                          <a:spcPts val="0"/>
                        </a:spcAft>
                      </a:pPr>
                      <a:r>
                        <a:rPr lang="tr-TR" sz="1800" b="1">
                          <a:latin typeface="Times New Roman"/>
                          <a:ea typeface="Times New Roman"/>
                          <a:cs typeface="Times New Roman"/>
                        </a:rPr>
                        <a:t>CONTAINER POLL </a:t>
                      </a:r>
                      <a:endParaRPr lang="tr-TR" sz="1800">
                        <a:latin typeface="Calibri"/>
                        <a:ea typeface="Calibri"/>
                        <a:cs typeface="Times New Roman"/>
                      </a:endParaRPr>
                    </a:p>
                  </a:txBody>
                  <a:tcPr marL="68580" marR="68580" marT="0" marB="0"/>
                </a:tc>
                <a:tc>
                  <a:txBody>
                    <a:bodyPr/>
                    <a:lstStyle/>
                    <a:p>
                      <a:pPr marL="457200">
                        <a:lnSpc>
                          <a:spcPct val="115000"/>
                        </a:lnSpc>
                        <a:spcAft>
                          <a:spcPts val="0"/>
                        </a:spcAft>
                      </a:pPr>
                      <a:r>
                        <a:rPr lang="tr-TR" sz="1800" dirty="0">
                          <a:latin typeface="Times New Roman"/>
                          <a:ea typeface="Times New Roman"/>
                          <a:cs typeface="Times New Roman"/>
                        </a:rPr>
                        <a:t>Firmalar arasında </a:t>
                      </a:r>
                      <a:r>
                        <a:rPr lang="tr-TR" sz="1800" dirty="0" err="1">
                          <a:latin typeface="Times New Roman"/>
                          <a:ea typeface="Times New Roman"/>
                          <a:cs typeface="Times New Roman"/>
                        </a:rPr>
                        <a:t>konteynerlerin</a:t>
                      </a:r>
                      <a:r>
                        <a:rPr lang="tr-TR" sz="1800" dirty="0">
                          <a:latin typeface="Times New Roman"/>
                          <a:ea typeface="Times New Roman"/>
                          <a:cs typeface="Times New Roman"/>
                        </a:rPr>
                        <a:t> ortak kullanıma açılması sözleşmesi.</a:t>
                      </a:r>
                      <a:endParaRPr lang="tr-TR" sz="1800" dirty="0">
                        <a:latin typeface="Calibri"/>
                        <a:ea typeface="Calibri"/>
                        <a:cs typeface="Times New Roman"/>
                      </a:endParaRPr>
                    </a:p>
                  </a:txBody>
                  <a:tcPr marL="68580" marR="68580" marT="0" marB="0"/>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188641"/>
          <a:ext cx="8640960" cy="6541395"/>
        </p:xfrm>
        <a:graphic>
          <a:graphicData uri="http://schemas.openxmlformats.org/drawingml/2006/table">
            <a:tbl>
              <a:tblPr firstRow="1" bandRow="1">
                <a:tableStyleId>{5940675A-B579-460E-94D1-54222C63F5DA}</a:tableStyleId>
              </a:tblPr>
              <a:tblGrid>
                <a:gridCol w="2376264"/>
                <a:gridCol w="6264696"/>
              </a:tblGrid>
              <a:tr h="818900">
                <a:tc>
                  <a:txBody>
                    <a:bodyPr/>
                    <a:lstStyle/>
                    <a:p>
                      <a:pPr marL="6350" indent="0">
                        <a:lnSpc>
                          <a:spcPct val="115000"/>
                        </a:lnSpc>
                        <a:spcAft>
                          <a:spcPts val="0"/>
                        </a:spcAft>
                      </a:pPr>
                      <a:r>
                        <a:rPr lang="tr-TR" sz="1600" b="1" dirty="0">
                          <a:latin typeface="Times New Roman"/>
                          <a:ea typeface="Times New Roman"/>
                          <a:cs typeface="Times New Roman"/>
                        </a:rPr>
                        <a:t>CONTAINER TERMINAL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err="1">
                          <a:latin typeface="Times New Roman"/>
                          <a:ea typeface="Times New Roman"/>
                          <a:cs typeface="Times New Roman"/>
                        </a:rPr>
                        <a:t>Konteyner</a:t>
                      </a:r>
                      <a:r>
                        <a:rPr lang="tr-TR" sz="1600" dirty="0">
                          <a:latin typeface="Times New Roman"/>
                          <a:ea typeface="Times New Roman"/>
                          <a:cs typeface="Times New Roman"/>
                        </a:rPr>
                        <a:t> terminali. Dolu veya boş </a:t>
                      </a:r>
                      <a:r>
                        <a:rPr lang="tr-TR" sz="1600" dirty="0" err="1">
                          <a:latin typeface="Times New Roman"/>
                          <a:ea typeface="Times New Roman"/>
                          <a:cs typeface="Times New Roman"/>
                        </a:rPr>
                        <a:t>konteynerlerin</a:t>
                      </a:r>
                      <a:r>
                        <a:rPr lang="tr-TR" sz="1600" dirty="0">
                          <a:latin typeface="Times New Roman"/>
                          <a:ea typeface="Times New Roman"/>
                          <a:cs typeface="Times New Roman"/>
                        </a:rPr>
                        <a:t> istifleme, yükleme, boşaltma, tamir ve bakımının yapıldığı kara, deniz, demiryolu bağlantıları bulunan alan.</a:t>
                      </a:r>
                      <a:endParaRPr lang="tr-TR" sz="1600" dirty="0">
                        <a:latin typeface="Calibri"/>
                        <a:ea typeface="Calibri"/>
                        <a:cs typeface="Times New Roman"/>
                      </a:endParaRPr>
                    </a:p>
                  </a:txBody>
                  <a:tcPr marL="68580" marR="68580" marT="0" marB="0"/>
                </a:tc>
              </a:tr>
              <a:tr h="601808">
                <a:tc>
                  <a:txBody>
                    <a:bodyPr/>
                    <a:lstStyle/>
                    <a:p>
                      <a:pPr marL="6350" indent="0">
                        <a:lnSpc>
                          <a:spcPct val="115000"/>
                        </a:lnSpc>
                        <a:spcAft>
                          <a:spcPts val="0"/>
                        </a:spcAft>
                      </a:pPr>
                      <a:r>
                        <a:rPr lang="tr-TR" sz="1600" b="1" dirty="0">
                          <a:latin typeface="Times New Roman"/>
                          <a:ea typeface="Times New Roman"/>
                          <a:cs typeface="Times New Roman"/>
                        </a:rPr>
                        <a:t>CONTAINER YARD (CY)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err="1">
                          <a:latin typeface="Times New Roman"/>
                          <a:ea typeface="Times New Roman"/>
                          <a:cs typeface="Times New Roman"/>
                        </a:rPr>
                        <a:t>Konteyner</a:t>
                      </a:r>
                      <a:r>
                        <a:rPr lang="tr-TR" sz="1600" dirty="0">
                          <a:latin typeface="Times New Roman"/>
                          <a:ea typeface="Times New Roman"/>
                          <a:cs typeface="Times New Roman"/>
                        </a:rPr>
                        <a:t> alanı. Yüklü veya boş </a:t>
                      </a:r>
                      <a:r>
                        <a:rPr lang="tr-TR" sz="1600" dirty="0" err="1">
                          <a:latin typeface="Times New Roman"/>
                          <a:ea typeface="Times New Roman"/>
                          <a:cs typeface="Times New Roman"/>
                        </a:rPr>
                        <a:t>konteynerlerin</a:t>
                      </a:r>
                      <a:r>
                        <a:rPr lang="tr-TR" sz="1600" dirty="0">
                          <a:latin typeface="Times New Roman"/>
                          <a:ea typeface="Times New Roman"/>
                          <a:cs typeface="Times New Roman"/>
                        </a:rPr>
                        <a:t> </a:t>
                      </a:r>
                      <a:r>
                        <a:rPr lang="tr-TR" sz="1600" dirty="0" err="1">
                          <a:latin typeface="Times New Roman"/>
                          <a:ea typeface="Times New Roman"/>
                          <a:cs typeface="Times New Roman"/>
                        </a:rPr>
                        <a:t>elleçlendiği</a:t>
                      </a:r>
                      <a:r>
                        <a:rPr lang="tr-TR" sz="1600" dirty="0">
                          <a:latin typeface="Times New Roman"/>
                          <a:ea typeface="Times New Roman"/>
                          <a:cs typeface="Times New Roman"/>
                        </a:rPr>
                        <a:t>, yüklendiği, boşaltıldığı, depolandığı alan.</a:t>
                      </a:r>
                      <a:endParaRPr lang="tr-TR" sz="1600" dirty="0">
                        <a:latin typeface="Calibri"/>
                        <a:ea typeface="Calibri"/>
                        <a:cs typeface="Times New Roman"/>
                      </a:endParaRPr>
                    </a:p>
                  </a:txBody>
                  <a:tcPr marL="68580" marR="68580" marT="0" marB="0"/>
                </a:tc>
              </a:tr>
              <a:tr h="429151">
                <a:tc>
                  <a:txBody>
                    <a:bodyPr/>
                    <a:lstStyle/>
                    <a:p>
                      <a:pPr marL="0" indent="0">
                        <a:lnSpc>
                          <a:spcPct val="115000"/>
                        </a:lnSpc>
                        <a:spcAft>
                          <a:spcPts val="0"/>
                        </a:spcAft>
                      </a:pPr>
                      <a:r>
                        <a:rPr lang="tr-TR" sz="1600" b="1" dirty="0">
                          <a:latin typeface="Times New Roman"/>
                          <a:ea typeface="Times New Roman"/>
                          <a:cs typeface="Times New Roman"/>
                        </a:rPr>
                        <a:t>CONTRABAND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Yasak kargo</a:t>
                      </a:r>
                      <a:endParaRPr lang="tr-TR" sz="1600" dirty="0">
                        <a:latin typeface="Calibri"/>
                        <a:ea typeface="Calibri"/>
                        <a:cs typeface="Times New Roman"/>
                      </a:endParaRPr>
                    </a:p>
                  </a:txBody>
                  <a:tcPr marL="68580" marR="68580" marT="0" marB="0"/>
                </a:tc>
              </a:tr>
              <a:tr h="818900">
                <a:tc>
                  <a:txBody>
                    <a:bodyPr/>
                    <a:lstStyle/>
                    <a:p>
                      <a:pPr marL="6350" indent="0">
                        <a:lnSpc>
                          <a:spcPct val="115000"/>
                        </a:lnSpc>
                        <a:spcAft>
                          <a:spcPts val="0"/>
                        </a:spcAft>
                      </a:pPr>
                      <a:r>
                        <a:rPr lang="tr-TR" sz="1600" b="1" dirty="0">
                          <a:latin typeface="Times New Roman"/>
                          <a:ea typeface="Times New Roman"/>
                          <a:cs typeface="Times New Roman"/>
                        </a:rPr>
                        <a:t>CORNER POSTS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err="1">
                          <a:latin typeface="Times New Roman"/>
                          <a:ea typeface="Times New Roman"/>
                          <a:cs typeface="Times New Roman"/>
                        </a:rPr>
                        <a:t>Konteynerin</a:t>
                      </a:r>
                      <a:r>
                        <a:rPr lang="tr-TR" sz="1600" dirty="0">
                          <a:latin typeface="Times New Roman"/>
                          <a:ea typeface="Times New Roman"/>
                          <a:cs typeface="Times New Roman"/>
                        </a:rPr>
                        <a:t> köşelerinde bulunan ve </a:t>
                      </a:r>
                      <a:r>
                        <a:rPr lang="tr-TR" sz="1600" dirty="0" err="1">
                          <a:latin typeface="Times New Roman"/>
                          <a:ea typeface="Times New Roman"/>
                          <a:cs typeface="Times New Roman"/>
                        </a:rPr>
                        <a:t>konteynerlerin</a:t>
                      </a:r>
                      <a:r>
                        <a:rPr lang="tr-TR" sz="1600" dirty="0">
                          <a:latin typeface="Times New Roman"/>
                          <a:ea typeface="Times New Roman"/>
                          <a:cs typeface="Times New Roman"/>
                        </a:rPr>
                        <a:t> taşıma aracının üzerine yerleştirilmesi veya taşıma aracından alınmasını kolaylaştıran dikey çerçeveler.</a:t>
                      </a:r>
                      <a:endParaRPr lang="tr-TR" sz="1600" dirty="0">
                        <a:latin typeface="Calibri"/>
                        <a:ea typeface="Calibri"/>
                        <a:cs typeface="Times New Roman"/>
                      </a:endParaRPr>
                    </a:p>
                  </a:txBody>
                  <a:tcPr marL="68580" marR="68580" marT="0" marB="0"/>
                </a:tc>
              </a:tr>
              <a:tr h="601808">
                <a:tc>
                  <a:txBody>
                    <a:bodyPr/>
                    <a:lstStyle/>
                    <a:p>
                      <a:pPr marL="6350" indent="0">
                        <a:lnSpc>
                          <a:spcPct val="115000"/>
                        </a:lnSpc>
                        <a:spcAft>
                          <a:spcPts val="0"/>
                        </a:spcAft>
                      </a:pPr>
                      <a:r>
                        <a:rPr lang="tr-TR" sz="1600" b="1" dirty="0">
                          <a:latin typeface="Times New Roman"/>
                          <a:ea typeface="Times New Roman"/>
                          <a:cs typeface="Times New Roman"/>
                        </a:rPr>
                        <a:t>CROSS MEMBER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err="1">
                          <a:latin typeface="Times New Roman"/>
                          <a:ea typeface="Times New Roman"/>
                          <a:cs typeface="Times New Roman"/>
                        </a:rPr>
                        <a:t>Konteynerin</a:t>
                      </a:r>
                      <a:r>
                        <a:rPr lang="tr-TR" sz="1600" dirty="0">
                          <a:latin typeface="Times New Roman"/>
                          <a:ea typeface="Times New Roman"/>
                          <a:cs typeface="Times New Roman"/>
                        </a:rPr>
                        <a:t> altına monte edilen,</a:t>
                      </a:r>
                      <a:r>
                        <a:rPr lang="tr-TR" sz="1600" dirty="0" err="1">
                          <a:latin typeface="Times New Roman"/>
                          <a:ea typeface="Times New Roman"/>
                          <a:cs typeface="Times New Roman"/>
                        </a:rPr>
                        <a:t>konteyneri</a:t>
                      </a:r>
                      <a:r>
                        <a:rPr lang="tr-TR" sz="1600" dirty="0">
                          <a:latin typeface="Times New Roman"/>
                          <a:ea typeface="Times New Roman"/>
                          <a:cs typeface="Times New Roman"/>
                        </a:rPr>
                        <a:t> sağlamlaştıran çapraz konstrüksiyon.</a:t>
                      </a:r>
                      <a:endParaRPr lang="tr-TR" sz="1600" dirty="0">
                        <a:latin typeface="Calibri"/>
                        <a:ea typeface="Calibri"/>
                        <a:cs typeface="Times New Roman"/>
                      </a:endParaRPr>
                    </a:p>
                  </a:txBody>
                  <a:tcPr marL="68580" marR="68580" marT="0" marB="0"/>
                </a:tc>
              </a:tr>
              <a:tr h="601808">
                <a:tc>
                  <a:txBody>
                    <a:bodyPr/>
                    <a:lstStyle/>
                    <a:p>
                      <a:pPr marL="6350" indent="0">
                        <a:lnSpc>
                          <a:spcPct val="115000"/>
                        </a:lnSpc>
                        <a:spcAft>
                          <a:spcPts val="0"/>
                        </a:spcAft>
                      </a:pPr>
                      <a:r>
                        <a:rPr lang="tr-TR" sz="1600" b="1" dirty="0">
                          <a:latin typeface="Times New Roman"/>
                          <a:ea typeface="Times New Roman"/>
                          <a:cs typeface="Times New Roman"/>
                        </a:rPr>
                        <a:t>CUSTOMHOUSE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Gümrük Ofisi.</a:t>
                      </a:r>
                      <a:endParaRPr lang="tr-TR" sz="1600" dirty="0">
                        <a:latin typeface="Calibri"/>
                        <a:ea typeface="Calibri"/>
                        <a:cs typeface="Times New Roman"/>
                      </a:endParaRPr>
                    </a:p>
                  </a:txBody>
                  <a:tcPr marL="68580" marR="68580" marT="0" marB="0"/>
                </a:tc>
              </a:tr>
              <a:tr h="818900">
                <a:tc>
                  <a:txBody>
                    <a:bodyPr/>
                    <a:lstStyle/>
                    <a:p>
                      <a:pPr marL="6350" indent="0">
                        <a:lnSpc>
                          <a:spcPct val="115000"/>
                        </a:lnSpc>
                        <a:spcAft>
                          <a:spcPts val="0"/>
                        </a:spcAft>
                      </a:pPr>
                      <a:r>
                        <a:rPr lang="tr-TR" sz="1600" b="1" dirty="0">
                          <a:latin typeface="Times New Roman"/>
                          <a:ea typeface="Times New Roman"/>
                          <a:cs typeface="Times New Roman"/>
                        </a:rPr>
                        <a:t>CUSTOMS BONDED WAREHOUSE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Gümrüklü antrepo. Gümrüklenecek malların konulmasına izin verilen depo alanı.</a:t>
                      </a:r>
                      <a:endParaRPr lang="tr-TR" sz="1600" dirty="0">
                        <a:latin typeface="Calibri"/>
                        <a:ea typeface="Calibri"/>
                        <a:cs typeface="Times New Roman"/>
                      </a:endParaRPr>
                    </a:p>
                  </a:txBody>
                  <a:tcPr marL="68580" marR="68580" marT="0" marB="0"/>
                </a:tc>
              </a:tr>
              <a:tr h="601808">
                <a:tc>
                  <a:txBody>
                    <a:bodyPr/>
                    <a:lstStyle/>
                    <a:p>
                      <a:pPr marL="6350" indent="0">
                        <a:lnSpc>
                          <a:spcPct val="115000"/>
                        </a:lnSpc>
                        <a:spcAft>
                          <a:spcPts val="0"/>
                        </a:spcAft>
                      </a:pPr>
                      <a:r>
                        <a:rPr lang="tr-TR" sz="1600" b="1" dirty="0">
                          <a:latin typeface="Times New Roman"/>
                          <a:ea typeface="Times New Roman"/>
                          <a:cs typeface="Times New Roman"/>
                        </a:rPr>
                        <a:t>DECONSOLIDATION POINT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Dağınık veya </a:t>
                      </a:r>
                      <a:r>
                        <a:rPr lang="tr-TR" sz="1600" dirty="0" err="1">
                          <a:latin typeface="Times New Roman"/>
                          <a:ea typeface="Times New Roman"/>
                          <a:cs typeface="Times New Roman"/>
                        </a:rPr>
                        <a:t>konteynere</a:t>
                      </a:r>
                      <a:r>
                        <a:rPr lang="tr-TR" sz="1600" dirty="0">
                          <a:latin typeface="Times New Roman"/>
                          <a:ea typeface="Times New Roman"/>
                          <a:cs typeface="Times New Roman"/>
                        </a:rPr>
                        <a:t> yerleştirilmemiş kargonun teslimat için yeniden yüklendiği yer.</a:t>
                      </a:r>
                      <a:endParaRPr lang="tr-TR" sz="1600" dirty="0">
                        <a:latin typeface="Calibri"/>
                        <a:ea typeface="Calibri"/>
                        <a:cs typeface="Times New Roman"/>
                      </a:endParaRPr>
                    </a:p>
                  </a:txBody>
                  <a:tcPr marL="68580" marR="68580" marT="0" marB="0"/>
                </a:tc>
              </a:tr>
              <a:tr h="601808">
                <a:tc>
                  <a:txBody>
                    <a:bodyPr/>
                    <a:lstStyle/>
                    <a:p>
                      <a:pPr marL="6350" indent="0">
                        <a:lnSpc>
                          <a:spcPct val="115000"/>
                        </a:lnSpc>
                        <a:spcAft>
                          <a:spcPts val="0"/>
                        </a:spcAft>
                      </a:pPr>
                      <a:r>
                        <a:rPr lang="tr-TR" sz="1600" b="1" dirty="0">
                          <a:latin typeface="Times New Roman"/>
                          <a:ea typeface="Times New Roman"/>
                          <a:cs typeface="Times New Roman"/>
                        </a:rPr>
                        <a:t>CONTAINER DEPOT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err="1">
                          <a:latin typeface="Times New Roman"/>
                          <a:ea typeface="Times New Roman"/>
                          <a:cs typeface="Times New Roman"/>
                        </a:rPr>
                        <a:t>Konteyner</a:t>
                      </a:r>
                      <a:r>
                        <a:rPr lang="tr-TR" sz="1600" dirty="0">
                          <a:latin typeface="Times New Roman"/>
                          <a:ea typeface="Times New Roman"/>
                          <a:cs typeface="Times New Roman"/>
                        </a:rPr>
                        <a:t> Deposu. Boş </a:t>
                      </a:r>
                      <a:r>
                        <a:rPr lang="tr-TR" sz="1600" dirty="0" err="1">
                          <a:latin typeface="Times New Roman"/>
                          <a:ea typeface="Times New Roman"/>
                          <a:cs typeface="Times New Roman"/>
                        </a:rPr>
                        <a:t>konteynerlerin</a:t>
                      </a:r>
                      <a:r>
                        <a:rPr lang="tr-TR" sz="1600" dirty="0">
                          <a:latin typeface="Times New Roman"/>
                          <a:ea typeface="Times New Roman"/>
                          <a:cs typeface="Times New Roman"/>
                        </a:rPr>
                        <a:t> alınıp bırakıldığı boş alan.</a:t>
                      </a:r>
                      <a:endParaRPr lang="tr-TR" sz="1600" dirty="0">
                        <a:latin typeface="Calibri"/>
                        <a:ea typeface="Calibri"/>
                        <a:cs typeface="Times New Roman"/>
                      </a:endParaRPr>
                    </a:p>
                  </a:txBody>
                  <a:tcPr marL="68580" marR="68580" marT="0" marB="0"/>
                </a:tc>
              </a:tr>
              <a:tr h="601808">
                <a:tc>
                  <a:txBody>
                    <a:bodyPr/>
                    <a:lstStyle/>
                    <a:p>
                      <a:pPr marL="6350" indent="0">
                        <a:lnSpc>
                          <a:spcPct val="115000"/>
                        </a:lnSpc>
                        <a:spcAft>
                          <a:spcPts val="0"/>
                        </a:spcAft>
                      </a:pPr>
                      <a:r>
                        <a:rPr lang="tr-TR" sz="1600" b="1" dirty="0">
                          <a:latin typeface="Times New Roman"/>
                          <a:ea typeface="Times New Roman"/>
                          <a:cs typeface="Times New Roman"/>
                        </a:rPr>
                        <a:t>DESTINATION </a:t>
                      </a:r>
                      <a:endParaRPr lang="tr-TR" sz="1600" dirty="0">
                        <a:latin typeface="Calibri"/>
                        <a:ea typeface="Calibri"/>
                        <a:cs typeface="Times New Roman"/>
                      </a:endParaRPr>
                    </a:p>
                  </a:txBody>
                  <a:tcPr marL="68580" marR="68580" marT="0" marB="0"/>
                </a:tc>
                <a:tc>
                  <a:txBody>
                    <a:bodyPr/>
                    <a:lstStyle/>
                    <a:p>
                      <a:pPr marL="457200">
                        <a:lnSpc>
                          <a:spcPct val="115000"/>
                        </a:lnSpc>
                        <a:spcAft>
                          <a:spcPts val="0"/>
                        </a:spcAft>
                      </a:pPr>
                      <a:r>
                        <a:rPr lang="tr-TR" sz="1600" dirty="0">
                          <a:latin typeface="Times New Roman"/>
                          <a:ea typeface="Times New Roman"/>
                          <a:cs typeface="Times New Roman"/>
                        </a:rPr>
                        <a:t>Varış yeri, istikamet, hedef. Taşıyıcının malı alıcı veya acentesine teslim edeceği yer.</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188641"/>
          <a:ext cx="8712968" cy="6525135"/>
        </p:xfrm>
        <a:graphic>
          <a:graphicData uri="http://schemas.openxmlformats.org/drawingml/2006/table">
            <a:tbl>
              <a:tblPr firstRow="1" bandRow="1">
                <a:tableStyleId>{5940675A-B579-460E-94D1-54222C63F5DA}</a:tableStyleId>
              </a:tblPr>
              <a:tblGrid>
                <a:gridCol w="1872208"/>
                <a:gridCol w="6840760"/>
              </a:tblGrid>
              <a:tr h="930738">
                <a:tc>
                  <a:txBody>
                    <a:bodyPr/>
                    <a:lstStyle/>
                    <a:p>
                      <a:pPr marL="0" indent="0">
                        <a:lnSpc>
                          <a:spcPct val="115000"/>
                        </a:lnSpc>
                        <a:spcAft>
                          <a:spcPts val="0"/>
                        </a:spcAft>
                      </a:pPr>
                      <a:r>
                        <a:rPr lang="tr-TR" sz="1400" b="1" dirty="0">
                          <a:latin typeface="Times New Roman"/>
                          <a:ea typeface="Times New Roman"/>
                          <a:cs typeface="Times New Roman"/>
                        </a:rPr>
                        <a:t>DECK</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Güverte demektir, “under deck cargo” kargonun teknenin iç bölümlerine konulmasıdır. “On deck cargo” ise ambarın üst kısımına konulmasıdır. Tehlike anında ilk atılacak şey güverte üstündeki malzemeler olacağı için bu yüzden taşıyıcılar herhangi bir sorumluluğu kabul etmemektedirler.</a:t>
                      </a:r>
                      <a:endParaRPr lang="tr-TR" sz="1400">
                        <a:latin typeface="Calibri"/>
                        <a:ea typeface="Calibri"/>
                        <a:cs typeface="Times New Roman"/>
                      </a:endParaRPr>
                    </a:p>
                  </a:txBody>
                  <a:tcPr marL="68580" marR="68580" marT="0" marB="0"/>
                </a:tc>
              </a:tr>
              <a:tr h="457874">
                <a:tc>
                  <a:txBody>
                    <a:bodyPr/>
                    <a:lstStyle/>
                    <a:p>
                      <a:pPr marL="6350" indent="0">
                        <a:lnSpc>
                          <a:spcPct val="115000"/>
                        </a:lnSpc>
                        <a:spcAft>
                          <a:spcPts val="0"/>
                        </a:spcAft>
                      </a:pPr>
                      <a:r>
                        <a:rPr lang="tr-TR" sz="1400" b="1" dirty="0">
                          <a:latin typeface="Times New Roman"/>
                          <a:ea typeface="Times New Roman"/>
                          <a:cs typeface="Times New Roman"/>
                        </a:rPr>
                        <a:t>DOCK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Rıhtım. Kara taşımacılığında bir endüstriyel bölge veya taşıyıcı terminalindeki yükleme ve boşaltma platformu.</a:t>
                      </a:r>
                      <a:endParaRPr lang="tr-TR" sz="1400">
                        <a:latin typeface="Calibri"/>
                        <a:ea typeface="Calibri"/>
                        <a:cs typeface="Times New Roman"/>
                      </a:endParaRPr>
                    </a:p>
                  </a:txBody>
                  <a:tcPr marL="68580" marR="68580" marT="0" marB="0"/>
                </a:tc>
              </a:tr>
              <a:tr h="457874">
                <a:tc>
                  <a:txBody>
                    <a:bodyPr/>
                    <a:lstStyle/>
                    <a:p>
                      <a:pPr marL="6350" indent="0">
                        <a:lnSpc>
                          <a:spcPct val="115000"/>
                        </a:lnSpc>
                        <a:spcAft>
                          <a:spcPts val="0"/>
                        </a:spcAft>
                      </a:pPr>
                      <a:r>
                        <a:rPr lang="tr-TR" sz="1400" b="1" dirty="0">
                          <a:latin typeface="Times New Roman"/>
                          <a:ea typeface="Times New Roman"/>
                          <a:cs typeface="Times New Roman"/>
                        </a:rPr>
                        <a:t>DOLLY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err="1">
                          <a:latin typeface="Times New Roman"/>
                          <a:ea typeface="Times New Roman"/>
                          <a:cs typeface="Times New Roman"/>
                        </a:rPr>
                        <a:t>Konteynerin</a:t>
                      </a:r>
                      <a:r>
                        <a:rPr lang="tr-TR" sz="1400" dirty="0">
                          <a:latin typeface="Times New Roman"/>
                          <a:ea typeface="Times New Roman"/>
                          <a:cs typeface="Times New Roman"/>
                        </a:rPr>
                        <a:t> ön tarafını destekleyen tekerlek seti. </a:t>
                      </a:r>
                      <a:r>
                        <a:rPr lang="tr-TR" sz="1400" dirty="0" err="1">
                          <a:latin typeface="Times New Roman"/>
                          <a:ea typeface="Times New Roman"/>
                          <a:cs typeface="Times New Roman"/>
                        </a:rPr>
                        <a:t>Konteyner</a:t>
                      </a:r>
                      <a:r>
                        <a:rPr lang="tr-TR" sz="1400" dirty="0">
                          <a:latin typeface="Times New Roman"/>
                          <a:ea typeface="Times New Roman"/>
                          <a:cs typeface="Times New Roman"/>
                        </a:rPr>
                        <a:t> bir çekiciye bağlı olmadığı zaman kullanılır.</a:t>
                      </a:r>
                      <a:endParaRPr lang="tr-TR" sz="1400" dirty="0">
                        <a:latin typeface="Calibri"/>
                        <a:ea typeface="Calibri"/>
                        <a:cs typeface="Times New Roman"/>
                      </a:endParaRPr>
                    </a:p>
                  </a:txBody>
                  <a:tcPr marL="68580" marR="68580" marT="0" marB="0"/>
                </a:tc>
              </a:tr>
              <a:tr h="247947">
                <a:tc>
                  <a:txBody>
                    <a:bodyPr/>
                    <a:lstStyle/>
                    <a:p>
                      <a:pPr marL="6350" indent="0">
                        <a:lnSpc>
                          <a:spcPct val="115000"/>
                        </a:lnSpc>
                        <a:spcAft>
                          <a:spcPts val="0"/>
                        </a:spcAft>
                      </a:pPr>
                      <a:r>
                        <a:rPr lang="tr-TR" sz="1400" b="1" dirty="0">
                          <a:latin typeface="Times New Roman"/>
                          <a:ea typeface="Times New Roman"/>
                          <a:cs typeface="Times New Roman"/>
                        </a:rPr>
                        <a:t>DRY CARGO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Sıvı olmayan kargo. Genellikle ısı kontrolü gerekmez</a:t>
                      </a:r>
                      <a:endParaRPr lang="tr-TR" sz="1400">
                        <a:latin typeface="Calibri"/>
                        <a:ea typeface="Calibri"/>
                        <a:cs typeface="Times New Roman"/>
                      </a:endParaRPr>
                    </a:p>
                  </a:txBody>
                  <a:tcPr marL="68580" marR="68580" marT="0" marB="0"/>
                </a:tc>
              </a:tr>
              <a:tr h="719046">
                <a:tc>
                  <a:txBody>
                    <a:bodyPr/>
                    <a:lstStyle/>
                    <a:p>
                      <a:pPr marL="6350" indent="0">
                        <a:lnSpc>
                          <a:spcPct val="115000"/>
                        </a:lnSpc>
                        <a:spcAft>
                          <a:spcPts val="0"/>
                        </a:spcAft>
                      </a:pPr>
                      <a:r>
                        <a:rPr lang="tr-TR" sz="1400" b="1" dirty="0">
                          <a:latin typeface="Times New Roman"/>
                          <a:ea typeface="Times New Roman"/>
                          <a:cs typeface="Times New Roman"/>
                        </a:rPr>
                        <a:t>DRY -BULK CONTAINER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Kuru dökme yük konteyneri. Küçük taneli,toz ve katı akışkan malları dökme halinde taşımak için yapılmış konteyner.Özel bir şasi veya platforma sahiptir.</a:t>
                      </a:r>
                      <a:endParaRPr lang="tr-TR" sz="1400">
                        <a:latin typeface="Calibri"/>
                        <a:ea typeface="Calibri"/>
                        <a:cs typeface="Times New Roman"/>
                      </a:endParaRPr>
                    </a:p>
                  </a:txBody>
                  <a:tcPr marL="68580" marR="68580" marT="0" marB="0"/>
                </a:tc>
              </a:tr>
              <a:tr h="719046">
                <a:tc>
                  <a:txBody>
                    <a:bodyPr/>
                    <a:lstStyle/>
                    <a:p>
                      <a:pPr marL="6350" indent="0">
                        <a:lnSpc>
                          <a:spcPct val="115000"/>
                        </a:lnSpc>
                        <a:spcAft>
                          <a:spcPts val="0"/>
                        </a:spcAft>
                      </a:pPr>
                      <a:r>
                        <a:rPr lang="tr-TR" sz="1400" b="1" dirty="0">
                          <a:latin typeface="Times New Roman"/>
                          <a:ea typeface="Times New Roman"/>
                          <a:cs typeface="Times New Roman"/>
                        </a:rPr>
                        <a:t>FEEDER VESSEL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Aktarma servisleri için kullanılan küçük kapasiteli kısa mesafe gemileri.</a:t>
                      </a:r>
                      <a:endParaRPr lang="tr-TR" sz="1400" dirty="0">
                        <a:latin typeface="Calibri"/>
                        <a:ea typeface="Calibri"/>
                        <a:cs typeface="Times New Roman"/>
                      </a:endParaRPr>
                    </a:p>
                  </a:txBody>
                  <a:tcPr marL="68580" marR="68580" marT="0" marB="0"/>
                </a:tc>
              </a:tr>
              <a:tr h="719046">
                <a:tc>
                  <a:txBody>
                    <a:bodyPr/>
                    <a:lstStyle/>
                    <a:p>
                      <a:pPr marL="6350" indent="0">
                        <a:lnSpc>
                          <a:spcPct val="115000"/>
                        </a:lnSpc>
                        <a:spcAft>
                          <a:spcPts val="0"/>
                        </a:spcAft>
                      </a:pPr>
                      <a:r>
                        <a:rPr lang="tr-TR" sz="1400" b="1" dirty="0">
                          <a:latin typeface="Times New Roman"/>
                          <a:ea typeface="Times New Roman"/>
                          <a:cs typeface="Times New Roman"/>
                        </a:rPr>
                        <a:t>FLAT CAR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Tavanı ve duvarları olmayan demiryolu vagonu.</a:t>
                      </a:r>
                      <a:endParaRPr lang="tr-TR" sz="1400">
                        <a:latin typeface="Calibri"/>
                        <a:ea typeface="Calibri"/>
                        <a:cs typeface="Times New Roman"/>
                      </a:endParaRPr>
                    </a:p>
                  </a:txBody>
                  <a:tcPr marL="68580" marR="68580" marT="0" marB="0"/>
                </a:tc>
              </a:tr>
              <a:tr h="719046">
                <a:tc>
                  <a:txBody>
                    <a:bodyPr/>
                    <a:lstStyle/>
                    <a:p>
                      <a:pPr marL="6350" indent="0">
                        <a:lnSpc>
                          <a:spcPct val="115000"/>
                        </a:lnSpc>
                        <a:spcAft>
                          <a:spcPts val="0"/>
                        </a:spcAft>
                      </a:pPr>
                      <a:r>
                        <a:rPr lang="tr-TR" sz="1400" b="1" dirty="0">
                          <a:latin typeface="Times New Roman"/>
                          <a:ea typeface="Times New Roman"/>
                          <a:cs typeface="Times New Roman"/>
                        </a:rPr>
                        <a:t>FLAT RACK/FLAT BED CONTAINER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İçine yandan ve üstten mal yüklenebilen kenar ve duvarları olmayan platform şeklindeki konteyner.</a:t>
                      </a:r>
                      <a:endParaRPr lang="tr-TR" sz="1400">
                        <a:latin typeface="Calibri"/>
                        <a:ea typeface="Calibri"/>
                        <a:cs typeface="Times New Roman"/>
                      </a:endParaRPr>
                    </a:p>
                  </a:txBody>
                  <a:tcPr marL="68580" marR="68580" marT="0" marB="0"/>
                </a:tc>
              </a:tr>
              <a:tr h="719046">
                <a:tc>
                  <a:txBody>
                    <a:bodyPr/>
                    <a:lstStyle/>
                    <a:p>
                      <a:pPr marL="6350" indent="0">
                        <a:lnSpc>
                          <a:spcPct val="115000"/>
                        </a:lnSpc>
                        <a:spcAft>
                          <a:spcPts val="0"/>
                        </a:spcAft>
                      </a:pPr>
                      <a:r>
                        <a:rPr lang="tr-TR" sz="1400" b="1" dirty="0">
                          <a:latin typeface="Times New Roman"/>
                          <a:ea typeface="Times New Roman"/>
                          <a:cs typeface="Times New Roman"/>
                        </a:rPr>
                        <a:t>FORK LIFT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a:latin typeface="Times New Roman"/>
                          <a:ea typeface="Times New Roman"/>
                          <a:cs typeface="Times New Roman"/>
                        </a:rPr>
                        <a:t>Palet,kızak ve sandıkların kaldırılıp indirilesi için kullanılan iş makinesi.</a:t>
                      </a:r>
                      <a:endParaRPr lang="tr-TR" sz="1400">
                        <a:latin typeface="Calibri"/>
                        <a:ea typeface="Calibri"/>
                        <a:cs typeface="Times New Roman"/>
                      </a:endParaRPr>
                    </a:p>
                  </a:txBody>
                  <a:tcPr marL="68580" marR="68580" marT="0" marB="0"/>
                </a:tc>
              </a:tr>
              <a:tr h="719046">
                <a:tc>
                  <a:txBody>
                    <a:bodyPr/>
                    <a:lstStyle/>
                    <a:p>
                      <a:pPr marL="6350" indent="0">
                        <a:lnSpc>
                          <a:spcPct val="115000"/>
                        </a:lnSpc>
                        <a:spcAft>
                          <a:spcPts val="0"/>
                        </a:spcAft>
                      </a:pPr>
                      <a:r>
                        <a:rPr lang="tr-TR" sz="1400" b="1" dirty="0">
                          <a:latin typeface="Times New Roman"/>
                          <a:ea typeface="Times New Roman"/>
                          <a:cs typeface="Times New Roman"/>
                        </a:rPr>
                        <a:t>FREIGHTERS </a:t>
                      </a:r>
                      <a:endParaRPr lang="tr-TR" sz="14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400" dirty="0">
                          <a:latin typeface="Times New Roman"/>
                          <a:ea typeface="Times New Roman"/>
                          <a:cs typeface="Times New Roman"/>
                        </a:rPr>
                        <a:t>Yük gemileri. Soğuk hava depolu veya ambalajlı mal gemileri; </a:t>
                      </a:r>
                      <a:r>
                        <a:rPr lang="tr-TR" sz="1400" dirty="0" err="1">
                          <a:latin typeface="Times New Roman"/>
                          <a:ea typeface="Times New Roman"/>
                          <a:cs typeface="Times New Roman"/>
                        </a:rPr>
                        <a:t>konteyner</a:t>
                      </a:r>
                      <a:r>
                        <a:rPr lang="tr-TR" sz="1400" dirty="0">
                          <a:latin typeface="Times New Roman"/>
                          <a:ea typeface="Times New Roman"/>
                          <a:cs typeface="Times New Roman"/>
                        </a:rPr>
                        <a:t>, kısmi </a:t>
                      </a:r>
                      <a:r>
                        <a:rPr lang="tr-TR" sz="1400" dirty="0" err="1">
                          <a:latin typeface="Times New Roman"/>
                          <a:ea typeface="Times New Roman"/>
                          <a:cs typeface="Times New Roman"/>
                        </a:rPr>
                        <a:t>konteyner</a:t>
                      </a:r>
                      <a:r>
                        <a:rPr lang="tr-TR" sz="1400" dirty="0">
                          <a:latin typeface="Times New Roman"/>
                          <a:ea typeface="Times New Roman"/>
                          <a:cs typeface="Times New Roman"/>
                        </a:rPr>
                        <a:t> taşıma gemileri ve mavna taşıyıcıları.</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60648"/>
            <a:ext cx="8568952" cy="6192688"/>
          </a:xfrm>
        </p:spPr>
        <p:txBody>
          <a:bodyPr>
            <a:normAutofit fontScale="92500" lnSpcReduction="10000"/>
          </a:bodyPr>
          <a:lstStyle/>
          <a:p>
            <a:r>
              <a:rPr lang="tr-TR" b="1" dirty="0" err="1"/>
              <a:t>Masculine</a:t>
            </a:r>
            <a:r>
              <a:rPr lang="tr-TR" b="1" dirty="0"/>
              <a:t> </a:t>
            </a:r>
            <a:r>
              <a:rPr lang="tr-TR" b="1" dirty="0" err="1"/>
              <a:t>and</a:t>
            </a:r>
            <a:r>
              <a:rPr lang="tr-TR" b="1" dirty="0"/>
              <a:t> </a:t>
            </a:r>
            <a:r>
              <a:rPr lang="tr-TR" b="1" dirty="0" err="1"/>
              <a:t>Feminine</a:t>
            </a:r>
            <a:r>
              <a:rPr lang="tr-TR" b="1" dirty="0"/>
              <a:t> </a:t>
            </a:r>
            <a:r>
              <a:rPr lang="tr-TR" b="1" dirty="0" err="1"/>
              <a:t>Nouns</a:t>
            </a:r>
            <a:r>
              <a:rPr lang="tr-TR" b="1" dirty="0"/>
              <a:t> ( Eril ve Dişil İsimler</a:t>
            </a:r>
            <a:r>
              <a:rPr lang="tr-TR" b="1" dirty="0" smtClean="0"/>
              <a:t>):</a:t>
            </a:r>
          </a:p>
          <a:p>
            <a:r>
              <a:rPr lang="tr-TR" dirty="0" err="1" smtClean="0"/>
              <a:t>King</a:t>
            </a:r>
            <a:r>
              <a:rPr lang="tr-TR" dirty="0" smtClean="0"/>
              <a:t> </a:t>
            </a:r>
            <a:r>
              <a:rPr lang="tr-TR" dirty="0"/>
              <a:t>(</a:t>
            </a:r>
            <a:r>
              <a:rPr lang="tr-TR" dirty="0" err="1"/>
              <a:t>king</a:t>
            </a:r>
            <a:r>
              <a:rPr lang="tr-TR" dirty="0" smtClean="0"/>
              <a:t>)-</a:t>
            </a:r>
            <a:r>
              <a:rPr lang="tr-TR" dirty="0" err="1" smtClean="0"/>
              <a:t>Queen</a:t>
            </a:r>
            <a:r>
              <a:rPr lang="tr-TR" dirty="0" smtClean="0"/>
              <a:t> </a:t>
            </a:r>
            <a:r>
              <a:rPr lang="tr-TR" dirty="0"/>
              <a:t>(</a:t>
            </a:r>
            <a:r>
              <a:rPr lang="tr-TR" dirty="0" err="1"/>
              <a:t>kuiin</a:t>
            </a:r>
            <a:r>
              <a:rPr lang="tr-TR" dirty="0"/>
              <a:t>)</a:t>
            </a:r>
          </a:p>
          <a:p>
            <a:r>
              <a:rPr lang="tr-TR" dirty="0" err="1"/>
              <a:t>Prince</a:t>
            </a:r>
            <a:r>
              <a:rPr lang="tr-TR" dirty="0"/>
              <a:t> (</a:t>
            </a:r>
            <a:r>
              <a:rPr lang="tr-TR" dirty="0" err="1"/>
              <a:t>prins</a:t>
            </a:r>
            <a:r>
              <a:rPr lang="tr-TR" dirty="0" smtClean="0"/>
              <a:t>)- </a:t>
            </a:r>
            <a:r>
              <a:rPr lang="tr-TR" dirty="0" err="1" smtClean="0"/>
              <a:t>Princess</a:t>
            </a:r>
            <a:r>
              <a:rPr lang="tr-TR" dirty="0" smtClean="0"/>
              <a:t> </a:t>
            </a:r>
            <a:r>
              <a:rPr lang="tr-TR" dirty="0"/>
              <a:t>(</a:t>
            </a:r>
            <a:r>
              <a:rPr lang="tr-TR" dirty="0" err="1"/>
              <a:t>prinsıs</a:t>
            </a:r>
            <a:r>
              <a:rPr lang="tr-TR" dirty="0"/>
              <a:t>)</a:t>
            </a:r>
          </a:p>
          <a:p>
            <a:r>
              <a:rPr lang="tr-TR" dirty="0" err="1"/>
              <a:t>Waiter</a:t>
            </a:r>
            <a:r>
              <a:rPr lang="tr-TR" dirty="0"/>
              <a:t> (</a:t>
            </a:r>
            <a:r>
              <a:rPr lang="tr-TR" dirty="0" err="1"/>
              <a:t>veytır</a:t>
            </a:r>
            <a:r>
              <a:rPr lang="tr-TR" dirty="0" smtClean="0"/>
              <a:t>)-</a:t>
            </a:r>
            <a:r>
              <a:rPr lang="tr-TR" dirty="0" err="1" smtClean="0"/>
              <a:t>Waitress</a:t>
            </a:r>
            <a:r>
              <a:rPr lang="tr-TR" dirty="0" smtClean="0"/>
              <a:t> </a:t>
            </a:r>
            <a:r>
              <a:rPr lang="tr-TR" dirty="0"/>
              <a:t>(</a:t>
            </a:r>
            <a:r>
              <a:rPr lang="tr-TR" dirty="0" err="1"/>
              <a:t>veytrıs</a:t>
            </a:r>
            <a:r>
              <a:rPr lang="tr-TR" dirty="0"/>
              <a:t>)</a:t>
            </a:r>
          </a:p>
          <a:p>
            <a:r>
              <a:rPr lang="tr-TR" dirty="0" err="1"/>
              <a:t>Gentleman</a:t>
            </a:r>
            <a:r>
              <a:rPr lang="tr-TR" dirty="0"/>
              <a:t> (</a:t>
            </a:r>
            <a:r>
              <a:rPr lang="tr-TR" dirty="0" err="1"/>
              <a:t>centılmın</a:t>
            </a:r>
            <a:r>
              <a:rPr lang="tr-TR" dirty="0" smtClean="0"/>
              <a:t>)-</a:t>
            </a:r>
            <a:r>
              <a:rPr lang="tr-TR" dirty="0" err="1" smtClean="0"/>
              <a:t>Lady</a:t>
            </a:r>
            <a:r>
              <a:rPr lang="tr-TR" dirty="0" smtClean="0"/>
              <a:t> </a:t>
            </a:r>
            <a:r>
              <a:rPr lang="tr-TR" dirty="0"/>
              <a:t>(leydi)</a:t>
            </a:r>
          </a:p>
          <a:p>
            <a:r>
              <a:rPr lang="tr-TR" dirty="0" smtClean="0"/>
              <a:t>Son </a:t>
            </a:r>
            <a:r>
              <a:rPr lang="tr-TR" dirty="0"/>
              <a:t>(san</a:t>
            </a:r>
            <a:r>
              <a:rPr lang="tr-TR" dirty="0" smtClean="0"/>
              <a:t>)-</a:t>
            </a:r>
            <a:r>
              <a:rPr lang="tr-TR" dirty="0" err="1" smtClean="0"/>
              <a:t>Daughter</a:t>
            </a:r>
            <a:r>
              <a:rPr lang="tr-TR" dirty="0" smtClean="0"/>
              <a:t> </a:t>
            </a:r>
            <a:r>
              <a:rPr lang="tr-TR" dirty="0"/>
              <a:t>(</a:t>
            </a:r>
            <a:r>
              <a:rPr lang="tr-TR" dirty="0" err="1"/>
              <a:t>doutır</a:t>
            </a:r>
            <a:r>
              <a:rPr lang="tr-TR" dirty="0"/>
              <a:t>)</a:t>
            </a:r>
          </a:p>
          <a:p>
            <a:r>
              <a:rPr lang="tr-TR" dirty="0" err="1"/>
              <a:t>Aunt</a:t>
            </a:r>
            <a:r>
              <a:rPr lang="tr-TR" dirty="0"/>
              <a:t> (</a:t>
            </a:r>
            <a:r>
              <a:rPr lang="tr-TR" dirty="0" err="1"/>
              <a:t>aunt</a:t>
            </a:r>
            <a:r>
              <a:rPr lang="tr-TR" dirty="0" smtClean="0"/>
              <a:t>)-</a:t>
            </a:r>
            <a:r>
              <a:rPr lang="tr-TR" dirty="0" err="1" smtClean="0"/>
              <a:t>Uncle</a:t>
            </a:r>
            <a:r>
              <a:rPr lang="tr-TR" dirty="0" smtClean="0"/>
              <a:t> </a:t>
            </a:r>
            <a:r>
              <a:rPr lang="tr-TR" dirty="0"/>
              <a:t>(</a:t>
            </a:r>
            <a:r>
              <a:rPr lang="tr-TR" dirty="0" err="1"/>
              <a:t>Ankıl</a:t>
            </a:r>
            <a:r>
              <a:rPr lang="tr-TR" dirty="0"/>
              <a:t>)</a:t>
            </a:r>
          </a:p>
          <a:p>
            <a:r>
              <a:rPr lang="tr-TR" dirty="0" err="1" smtClean="0"/>
              <a:t>Actress</a:t>
            </a:r>
            <a:r>
              <a:rPr lang="tr-TR" dirty="0" smtClean="0"/>
              <a:t> </a:t>
            </a:r>
            <a:r>
              <a:rPr lang="tr-TR" dirty="0"/>
              <a:t>(</a:t>
            </a:r>
            <a:r>
              <a:rPr lang="tr-TR" dirty="0" err="1"/>
              <a:t>ektrıs</a:t>
            </a:r>
            <a:r>
              <a:rPr lang="tr-TR" dirty="0" smtClean="0"/>
              <a:t>)-</a:t>
            </a:r>
            <a:r>
              <a:rPr lang="tr-TR" dirty="0" err="1" smtClean="0"/>
              <a:t>Actor</a:t>
            </a:r>
            <a:r>
              <a:rPr lang="tr-TR" dirty="0" smtClean="0"/>
              <a:t> </a:t>
            </a:r>
            <a:r>
              <a:rPr lang="tr-TR" dirty="0"/>
              <a:t>(</a:t>
            </a:r>
            <a:r>
              <a:rPr lang="tr-TR" dirty="0" err="1"/>
              <a:t>Ektır</a:t>
            </a:r>
            <a:r>
              <a:rPr lang="tr-TR" dirty="0" smtClean="0"/>
              <a:t>)</a:t>
            </a:r>
          </a:p>
          <a:p>
            <a:r>
              <a:rPr lang="tr-TR" dirty="0" smtClean="0">
                <a:hlinkClick r:id="rId2"/>
              </a:rPr>
              <a:t>www.</a:t>
            </a:r>
            <a:r>
              <a:rPr lang="tr-TR" dirty="0" err="1" smtClean="0">
                <a:hlinkClick r:id="rId2"/>
              </a:rPr>
              <a:t>seslisozluk</a:t>
            </a:r>
            <a:r>
              <a:rPr lang="tr-TR" dirty="0" smtClean="0">
                <a:hlinkClick r:id="rId2"/>
              </a:rPr>
              <a:t>.com</a:t>
            </a:r>
            <a:endParaRPr lang="tr-TR" dirty="0" smtClean="0"/>
          </a:p>
          <a:p>
            <a:r>
              <a:rPr lang="tr-TR" dirty="0" smtClean="0">
                <a:hlinkClick r:id="rId3"/>
              </a:rPr>
              <a:t>www.</a:t>
            </a:r>
            <a:r>
              <a:rPr lang="tr-TR" dirty="0" err="1" smtClean="0">
                <a:hlinkClick r:id="rId3"/>
              </a:rPr>
              <a:t>tureng</a:t>
            </a:r>
            <a:r>
              <a:rPr lang="tr-TR" dirty="0" smtClean="0">
                <a:hlinkClick r:id="rId3"/>
              </a:rPr>
              <a:t>.com</a:t>
            </a:r>
            <a:r>
              <a:rPr lang="tr-TR" dirty="0" smtClean="0"/>
              <a:t> </a:t>
            </a:r>
          </a:p>
          <a:p>
            <a:r>
              <a:rPr lang="tr-TR" dirty="0" smtClean="0">
                <a:hlinkClick r:id="rId4"/>
              </a:rPr>
              <a:t>www.</a:t>
            </a:r>
            <a:r>
              <a:rPr lang="tr-TR" dirty="0" err="1" smtClean="0">
                <a:hlinkClick r:id="rId4"/>
              </a:rPr>
              <a:t>rong</a:t>
            </a:r>
            <a:r>
              <a:rPr lang="tr-TR" dirty="0" smtClean="0">
                <a:hlinkClick r:id="rId4"/>
              </a:rPr>
              <a:t>-</a:t>
            </a:r>
            <a:r>
              <a:rPr lang="tr-TR" dirty="0" err="1" smtClean="0">
                <a:hlinkClick r:id="rId4"/>
              </a:rPr>
              <a:t>chang</a:t>
            </a:r>
            <a:r>
              <a:rPr lang="tr-TR" dirty="0" smtClean="0">
                <a:hlinkClick r:id="rId4"/>
              </a:rPr>
              <a:t>.com</a:t>
            </a:r>
            <a:r>
              <a:rPr lang="tr-TR" dirty="0" smtClean="0"/>
              <a:t> </a:t>
            </a:r>
            <a:endParaRPr lang="tr-TR" dirty="0"/>
          </a:p>
          <a:p>
            <a:endParaRPr lang="tr-T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260650"/>
          <a:ext cx="8784976" cy="6192685"/>
        </p:xfrm>
        <a:graphic>
          <a:graphicData uri="http://schemas.openxmlformats.org/drawingml/2006/table">
            <a:tbl>
              <a:tblPr firstRow="1" bandRow="1">
                <a:tableStyleId>{5940675A-B579-460E-94D1-54222C63F5DA}</a:tableStyleId>
              </a:tblPr>
              <a:tblGrid>
                <a:gridCol w="2323299"/>
                <a:gridCol w="6461677"/>
              </a:tblGrid>
              <a:tr h="595049">
                <a:tc>
                  <a:txBody>
                    <a:bodyPr/>
                    <a:lstStyle/>
                    <a:p>
                      <a:pPr marL="0" indent="0">
                        <a:lnSpc>
                          <a:spcPct val="115000"/>
                        </a:lnSpc>
                        <a:spcAft>
                          <a:spcPts val="0"/>
                        </a:spcAft>
                      </a:pPr>
                      <a:r>
                        <a:rPr lang="tr-TR" sz="1600" b="1" dirty="0">
                          <a:latin typeface="Times New Roman"/>
                          <a:ea typeface="Times New Roman"/>
                          <a:cs typeface="Times New Roman"/>
                        </a:rPr>
                        <a:t>GATEWAY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Geçiş noktası. Taşımacılık hatları arasında kargonun geçiş yaptığı nokta.</a:t>
                      </a:r>
                      <a:endParaRPr lang="tr-TR" sz="1600">
                        <a:latin typeface="Calibri"/>
                        <a:ea typeface="Calibri"/>
                        <a:cs typeface="Times New Roman"/>
                      </a:endParaRPr>
                    </a:p>
                  </a:txBody>
                  <a:tcPr marL="68580" marR="68580" marT="0" marB="0"/>
                </a:tc>
              </a:tr>
              <a:tr h="694343">
                <a:tc>
                  <a:txBody>
                    <a:bodyPr/>
                    <a:lstStyle/>
                    <a:p>
                      <a:pPr marL="6350" indent="0">
                        <a:lnSpc>
                          <a:spcPct val="115000"/>
                        </a:lnSpc>
                        <a:spcAft>
                          <a:spcPts val="0"/>
                        </a:spcAft>
                      </a:pPr>
                      <a:r>
                        <a:rPr lang="tr-TR" sz="1600" b="1" dirty="0">
                          <a:latin typeface="Times New Roman"/>
                          <a:ea typeface="Times New Roman"/>
                          <a:cs typeface="Times New Roman"/>
                        </a:rPr>
                        <a:t>GENERAL CARGO SHIP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Karışık yük gemileri. Ambalaj şilepleri; otomobil, canlı hayvan, palet ve kereste taşıyıcıları bu kapsama girer.</a:t>
                      </a:r>
                      <a:endParaRPr lang="tr-TR" sz="1600">
                        <a:latin typeface="Calibri"/>
                        <a:ea typeface="Calibri"/>
                        <a:cs typeface="Times New Roman"/>
                      </a:endParaRPr>
                    </a:p>
                  </a:txBody>
                  <a:tcPr marL="68580" marR="68580" marT="0" marB="0"/>
                </a:tc>
              </a:tr>
              <a:tr h="331392">
                <a:tc>
                  <a:txBody>
                    <a:bodyPr/>
                    <a:lstStyle/>
                    <a:p>
                      <a:pPr marL="6350" indent="0">
                        <a:lnSpc>
                          <a:spcPct val="115000"/>
                        </a:lnSpc>
                        <a:spcAft>
                          <a:spcPts val="0"/>
                        </a:spcAft>
                      </a:pPr>
                      <a:r>
                        <a:rPr lang="tr-TR" sz="1600" b="1" dirty="0">
                          <a:latin typeface="Times New Roman"/>
                          <a:ea typeface="Times New Roman"/>
                          <a:cs typeface="Times New Roman"/>
                        </a:rPr>
                        <a:t>HATCH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Bir güverte ambar kapakları. Kargo girişlerinin yapıldığı ambar ağzı.</a:t>
                      </a:r>
                      <a:endParaRPr lang="tr-TR" sz="1600">
                        <a:latin typeface="Calibri"/>
                        <a:ea typeface="Calibri"/>
                        <a:cs typeface="Times New Roman"/>
                      </a:endParaRPr>
                    </a:p>
                  </a:txBody>
                  <a:tcPr marL="68580" marR="68580" marT="0" marB="0"/>
                </a:tc>
              </a:tr>
              <a:tr h="595049">
                <a:tc>
                  <a:txBody>
                    <a:bodyPr/>
                    <a:lstStyle/>
                    <a:p>
                      <a:pPr marL="6350" indent="0">
                        <a:lnSpc>
                          <a:spcPct val="115000"/>
                        </a:lnSpc>
                        <a:spcAft>
                          <a:spcPts val="0"/>
                        </a:spcAft>
                      </a:pPr>
                      <a:r>
                        <a:rPr lang="tr-TR" sz="1600" b="1" dirty="0">
                          <a:latin typeface="Times New Roman"/>
                          <a:ea typeface="Times New Roman"/>
                          <a:cs typeface="Times New Roman"/>
                        </a:rPr>
                        <a:t>HOPPER BARGE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Gemi yükleme ve boşaltmalarında kullanılan dibi açılır büyük kova biçiminde mavna.</a:t>
                      </a:r>
                      <a:endParaRPr lang="tr-TR" sz="1600">
                        <a:latin typeface="Calibri"/>
                        <a:ea typeface="Calibri"/>
                        <a:cs typeface="Times New Roman"/>
                      </a:endParaRPr>
                    </a:p>
                  </a:txBody>
                  <a:tcPr marL="68580" marR="68580" marT="0" marB="0"/>
                </a:tc>
              </a:tr>
              <a:tr h="902314">
                <a:tc>
                  <a:txBody>
                    <a:bodyPr/>
                    <a:lstStyle/>
                    <a:p>
                      <a:pPr marL="6350" indent="0">
                        <a:lnSpc>
                          <a:spcPct val="115000"/>
                        </a:lnSpc>
                        <a:spcAft>
                          <a:spcPts val="0"/>
                        </a:spcAft>
                      </a:pPr>
                      <a:r>
                        <a:rPr lang="tr-TR" sz="1600" b="1" dirty="0">
                          <a:latin typeface="Times New Roman"/>
                          <a:ea typeface="Times New Roman"/>
                          <a:cs typeface="Times New Roman"/>
                        </a:rPr>
                        <a:t>HUB</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Gelen yük/kargoların indirildiği ve varış noktasına göre gidenlerin ise yüklendiği, gün içinde kargoların kısa zaman aralıkları ile saklandığı, araçlar arası yük/kargo transferi yapıldığı bölgesel işlem merkezleridir.</a:t>
                      </a:r>
                      <a:endParaRPr lang="tr-TR" sz="1600" dirty="0">
                        <a:latin typeface="Calibri"/>
                        <a:ea typeface="Calibri"/>
                        <a:cs typeface="Times New Roman"/>
                      </a:endParaRPr>
                    </a:p>
                  </a:txBody>
                  <a:tcPr marL="68580" marR="68580" marT="0" marB="0"/>
                </a:tc>
              </a:tr>
              <a:tr h="902314">
                <a:tc>
                  <a:txBody>
                    <a:bodyPr/>
                    <a:lstStyle/>
                    <a:p>
                      <a:pPr marL="6350" indent="0">
                        <a:lnSpc>
                          <a:spcPct val="115000"/>
                        </a:lnSpc>
                        <a:spcAft>
                          <a:spcPts val="0"/>
                        </a:spcAft>
                      </a:pPr>
                      <a:r>
                        <a:rPr lang="tr-TR" sz="1600" b="1" dirty="0">
                          <a:latin typeface="Times New Roman"/>
                          <a:ea typeface="Times New Roman"/>
                          <a:cs typeface="Times New Roman"/>
                        </a:rPr>
                        <a:t>INSULATED CONTAINER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Yalıtılmış </a:t>
                      </a:r>
                      <a:r>
                        <a:rPr lang="tr-TR" sz="1600" dirty="0" err="1">
                          <a:latin typeface="Times New Roman"/>
                          <a:ea typeface="Times New Roman"/>
                          <a:cs typeface="Times New Roman"/>
                        </a:rPr>
                        <a:t>konteyner</a:t>
                      </a:r>
                      <a:r>
                        <a:rPr lang="tr-TR" sz="1600" dirty="0">
                          <a:latin typeface="Times New Roman"/>
                          <a:ea typeface="Times New Roman"/>
                          <a:cs typeface="Times New Roman"/>
                        </a:rPr>
                        <a:t>. Duvarlarından, çatısından, tabanından ve kapısından açık hava, ısı, basınç, nem vb. değişimlerinden korumak için izole edilmiş </a:t>
                      </a:r>
                      <a:r>
                        <a:rPr lang="tr-TR" sz="1600" dirty="0" err="1">
                          <a:latin typeface="Times New Roman"/>
                          <a:ea typeface="Times New Roman"/>
                          <a:cs typeface="Times New Roman"/>
                        </a:rPr>
                        <a:t>konteyner</a:t>
                      </a:r>
                      <a:r>
                        <a:rPr lang="tr-TR" sz="1600" dirty="0">
                          <a:latin typeface="Times New Roman"/>
                          <a:ea typeface="Times New Roman"/>
                          <a:cs typeface="Times New Roman"/>
                        </a:rPr>
                        <a:t>.</a:t>
                      </a:r>
                      <a:endParaRPr lang="tr-TR" sz="1600" dirty="0">
                        <a:latin typeface="Calibri"/>
                        <a:ea typeface="Calibri"/>
                        <a:cs typeface="Times New Roman"/>
                      </a:endParaRPr>
                    </a:p>
                  </a:txBody>
                  <a:tcPr marL="68580" marR="68580" marT="0" marB="0"/>
                </a:tc>
              </a:tr>
              <a:tr h="595049">
                <a:tc>
                  <a:txBody>
                    <a:bodyPr/>
                    <a:lstStyle/>
                    <a:p>
                      <a:pPr marL="6350" indent="0">
                        <a:lnSpc>
                          <a:spcPct val="115000"/>
                        </a:lnSpc>
                        <a:spcAft>
                          <a:spcPts val="0"/>
                        </a:spcAft>
                      </a:pPr>
                      <a:r>
                        <a:rPr lang="tr-TR" sz="1600" b="1" dirty="0">
                          <a:latin typeface="Times New Roman"/>
                          <a:ea typeface="Times New Roman"/>
                          <a:cs typeface="Times New Roman"/>
                        </a:rPr>
                        <a:t>JACKET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Konserve kutusu ve şişelerin etrafına konulan ahşap ya da fiber koruyucu.</a:t>
                      </a:r>
                      <a:endParaRPr lang="tr-TR" sz="1600" dirty="0">
                        <a:latin typeface="Calibri"/>
                        <a:ea typeface="Calibri"/>
                        <a:cs typeface="Times New Roman"/>
                      </a:endParaRPr>
                    </a:p>
                  </a:txBody>
                  <a:tcPr marL="68580" marR="68580" marT="0" marB="0"/>
                </a:tc>
              </a:tr>
              <a:tr h="287783">
                <a:tc>
                  <a:txBody>
                    <a:bodyPr/>
                    <a:lstStyle/>
                    <a:p>
                      <a:pPr marL="6350" indent="0">
                        <a:lnSpc>
                          <a:spcPct val="115000"/>
                        </a:lnSpc>
                        <a:spcAft>
                          <a:spcPts val="0"/>
                        </a:spcAft>
                      </a:pPr>
                      <a:r>
                        <a:rPr lang="tr-TR" sz="1600" b="1" dirty="0">
                          <a:latin typeface="Times New Roman"/>
                          <a:ea typeface="Times New Roman"/>
                          <a:cs typeface="Times New Roman"/>
                        </a:rPr>
                        <a:t>LINER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Düzenli olarak belirli limanlar arasında hat taşımacılığı yapan gemi.</a:t>
                      </a:r>
                      <a:endParaRPr lang="tr-TR" sz="1600">
                        <a:latin typeface="Calibri"/>
                        <a:ea typeface="Calibri"/>
                        <a:cs typeface="Times New Roman"/>
                      </a:endParaRPr>
                    </a:p>
                  </a:txBody>
                  <a:tcPr marL="68580" marR="68580" marT="0" marB="0"/>
                </a:tc>
              </a:tr>
              <a:tr h="694343">
                <a:tc>
                  <a:txBody>
                    <a:bodyPr/>
                    <a:lstStyle/>
                    <a:p>
                      <a:pPr marL="6350" indent="0">
                        <a:lnSpc>
                          <a:spcPct val="115000"/>
                        </a:lnSpc>
                        <a:spcAft>
                          <a:spcPts val="0"/>
                        </a:spcAft>
                      </a:pPr>
                      <a:r>
                        <a:rPr lang="tr-TR" sz="1600" b="1" dirty="0">
                          <a:latin typeface="Times New Roman"/>
                          <a:ea typeface="Times New Roman"/>
                          <a:cs typeface="Times New Roman"/>
                        </a:rPr>
                        <a:t>LIFT-CAN</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Metalik konteynerlere göre daha büyük fakat tahtadan yapılma ve genellikle mobilyaların naklinde kullanılan bir kutudur.</a:t>
                      </a:r>
                      <a:endParaRPr lang="tr-TR" sz="1600">
                        <a:latin typeface="Calibri"/>
                        <a:ea typeface="Calibri"/>
                        <a:cs typeface="Times New Roman"/>
                      </a:endParaRPr>
                    </a:p>
                  </a:txBody>
                  <a:tcPr marL="68580" marR="68580" marT="0" marB="0"/>
                </a:tc>
              </a:tr>
              <a:tr h="595049">
                <a:tc>
                  <a:txBody>
                    <a:bodyPr/>
                    <a:lstStyle/>
                    <a:p>
                      <a:pPr marL="6350" indent="0">
                        <a:lnSpc>
                          <a:spcPct val="115000"/>
                        </a:lnSpc>
                        <a:spcAft>
                          <a:spcPts val="0"/>
                        </a:spcAft>
                      </a:pPr>
                      <a:r>
                        <a:rPr lang="tr-TR" sz="1600" b="1" dirty="0">
                          <a:latin typeface="Times New Roman"/>
                          <a:ea typeface="Times New Roman"/>
                          <a:cs typeface="Times New Roman"/>
                        </a:rPr>
                        <a:t>LONGSHOREMAN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Liman işçisi. Limanda gemileri yüklemek ve boşaltmak üzere görevlendirilen kişi.</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188640"/>
          <a:ext cx="8651304" cy="6351351"/>
        </p:xfrm>
        <a:graphic>
          <a:graphicData uri="http://schemas.openxmlformats.org/drawingml/2006/table">
            <a:tbl>
              <a:tblPr firstRow="1" bandRow="1">
                <a:tableStyleId>{5940675A-B579-460E-94D1-54222C63F5DA}</a:tableStyleId>
              </a:tblPr>
              <a:tblGrid>
                <a:gridCol w="2880320"/>
                <a:gridCol w="5770984"/>
              </a:tblGrid>
              <a:tr h="360040">
                <a:tc>
                  <a:txBody>
                    <a:bodyPr/>
                    <a:lstStyle/>
                    <a:p>
                      <a:pPr marL="457200">
                        <a:lnSpc>
                          <a:spcPct val="115000"/>
                        </a:lnSpc>
                        <a:spcAft>
                          <a:spcPts val="0"/>
                        </a:spcAft>
                      </a:pPr>
                      <a:r>
                        <a:rPr lang="tr-TR" sz="1600" b="1" dirty="0">
                          <a:latin typeface="Times New Roman"/>
                          <a:ea typeface="Times New Roman"/>
                          <a:cs typeface="Times New Roman"/>
                        </a:rPr>
                        <a:t>LOOSE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Ambalajsız,paketlenmemiş mal.</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MARKING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Kargo paketlerinin üzerine tanınmayı kolaylaştırmak için yerleştirilen numara,belge veya diğer sembollerdir.Mark olarak da bilinir.</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MECHANICALLY VENTILATED CONTAINER (MVC)</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Havalandırmalı konteyner.</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MIXED CONTAINER LOAD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Değişik eşyaların konteynere tek yükleme içinde yüklenmesi.</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MULTITANK CONTAINER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İki ya da daha fazla likit tank ihtiva eden konteyner.</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OVERHEIGHT CARGO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8 feet'den daha yüksek olan,dolayısıyla standart konteynere yüklenemeyen kargo.</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PACKING LIST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Taşınan mal kalemlerinin tek tek birim/adet ve işaretlerinin belirtildiği ancak değerlerinin yer almadığı liste.</a:t>
                      </a:r>
                      <a:endParaRPr lang="tr-TR" sz="1600" dirty="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dirty="0">
                          <a:latin typeface="Times New Roman"/>
                          <a:ea typeface="Times New Roman"/>
                          <a:cs typeface="Times New Roman"/>
                        </a:rPr>
                        <a:t>PIGGY PACKER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Konteynerleri demiryolu vagonlarına indirmeye/bindirmeye yarayan mobil vinç.</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PIGGYBACK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Kamyonun içinde yüküyle birlikte demiryoluyla taşınmasına verilen ad."Rail Pigs" de denir.</a:t>
                      </a:r>
                      <a:endParaRPr lang="tr-TR" sz="1600">
                        <a:latin typeface="Calibri"/>
                        <a:ea typeface="Calibri"/>
                        <a:cs typeface="Times New Roman"/>
                      </a:endParaRPr>
                    </a:p>
                  </a:txBody>
                  <a:tcPr marL="68580" marR="68580" marT="0" marB="0"/>
                </a:tc>
              </a:tr>
              <a:tr h="615545">
                <a:tc>
                  <a:txBody>
                    <a:bodyPr/>
                    <a:lstStyle/>
                    <a:p>
                      <a:pPr marL="457200">
                        <a:lnSpc>
                          <a:spcPct val="115000"/>
                        </a:lnSpc>
                        <a:spcAft>
                          <a:spcPts val="0"/>
                        </a:spcAft>
                      </a:pPr>
                      <a:r>
                        <a:rPr lang="tr-TR" sz="1600" b="1">
                          <a:latin typeface="Times New Roman"/>
                          <a:ea typeface="Times New Roman"/>
                          <a:cs typeface="Times New Roman"/>
                        </a:rPr>
                        <a:t>PICKUP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Bir yüklemeye konu olan kargonun yükleyicinin fabrika veya deposundan kamyon ile teslim alınması.</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260650"/>
          <a:ext cx="8640960" cy="6336704"/>
        </p:xfrm>
        <a:graphic>
          <a:graphicData uri="http://schemas.openxmlformats.org/drawingml/2006/table">
            <a:tbl>
              <a:tblPr firstRow="1" bandRow="1">
                <a:tableStyleId>{5940675A-B579-460E-94D1-54222C63F5DA}</a:tableStyleId>
              </a:tblPr>
              <a:tblGrid>
                <a:gridCol w="2468846"/>
                <a:gridCol w="6172114"/>
              </a:tblGrid>
              <a:tr h="672507">
                <a:tc>
                  <a:txBody>
                    <a:bodyPr/>
                    <a:lstStyle/>
                    <a:p>
                      <a:pPr marL="457200">
                        <a:lnSpc>
                          <a:spcPct val="115000"/>
                        </a:lnSpc>
                        <a:spcAft>
                          <a:spcPts val="0"/>
                        </a:spcAft>
                      </a:pPr>
                      <a:r>
                        <a:rPr lang="tr-TR" sz="1600" b="1" dirty="0">
                          <a:latin typeface="Times New Roman"/>
                          <a:ea typeface="Times New Roman"/>
                          <a:cs typeface="Times New Roman"/>
                        </a:rPr>
                        <a:t>PIER </a:t>
                      </a:r>
                      <a:endParaRPr lang="tr-TR" sz="1600" dirty="0">
                        <a:latin typeface="Calibri"/>
                        <a:ea typeface="Calibri"/>
                        <a:cs typeface="Times New Roman"/>
                      </a:endParaRPr>
                    </a:p>
                    <a:p>
                      <a:pPr marL="457200">
                        <a:lnSpc>
                          <a:spcPct val="115000"/>
                        </a:lnSpc>
                        <a:spcAft>
                          <a:spcPts val="0"/>
                        </a:spcAft>
                      </a:pPr>
                      <a:r>
                        <a:rPr lang="tr-TR" sz="1600" b="1" dirty="0">
                          <a:latin typeface="Times New Roman"/>
                          <a:ea typeface="Times New Roman"/>
                          <a:cs typeface="Times New Roman"/>
                        </a:rPr>
                        <a:t>PIER TO PIER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İskele,rıhtım.</a:t>
                      </a:r>
                      <a:endParaRPr lang="tr-TR" sz="1600">
                        <a:latin typeface="Calibri"/>
                        <a:ea typeface="Calibri"/>
                        <a:cs typeface="Times New Roman"/>
                      </a:endParaRPr>
                    </a:p>
                    <a:p>
                      <a:pPr marL="457200" algn="just">
                        <a:lnSpc>
                          <a:spcPct val="115000"/>
                        </a:lnSpc>
                        <a:spcAft>
                          <a:spcPts val="0"/>
                        </a:spcAft>
                      </a:pPr>
                      <a:r>
                        <a:rPr lang="tr-TR" sz="1600">
                          <a:latin typeface="Times New Roman"/>
                          <a:ea typeface="Times New Roman"/>
                          <a:cs typeface="Times New Roman"/>
                        </a:rPr>
                        <a:t>Rıhtımdan rıhtıma taşıma.</a:t>
                      </a:r>
                      <a:endParaRPr lang="tr-TR" sz="1600">
                        <a:latin typeface="Calibri"/>
                        <a:ea typeface="Calibri"/>
                        <a:cs typeface="Times New Roman"/>
                      </a:endParaRPr>
                    </a:p>
                  </a:txBody>
                  <a:tcPr marL="68580" marR="68580" marT="0" marB="0"/>
                </a:tc>
              </a:tr>
              <a:tr h="397389">
                <a:tc>
                  <a:txBody>
                    <a:bodyPr/>
                    <a:lstStyle/>
                    <a:p>
                      <a:pPr marL="457200">
                        <a:lnSpc>
                          <a:spcPct val="115000"/>
                        </a:lnSpc>
                        <a:spcAft>
                          <a:spcPts val="0"/>
                        </a:spcAft>
                      </a:pPr>
                      <a:r>
                        <a:rPr lang="tr-TR" sz="1600" b="1">
                          <a:latin typeface="Times New Roman"/>
                          <a:ea typeface="Times New Roman"/>
                          <a:cs typeface="Times New Roman"/>
                        </a:rPr>
                        <a:t>POINT OF ORIGIN</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Çıkış (orijin) yeri.Kargonun yükleyiciden teslim alındığı nokta.</a:t>
                      </a:r>
                      <a:endParaRPr lang="tr-TR" sz="1600">
                        <a:latin typeface="Calibri"/>
                        <a:ea typeface="Calibri"/>
                        <a:cs typeface="Times New Roman"/>
                      </a:endParaRPr>
                    </a:p>
                  </a:txBody>
                  <a:tcPr marL="68580" marR="68580" marT="0" marB="0"/>
                </a:tc>
              </a:tr>
              <a:tr h="458527">
                <a:tc>
                  <a:txBody>
                    <a:bodyPr/>
                    <a:lstStyle/>
                    <a:p>
                      <a:pPr marL="457200">
                        <a:lnSpc>
                          <a:spcPct val="115000"/>
                        </a:lnSpc>
                        <a:spcAft>
                          <a:spcPts val="0"/>
                        </a:spcAft>
                      </a:pPr>
                      <a:r>
                        <a:rPr lang="tr-TR" sz="1600" b="1">
                          <a:latin typeface="Times New Roman"/>
                          <a:ea typeface="Times New Roman"/>
                          <a:cs typeface="Times New Roman"/>
                        </a:rPr>
                        <a:t>PORT OF EXIT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Kargonun yüklendiği ve ülkeden çıkış yaptığı gümrük noktası.</a:t>
                      </a:r>
                      <a:endParaRPr lang="tr-TR" sz="1600">
                        <a:latin typeface="Calibri"/>
                        <a:ea typeface="Calibri"/>
                        <a:cs typeface="Times New Roman"/>
                      </a:endParaRPr>
                    </a:p>
                  </a:txBody>
                  <a:tcPr marL="68580" marR="68580" marT="0" marB="0"/>
                </a:tc>
              </a:tr>
              <a:tr h="672507">
                <a:tc>
                  <a:txBody>
                    <a:bodyPr/>
                    <a:lstStyle/>
                    <a:p>
                      <a:pPr marL="457200">
                        <a:lnSpc>
                          <a:spcPct val="115000"/>
                        </a:lnSpc>
                        <a:spcAft>
                          <a:spcPts val="0"/>
                        </a:spcAft>
                      </a:pPr>
                      <a:r>
                        <a:rPr lang="tr-TR" sz="1600" b="1">
                          <a:latin typeface="Times New Roman"/>
                          <a:ea typeface="Times New Roman"/>
                          <a:cs typeface="Times New Roman"/>
                        </a:rPr>
                        <a:t>POD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“Port of Discharge" veya "Port of Destination" için kısaltma.Boşaltma Limanı</a:t>
                      </a:r>
                      <a:endParaRPr lang="tr-TR" sz="1600">
                        <a:latin typeface="Calibri"/>
                        <a:ea typeface="Calibri"/>
                        <a:cs typeface="Times New Roman"/>
                      </a:endParaRPr>
                    </a:p>
                  </a:txBody>
                  <a:tcPr marL="68580" marR="68580" marT="0" marB="0"/>
                </a:tc>
              </a:tr>
              <a:tr h="672507">
                <a:tc>
                  <a:txBody>
                    <a:bodyPr/>
                    <a:lstStyle/>
                    <a:p>
                      <a:pPr marL="457200">
                        <a:lnSpc>
                          <a:spcPct val="115000"/>
                        </a:lnSpc>
                        <a:spcAft>
                          <a:spcPts val="0"/>
                        </a:spcAft>
                      </a:pPr>
                      <a:r>
                        <a:rPr lang="tr-TR" sz="1600" b="1" dirty="0">
                          <a:latin typeface="Times New Roman"/>
                          <a:ea typeface="Times New Roman"/>
                          <a:cs typeface="Times New Roman"/>
                        </a:rPr>
                        <a:t>PLACE OF DELIVERY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Teslim yeri.</a:t>
                      </a:r>
                      <a:endParaRPr lang="tr-TR" sz="1600">
                        <a:latin typeface="Calibri"/>
                        <a:ea typeface="Calibri"/>
                        <a:cs typeface="Times New Roman"/>
                      </a:endParaRPr>
                    </a:p>
                  </a:txBody>
                  <a:tcPr marL="68580" marR="68580" marT="0" marB="0"/>
                </a:tc>
              </a:tr>
              <a:tr h="892807">
                <a:tc>
                  <a:txBody>
                    <a:bodyPr/>
                    <a:lstStyle/>
                    <a:p>
                      <a:pPr marL="457200">
                        <a:lnSpc>
                          <a:spcPct val="115000"/>
                        </a:lnSpc>
                        <a:spcAft>
                          <a:spcPts val="0"/>
                        </a:spcAft>
                      </a:pPr>
                      <a:r>
                        <a:rPr lang="tr-TR" sz="1600" b="1">
                          <a:latin typeface="Times New Roman"/>
                          <a:ea typeface="Times New Roman"/>
                          <a:cs typeface="Times New Roman"/>
                        </a:rPr>
                        <a:t>PORT OF DISCHARGE (BILL OF LADING)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Konşimentoda "Boşaltma Limanı" olarak gösterilen yer.</a:t>
                      </a:r>
                      <a:endParaRPr lang="tr-TR" sz="1600">
                        <a:latin typeface="Calibri"/>
                        <a:ea typeface="Calibri"/>
                        <a:cs typeface="Times New Roman"/>
                      </a:endParaRPr>
                    </a:p>
                  </a:txBody>
                  <a:tcPr marL="68580" marR="68580" marT="0" marB="0"/>
                </a:tc>
              </a:tr>
              <a:tr h="672507">
                <a:tc>
                  <a:txBody>
                    <a:bodyPr/>
                    <a:lstStyle/>
                    <a:p>
                      <a:pPr marL="457200">
                        <a:lnSpc>
                          <a:spcPct val="115000"/>
                        </a:lnSpc>
                        <a:spcAft>
                          <a:spcPts val="0"/>
                        </a:spcAft>
                      </a:pPr>
                      <a:r>
                        <a:rPr lang="tr-TR" sz="1600" b="1">
                          <a:latin typeface="Times New Roman"/>
                          <a:ea typeface="Times New Roman"/>
                          <a:cs typeface="Times New Roman"/>
                        </a:rPr>
                        <a:t>PORT OF ENTRY</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Kargonun boşaltıldığı ve ithalatçı ülkeye giriş yaptığı gümrük noktası.</a:t>
                      </a:r>
                      <a:endParaRPr lang="tr-TR" sz="1600" dirty="0">
                        <a:latin typeface="Calibri"/>
                        <a:ea typeface="Calibri"/>
                        <a:cs typeface="Times New Roman"/>
                      </a:endParaRPr>
                    </a:p>
                  </a:txBody>
                  <a:tcPr marL="68580" marR="68580" marT="0" marB="0"/>
                </a:tc>
              </a:tr>
              <a:tr h="409942">
                <a:tc>
                  <a:txBody>
                    <a:bodyPr/>
                    <a:lstStyle/>
                    <a:p>
                      <a:pPr marL="457200">
                        <a:lnSpc>
                          <a:spcPct val="115000"/>
                        </a:lnSpc>
                        <a:spcAft>
                          <a:spcPts val="0"/>
                        </a:spcAft>
                      </a:pPr>
                      <a:r>
                        <a:rPr lang="tr-TR" sz="1600" b="1" dirty="0">
                          <a:latin typeface="Times New Roman"/>
                          <a:ea typeface="Times New Roman"/>
                          <a:cs typeface="Times New Roman"/>
                        </a:rPr>
                        <a:t>RAIL GROUNDING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Konteynerin trenden tahliyesi.</a:t>
                      </a:r>
                      <a:endParaRPr lang="tr-TR" sz="1600">
                        <a:latin typeface="Calibri"/>
                        <a:ea typeface="Calibri"/>
                        <a:cs typeface="Times New Roman"/>
                      </a:endParaRPr>
                    </a:p>
                  </a:txBody>
                  <a:tcPr marL="68580" marR="68580" marT="0" marB="0"/>
                </a:tc>
              </a:tr>
              <a:tr h="1488011">
                <a:tc>
                  <a:txBody>
                    <a:bodyPr/>
                    <a:lstStyle/>
                    <a:p>
                      <a:pPr marL="457200">
                        <a:lnSpc>
                          <a:spcPct val="115000"/>
                        </a:lnSpc>
                        <a:spcAft>
                          <a:spcPts val="0"/>
                        </a:spcAft>
                      </a:pPr>
                      <a:r>
                        <a:rPr lang="tr-TR" sz="1600" b="1">
                          <a:latin typeface="Times New Roman"/>
                          <a:ea typeface="Times New Roman"/>
                          <a:cs typeface="Times New Roman"/>
                        </a:rPr>
                        <a:t>RAMP</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Demiryolu rampası. </a:t>
                      </a:r>
                      <a:r>
                        <a:rPr lang="tr-TR" sz="1600" dirty="0" err="1">
                          <a:latin typeface="Times New Roman"/>
                          <a:ea typeface="Times New Roman"/>
                          <a:cs typeface="Times New Roman"/>
                        </a:rPr>
                        <a:t>Konteynerin</a:t>
                      </a:r>
                      <a:r>
                        <a:rPr lang="tr-TR" sz="1600" dirty="0">
                          <a:latin typeface="Times New Roman"/>
                          <a:ea typeface="Times New Roman"/>
                          <a:cs typeface="Times New Roman"/>
                        </a:rPr>
                        <a:t> yüklenip boşaltıldığı demiryolu terminali.Eskiden bu işlem vagonların yanaştığı demiryolu rampasında gerçekleştiği için bu isimle anılıyor.Bu işlem günümüzde vinç ve diğer kaldırma/boşaltma araçlarıyla gerçekleştiriyor.</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188641"/>
          <a:ext cx="8712968" cy="6705793"/>
        </p:xfrm>
        <a:graphic>
          <a:graphicData uri="http://schemas.openxmlformats.org/drawingml/2006/table">
            <a:tbl>
              <a:tblPr firstRow="1" bandRow="1">
                <a:tableStyleId>{5940675A-B579-460E-94D1-54222C63F5DA}</a:tableStyleId>
              </a:tblPr>
              <a:tblGrid>
                <a:gridCol w="2269765"/>
                <a:gridCol w="6443203"/>
              </a:tblGrid>
              <a:tr h="625731">
                <a:tc>
                  <a:txBody>
                    <a:bodyPr/>
                    <a:lstStyle/>
                    <a:p>
                      <a:pPr marL="457200">
                        <a:lnSpc>
                          <a:spcPct val="115000"/>
                        </a:lnSpc>
                        <a:spcAft>
                          <a:spcPts val="0"/>
                        </a:spcAft>
                      </a:pPr>
                      <a:r>
                        <a:rPr lang="tr-TR" sz="1800" b="1" dirty="0">
                          <a:latin typeface="Times New Roman"/>
                          <a:ea typeface="Times New Roman"/>
                          <a:cs typeface="Times New Roman"/>
                        </a:rPr>
                        <a:t>RAMP TO DOOR </a:t>
                      </a:r>
                      <a:endParaRPr lang="tr-TR" sz="18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Rampadan müşterinin istediği adrese taşıma</a:t>
                      </a:r>
                      <a:endParaRPr lang="tr-TR" sz="1800">
                        <a:latin typeface="Calibri"/>
                        <a:ea typeface="Calibri"/>
                        <a:cs typeface="Times New Roman"/>
                      </a:endParaRPr>
                    </a:p>
                  </a:txBody>
                  <a:tcPr marL="68580" marR="68580" marT="0" marB="0"/>
                </a:tc>
              </a:tr>
              <a:tr h="625731">
                <a:tc>
                  <a:txBody>
                    <a:bodyPr/>
                    <a:lstStyle/>
                    <a:p>
                      <a:pPr marL="457200">
                        <a:lnSpc>
                          <a:spcPct val="115000"/>
                        </a:lnSpc>
                        <a:spcAft>
                          <a:spcPts val="0"/>
                        </a:spcAft>
                      </a:pPr>
                      <a:r>
                        <a:rPr lang="tr-TR" sz="1800" b="1">
                          <a:latin typeface="Times New Roman"/>
                          <a:ea typeface="Times New Roman"/>
                          <a:cs typeface="Times New Roman"/>
                        </a:rPr>
                        <a:t>RAMP TO RAMP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Bir demiryolu terminalinden diğerine taşıma.</a:t>
                      </a:r>
                      <a:endParaRPr lang="tr-TR" sz="1800">
                        <a:latin typeface="Calibri"/>
                        <a:ea typeface="Calibri"/>
                        <a:cs typeface="Times New Roman"/>
                      </a:endParaRPr>
                    </a:p>
                  </a:txBody>
                  <a:tcPr marL="68580" marR="68580" marT="0" marB="0"/>
                </a:tc>
              </a:tr>
              <a:tr h="625731">
                <a:tc>
                  <a:txBody>
                    <a:bodyPr/>
                    <a:lstStyle/>
                    <a:p>
                      <a:pPr marL="457200">
                        <a:lnSpc>
                          <a:spcPct val="115000"/>
                        </a:lnSpc>
                        <a:spcAft>
                          <a:spcPts val="0"/>
                        </a:spcAft>
                      </a:pPr>
                      <a:r>
                        <a:rPr lang="tr-TR" sz="1800" b="1">
                          <a:latin typeface="Times New Roman"/>
                          <a:ea typeface="Times New Roman"/>
                          <a:cs typeface="Times New Roman"/>
                        </a:rPr>
                        <a:t>RED LABEL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Alev alabilecek tehlikeli maddelerin üzerine yapıştırılması gereken kırmızı etiket.</a:t>
                      </a:r>
                      <a:endParaRPr lang="tr-TR" sz="1800">
                        <a:latin typeface="Calibri"/>
                        <a:ea typeface="Calibri"/>
                        <a:cs typeface="Times New Roman"/>
                      </a:endParaRPr>
                    </a:p>
                  </a:txBody>
                  <a:tcPr marL="68580" marR="68580" marT="0" marB="0"/>
                </a:tc>
              </a:tr>
              <a:tr h="625731">
                <a:tc>
                  <a:txBody>
                    <a:bodyPr/>
                    <a:lstStyle/>
                    <a:p>
                      <a:pPr marL="457200">
                        <a:lnSpc>
                          <a:spcPct val="115000"/>
                        </a:lnSpc>
                        <a:spcAft>
                          <a:spcPts val="0"/>
                        </a:spcAft>
                      </a:pPr>
                      <a:r>
                        <a:rPr lang="tr-TR" sz="1800" b="1">
                          <a:latin typeface="Times New Roman"/>
                          <a:ea typeface="Times New Roman"/>
                          <a:cs typeface="Times New Roman"/>
                        </a:rPr>
                        <a:t>SHIP CHANDLER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Gemi malzemecisi. Gemiler için teçhizat ve araç gereç satan kişi ya da şirket.</a:t>
                      </a:r>
                      <a:endParaRPr lang="tr-TR" sz="1800">
                        <a:latin typeface="Calibri"/>
                        <a:ea typeface="Calibri"/>
                        <a:cs typeface="Times New Roman"/>
                      </a:endParaRPr>
                    </a:p>
                  </a:txBody>
                  <a:tcPr marL="68580" marR="68580" marT="0" marB="0"/>
                </a:tc>
              </a:tr>
              <a:tr h="938597">
                <a:tc>
                  <a:txBody>
                    <a:bodyPr/>
                    <a:lstStyle/>
                    <a:p>
                      <a:pPr marL="457200">
                        <a:lnSpc>
                          <a:spcPct val="115000"/>
                        </a:lnSpc>
                        <a:spcAft>
                          <a:spcPts val="0"/>
                        </a:spcAft>
                      </a:pPr>
                      <a:r>
                        <a:rPr lang="tr-TR" sz="1800" b="1">
                          <a:latin typeface="Times New Roman"/>
                          <a:ea typeface="Times New Roman"/>
                          <a:cs typeface="Times New Roman"/>
                        </a:rPr>
                        <a:t>SHRINK WRAP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dirty="0">
                          <a:latin typeface="Times New Roman"/>
                          <a:ea typeface="Times New Roman"/>
                          <a:cs typeface="Times New Roman"/>
                        </a:rPr>
                        <a:t>Koruyucu ambalaj. Birkaç ünite etrafında bir zarf içinde ısı işleminden geçirilmiş ve sıkıştırılmış polietilen veya benzer malzeme. Palet üzerindeki yükleri korur.</a:t>
                      </a:r>
                      <a:endParaRPr lang="tr-TR" sz="1800" dirty="0">
                        <a:latin typeface="Calibri"/>
                        <a:ea typeface="Calibri"/>
                        <a:cs typeface="Times New Roman"/>
                      </a:endParaRPr>
                    </a:p>
                  </a:txBody>
                  <a:tcPr marL="68580" marR="68580" marT="0" marB="0"/>
                </a:tc>
              </a:tr>
              <a:tr h="632740">
                <a:tc>
                  <a:txBody>
                    <a:bodyPr/>
                    <a:lstStyle/>
                    <a:p>
                      <a:pPr marL="457200">
                        <a:lnSpc>
                          <a:spcPct val="115000"/>
                        </a:lnSpc>
                        <a:spcAft>
                          <a:spcPts val="0"/>
                        </a:spcAft>
                      </a:pPr>
                      <a:r>
                        <a:rPr lang="tr-TR" sz="1800" b="1">
                          <a:latin typeface="Times New Roman"/>
                          <a:ea typeface="Times New Roman"/>
                          <a:cs typeface="Times New Roman"/>
                        </a:rPr>
                        <a:t>SIDE LOADER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Yanal yükleyici. Konteyneri kaldırmak için bir köşesinden kaldırma aparatı yerleştirilmiş bir kaldırma tamponudur.</a:t>
                      </a:r>
                      <a:endParaRPr lang="tr-TR" sz="1800">
                        <a:latin typeface="Calibri"/>
                        <a:ea typeface="Calibri"/>
                        <a:cs typeface="Times New Roman"/>
                      </a:endParaRPr>
                    </a:p>
                  </a:txBody>
                  <a:tcPr marL="68580" marR="68580" marT="0" marB="0"/>
                </a:tc>
              </a:tr>
              <a:tr h="632740">
                <a:tc>
                  <a:txBody>
                    <a:bodyPr/>
                    <a:lstStyle/>
                    <a:p>
                      <a:pPr marL="457200">
                        <a:lnSpc>
                          <a:spcPct val="115000"/>
                        </a:lnSpc>
                        <a:spcAft>
                          <a:spcPts val="0"/>
                        </a:spcAft>
                      </a:pPr>
                      <a:r>
                        <a:rPr lang="tr-TR" sz="1800" b="1">
                          <a:latin typeface="Times New Roman"/>
                          <a:ea typeface="Times New Roman"/>
                          <a:cs typeface="Times New Roman"/>
                        </a:rPr>
                        <a:t>SIDE DOOR CONTAINER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Yanal kapalı konteyner. Bir arka kapı ve minimum bir kenar kapıyla donatılmış bir konteyner.</a:t>
                      </a:r>
                      <a:endParaRPr lang="tr-TR" sz="1800">
                        <a:latin typeface="Calibri"/>
                        <a:ea typeface="Calibri"/>
                        <a:cs typeface="Times New Roman"/>
                      </a:endParaRPr>
                    </a:p>
                  </a:txBody>
                  <a:tcPr marL="68580" marR="68580" marT="0" marB="0"/>
                </a:tc>
              </a:tr>
              <a:tr h="938597">
                <a:tc>
                  <a:txBody>
                    <a:bodyPr/>
                    <a:lstStyle/>
                    <a:p>
                      <a:pPr marL="457200">
                        <a:lnSpc>
                          <a:spcPct val="115000"/>
                        </a:lnSpc>
                        <a:spcAft>
                          <a:spcPts val="0"/>
                        </a:spcAft>
                      </a:pPr>
                      <a:r>
                        <a:rPr lang="tr-TR" sz="1800" b="1">
                          <a:latin typeface="Times New Roman"/>
                          <a:ea typeface="Times New Roman"/>
                          <a:cs typeface="Times New Roman"/>
                        </a:rPr>
                        <a:t>SPINE CAR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Özel konteyner elleçleme aracı,staker.Mafsallı 5 platformlu otoray taşıt."Stack car"ın kullanılmasının yükseklik ve ağırlık limitinin sınırlandığı yerlerde kullanılır.</a:t>
                      </a:r>
                      <a:endParaRPr lang="tr-TR" sz="1800">
                        <a:latin typeface="Calibri"/>
                        <a:ea typeface="Calibri"/>
                        <a:cs typeface="Times New Roman"/>
                      </a:endParaRPr>
                    </a:p>
                  </a:txBody>
                  <a:tcPr marL="68580" marR="68580" marT="0" marB="0"/>
                </a:tc>
              </a:tr>
              <a:tr h="632740">
                <a:tc>
                  <a:txBody>
                    <a:bodyPr/>
                    <a:lstStyle/>
                    <a:p>
                      <a:pPr marL="457200">
                        <a:lnSpc>
                          <a:spcPct val="115000"/>
                        </a:lnSpc>
                        <a:spcAft>
                          <a:spcPts val="0"/>
                        </a:spcAft>
                      </a:pPr>
                      <a:r>
                        <a:rPr lang="tr-TR" sz="1800" b="1">
                          <a:latin typeface="Times New Roman"/>
                          <a:ea typeface="Times New Roman"/>
                          <a:cs typeface="Times New Roman"/>
                        </a:rPr>
                        <a:t>STACK CAR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a:latin typeface="Times New Roman"/>
                          <a:ea typeface="Times New Roman"/>
                          <a:cs typeface="Times New Roman"/>
                        </a:rPr>
                        <a:t>Konteyner elleçleme aracı,staker.Mafsallı,5 platformlu,konteynerlere çift destek sağlayan otoray taşıtıdır.</a:t>
                      </a:r>
                      <a:endParaRPr lang="tr-TR" sz="1800">
                        <a:latin typeface="Calibri"/>
                        <a:ea typeface="Calibri"/>
                        <a:cs typeface="Times New Roman"/>
                      </a:endParaRPr>
                    </a:p>
                  </a:txBody>
                  <a:tcPr marL="68580" marR="68580" marT="0" marB="0"/>
                </a:tc>
              </a:tr>
              <a:tr h="391021">
                <a:tc>
                  <a:txBody>
                    <a:bodyPr/>
                    <a:lstStyle/>
                    <a:p>
                      <a:pPr marL="457200">
                        <a:lnSpc>
                          <a:spcPct val="115000"/>
                        </a:lnSpc>
                        <a:spcAft>
                          <a:spcPts val="0"/>
                        </a:spcAft>
                      </a:pPr>
                      <a:r>
                        <a:rPr lang="tr-TR" sz="1800" b="1">
                          <a:latin typeface="Times New Roman"/>
                          <a:ea typeface="Times New Roman"/>
                          <a:cs typeface="Times New Roman"/>
                        </a:rPr>
                        <a:t>STACKTRAIN </a:t>
                      </a:r>
                      <a:endParaRPr lang="tr-TR" sz="18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800" dirty="0">
                          <a:latin typeface="Times New Roman"/>
                          <a:ea typeface="Times New Roman"/>
                          <a:cs typeface="Times New Roman"/>
                        </a:rPr>
                        <a:t>Raylı </a:t>
                      </a:r>
                      <a:r>
                        <a:rPr lang="tr-TR" sz="1800" dirty="0" err="1">
                          <a:latin typeface="Times New Roman"/>
                          <a:ea typeface="Times New Roman"/>
                          <a:cs typeface="Times New Roman"/>
                        </a:rPr>
                        <a:t>konteyner</a:t>
                      </a:r>
                      <a:r>
                        <a:rPr lang="tr-TR" sz="1800" dirty="0">
                          <a:latin typeface="Times New Roman"/>
                          <a:ea typeface="Times New Roman"/>
                          <a:cs typeface="Times New Roman"/>
                        </a:rPr>
                        <a:t> </a:t>
                      </a:r>
                      <a:r>
                        <a:rPr lang="tr-TR" sz="1800" dirty="0" err="1">
                          <a:latin typeface="Times New Roman"/>
                          <a:ea typeface="Times New Roman"/>
                          <a:cs typeface="Times New Roman"/>
                        </a:rPr>
                        <a:t>elleçleme</a:t>
                      </a:r>
                      <a:r>
                        <a:rPr lang="tr-TR" sz="1800" dirty="0">
                          <a:latin typeface="Times New Roman"/>
                          <a:ea typeface="Times New Roman"/>
                          <a:cs typeface="Times New Roman"/>
                        </a:rPr>
                        <a:t> aracı,</a:t>
                      </a:r>
                      <a:r>
                        <a:rPr lang="tr-TR" sz="1800" dirty="0" err="1">
                          <a:latin typeface="Times New Roman"/>
                          <a:ea typeface="Times New Roman"/>
                          <a:cs typeface="Times New Roman"/>
                        </a:rPr>
                        <a:t>staker</a:t>
                      </a:r>
                      <a:r>
                        <a:rPr lang="tr-TR" sz="1800" dirty="0">
                          <a:latin typeface="Times New Roman"/>
                          <a:ea typeface="Times New Roman"/>
                          <a:cs typeface="Times New Roman"/>
                        </a:rPr>
                        <a:t>.</a:t>
                      </a:r>
                      <a:endParaRPr lang="tr-TR" sz="1800" dirty="0">
                        <a:latin typeface="Calibri"/>
                        <a:ea typeface="Calibri"/>
                        <a:cs typeface="Times New Roman"/>
                      </a:endParaRPr>
                    </a:p>
                  </a:txBody>
                  <a:tcPr marL="68580" marR="68580" marT="0" marB="0"/>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188640"/>
          <a:ext cx="8784976" cy="6582371"/>
        </p:xfrm>
        <a:graphic>
          <a:graphicData uri="http://schemas.openxmlformats.org/drawingml/2006/table">
            <a:tbl>
              <a:tblPr firstRow="1" bandRow="1">
                <a:tableStyleId>{5940675A-B579-460E-94D1-54222C63F5DA}</a:tableStyleId>
              </a:tblPr>
              <a:tblGrid>
                <a:gridCol w="1872208"/>
                <a:gridCol w="6912768"/>
              </a:tblGrid>
              <a:tr h="355391">
                <a:tc>
                  <a:txBody>
                    <a:bodyPr/>
                    <a:lstStyle/>
                    <a:p>
                      <a:pPr marL="457200">
                        <a:lnSpc>
                          <a:spcPct val="115000"/>
                        </a:lnSpc>
                        <a:spcAft>
                          <a:spcPts val="0"/>
                        </a:spcAft>
                      </a:pPr>
                      <a:r>
                        <a:rPr lang="tr-TR" sz="1600" b="1" dirty="0">
                          <a:latin typeface="Times New Roman"/>
                          <a:ea typeface="Times New Roman"/>
                          <a:cs typeface="Times New Roman"/>
                        </a:rPr>
                        <a:t>STERN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Geminin arkası. Başın karşıtı.</a:t>
                      </a:r>
                      <a:endParaRPr lang="tr-TR" sz="1600">
                        <a:latin typeface="Calibri"/>
                        <a:ea typeface="Calibri"/>
                        <a:cs typeface="Times New Roman"/>
                      </a:endParaRPr>
                    </a:p>
                  </a:txBody>
                  <a:tcPr marL="68580" marR="68580" marT="0" marB="0"/>
                </a:tc>
              </a:tr>
              <a:tr h="444239">
                <a:tc>
                  <a:txBody>
                    <a:bodyPr/>
                    <a:lstStyle/>
                    <a:p>
                      <a:pPr marL="457200">
                        <a:lnSpc>
                          <a:spcPct val="115000"/>
                        </a:lnSpc>
                        <a:spcAft>
                          <a:spcPts val="0"/>
                        </a:spcAft>
                      </a:pPr>
                      <a:r>
                        <a:rPr lang="tr-TR" sz="1600" b="1">
                          <a:latin typeface="Times New Roman"/>
                          <a:ea typeface="Times New Roman"/>
                          <a:cs typeface="Times New Roman"/>
                        </a:rPr>
                        <a:t>STEVEDORE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Limanlarda yükleme boşaltma işlemlerini yürüten özel firmalar ve onun işçileri.</a:t>
                      </a:r>
                      <a:endParaRPr lang="tr-TR" sz="1600">
                        <a:latin typeface="Calibri"/>
                        <a:ea typeface="Calibri"/>
                        <a:cs typeface="Times New Roman"/>
                      </a:endParaRPr>
                    </a:p>
                  </a:txBody>
                  <a:tcPr marL="68580" marR="68580" marT="0" marB="0"/>
                </a:tc>
              </a:tr>
              <a:tr h="772976">
                <a:tc>
                  <a:txBody>
                    <a:bodyPr/>
                    <a:lstStyle/>
                    <a:p>
                      <a:pPr marL="457200">
                        <a:lnSpc>
                          <a:spcPct val="115000"/>
                        </a:lnSpc>
                        <a:spcAft>
                          <a:spcPts val="0"/>
                        </a:spcAft>
                      </a:pPr>
                      <a:r>
                        <a:rPr lang="tr-TR" sz="1600" b="1">
                          <a:latin typeface="Times New Roman"/>
                          <a:ea typeface="Times New Roman"/>
                          <a:cs typeface="Times New Roman"/>
                        </a:rPr>
                        <a:t>STRADDLE CARRIER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Konteyner taşıma, yükleme ve boşaltmalarda kullanılan tekerlekli büyük kamyon.</a:t>
                      </a:r>
                      <a:endParaRPr lang="tr-TR" sz="1600">
                        <a:latin typeface="Calibri"/>
                        <a:ea typeface="Calibri"/>
                        <a:cs typeface="Times New Roman"/>
                      </a:endParaRPr>
                    </a:p>
                  </a:txBody>
                  <a:tcPr marL="68580" marR="68580" marT="0" marB="0"/>
                </a:tc>
              </a:tr>
              <a:tr h="772976">
                <a:tc>
                  <a:txBody>
                    <a:bodyPr/>
                    <a:lstStyle/>
                    <a:p>
                      <a:pPr marL="457200">
                        <a:lnSpc>
                          <a:spcPct val="115000"/>
                        </a:lnSpc>
                        <a:spcAft>
                          <a:spcPts val="0"/>
                        </a:spcAft>
                      </a:pPr>
                      <a:r>
                        <a:rPr lang="tr-TR" sz="1600" b="1">
                          <a:latin typeface="Times New Roman"/>
                          <a:ea typeface="Times New Roman"/>
                          <a:cs typeface="Times New Roman"/>
                        </a:rPr>
                        <a:t>SUFFERANCE WHARF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Gümrük iskelesi. Gümrüğe tabi malların çıkarıldığı yer. Müşteri yetkisi ve iştiraklanmış bir iskeledir. Gümrük yetkililerinin hazır bulunduğu ve gümrük yetkililerince onaylanan iskele.</a:t>
                      </a:r>
                      <a:endParaRPr lang="tr-TR" sz="1600">
                        <a:latin typeface="Calibri"/>
                        <a:ea typeface="Calibri"/>
                        <a:cs typeface="Times New Roman"/>
                      </a:endParaRPr>
                    </a:p>
                  </a:txBody>
                  <a:tcPr marL="68580" marR="68580" marT="0" marB="0"/>
                </a:tc>
              </a:tr>
              <a:tr h="772976">
                <a:tc>
                  <a:txBody>
                    <a:bodyPr/>
                    <a:lstStyle/>
                    <a:p>
                      <a:pPr marL="457200">
                        <a:lnSpc>
                          <a:spcPct val="115000"/>
                        </a:lnSpc>
                        <a:spcAft>
                          <a:spcPts val="0"/>
                        </a:spcAft>
                      </a:pPr>
                      <a:r>
                        <a:rPr lang="tr-TR" sz="1600" b="1">
                          <a:latin typeface="Times New Roman"/>
                          <a:ea typeface="Times New Roman"/>
                          <a:cs typeface="Times New Roman"/>
                        </a:rPr>
                        <a:t>SWAP BODY</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Konteynerler gibi taşınan, ancak boyutları itibariyle farklı olan, özellikle intermodal taşımacılıkta kullanılan römork ve vagon şasilerine bağlanabilen metal yük kasalarıdır.</a:t>
                      </a:r>
                      <a:endParaRPr lang="tr-TR" sz="1600">
                        <a:latin typeface="Calibri"/>
                        <a:ea typeface="Calibri"/>
                        <a:cs typeface="Times New Roman"/>
                      </a:endParaRPr>
                    </a:p>
                  </a:txBody>
                  <a:tcPr marL="68580" marR="68580" marT="0" marB="0"/>
                </a:tc>
              </a:tr>
              <a:tr h="346505">
                <a:tc>
                  <a:txBody>
                    <a:bodyPr/>
                    <a:lstStyle/>
                    <a:p>
                      <a:pPr marL="457200">
                        <a:lnSpc>
                          <a:spcPct val="115000"/>
                        </a:lnSpc>
                        <a:spcAft>
                          <a:spcPts val="0"/>
                        </a:spcAft>
                      </a:pPr>
                      <a:r>
                        <a:rPr lang="tr-TR" sz="1600" b="1">
                          <a:latin typeface="Times New Roman"/>
                          <a:ea typeface="Times New Roman"/>
                          <a:cs typeface="Times New Roman"/>
                        </a:rPr>
                        <a:t>TAIL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Kuyruk. </a:t>
                      </a:r>
                      <a:r>
                        <a:rPr lang="tr-TR" sz="1600" dirty="0" err="1">
                          <a:latin typeface="Times New Roman"/>
                          <a:ea typeface="Times New Roman"/>
                          <a:cs typeface="Times New Roman"/>
                        </a:rPr>
                        <a:t>Konteynerin</a:t>
                      </a:r>
                      <a:r>
                        <a:rPr lang="tr-TR" sz="1600" dirty="0">
                          <a:latin typeface="Times New Roman"/>
                          <a:ea typeface="Times New Roman"/>
                          <a:cs typeface="Times New Roman"/>
                        </a:rPr>
                        <a:t> veya römorkun arka tarafı.</a:t>
                      </a:r>
                      <a:endParaRPr lang="tr-TR" sz="1600" dirty="0">
                        <a:latin typeface="Calibri"/>
                        <a:ea typeface="Calibri"/>
                        <a:cs typeface="Times New Roman"/>
                      </a:endParaRPr>
                    </a:p>
                  </a:txBody>
                  <a:tcPr marL="68580" marR="68580" marT="0" marB="0"/>
                </a:tc>
              </a:tr>
              <a:tr h="772976">
                <a:tc>
                  <a:txBody>
                    <a:bodyPr/>
                    <a:lstStyle/>
                    <a:p>
                      <a:pPr marL="457200">
                        <a:lnSpc>
                          <a:spcPct val="115000"/>
                        </a:lnSpc>
                        <a:spcAft>
                          <a:spcPts val="0"/>
                        </a:spcAft>
                      </a:pPr>
                      <a:r>
                        <a:rPr lang="tr-TR" sz="1600" b="1" dirty="0">
                          <a:latin typeface="Times New Roman"/>
                          <a:ea typeface="Times New Roman"/>
                          <a:cs typeface="Times New Roman"/>
                        </a:rPr>
                        <a:t>TANKERS </a:t>
                      </a:r>
                      <a:endParaRPr lang="tr-TR" sz="16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Tanker. Ham petrol ve petrol ürünleri; kimyasal, sıvılaştırılmış gaz (LNG, LPG, şarap, pekmez ve benzer ürün tankerleri gibi, sıvı kargo taşımak için tanklarla donatılmış gemilerdir.</a:t>
                      </a:r>
                      <a:endParaRPr lang="tr-TR" sz="1600">
                        <a:latin typeface="Calibri"/>
                        <a:ea typeface="Calibri"/>
                        <a:cs typeface="Times New Roman"/>
                      </a:endParaRPr>
                    </a:p>
                  </a:txBody>
                  <a:tcPr marL="68580" marR="68580" marT="0" marB="0"/>
                </a:tc>
              </a:tr>
              <a:tr h="772976">
                <a:tc>
                  <a:txBody>
                    <a:bodyPr/>
                    <a:lstStyle/>
                    <a:p>
                      <a:pPr marL="457200">
                        <a:lnSpc>
                          <a:spcPct val="115000"/>
                        </a:lnSpc>
                        <a:spcAft>
                          <a:spcPts val="0"/>
                        </a:spcAft>
                      </a:pPr>
                      <a:r>
                        <a:rPr lang="tr-TR" sz="1600" b="1">
                          <a:latin typeface="Times New Roman"/>
                          <a:ea typeface="Times New Roman"/>
                          <a:cs typeface="Times New Roman"/>
                        </a:rPr>
                        <a:t>TERMINAL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Gemi, tren, kamyon veya uçağa yüklenecek konteynerlerin hazırlanması veya bu araçlardan indirilecek konteynerin derhal istiflenmesi için tahsis edilmiş alan.</a:t>
                      </a:r>
                      <a:endParaRPr lang="tr-TR" sz="1600">
                        <a:latin typeface="Calibri"/>
                        <a:ea typeface="Calibri"/>
                        <a:cs typeface="Times New Roman"/>
                      </a:endParaRPr>
                    </a:p>
                  </a:txBody>
                  <a:tcPr marL="68580" marR="68580" marT="0" marB="0"/>
                </a:tc>
              </a:tr>
              <a:tr h="408699">
                <a:tc>
                  <a:txBody>
                    <a:bodyPr/>
                    <a:lstStyle/>
                    <a:p>
                      <a:pPr marL="457200">
                        <a:lnSpc>
                          <a:spcPct val="115000"/>
                        </a:lnSpc>
                        <a:spcAft>
                          <a:spcPts val="0"/>
                        </a:spcAft>
                      </a:pPr>
                      <a:r>
                        <a:rPr lang="tr-TR" sz="1600" b="1">
                          <a:latin typeface="Times New Roman"/>
                          <a:ea typeface="Times New Roman"/>
                          <a:cs typeface="Times New Roman"/>
                        </a:rPr>
                        <a:t>TRACTOR </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a:latin typeface="Times New Roman"/>
                          <a:ea typeface="Times New Roman"/>
                          <a:cs typeface="Times New Roman"/>
                        </a:rPr>
                        <a:t>Çekici, traktör. Bir ya da birden çok römorku çeken karayolu aracı.</a:t>
                      </a:r>
                      <a:endParaRPr lang="tr-TR" sz="1600">
                        <a:latin typeface="Calibri"/>
                        <a:ea typeface="Calibri"/>
                        <a:cs typeface="Times New Roman"/>
                      </a:endParaRPr>
                    </a:p>
                  </a:txBody>
                  <a:tcPr marL="68580" marR="68580" marT="0" marB="0"/>
                </a:tc>
              </a:tr>
              <a:tr h="772976">
                <a:tc>
                  <a:txBody>
                    <a:bodyPr/>
                    <a:lstStyle/>
                    <a:p>
                      <a:pPr marL="457200">
                        <a:lnSpc>
                          <a:spcPct val="115000"/>
                        </a:lnSpc>
                        <a:spcAft>
                          <a:spcPts val="0"/>
                        </a:spcAft>
                      </a:pPr>
                      <a:r>
                        <a:rPr lang="tr-TR" sz="1600" b="1">
                          <a:latin typeface="Times New Roman"/>
                          <a:ea typeface="Times New Roman"/>
                          <a:cs typeface="Times New Roman"/>
                        </a:rPr>
                        <a:t>TUGBOAT</a:t>
                      </a:r>
                      <a:endParaRPr lang="tr-TR" sz="160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1600" dirty="0">
                          <a:latin typeface="Times New Roman"/>
                          <a:ea typeface="Times New Roman"/>
                          <a:cs typeface="Times New Roman"/>
                        </a:rPr>
                        <a:t>Büyük gemilerin, liman alanlarında hızlı ve güvenli bir şekilde manevra yapmasına yardımcı olan motorlu deniz aracıdır.</a:t>
                      </a:r>
                      <a:endParaRPr lang="tr-TR" sz="1600" dirty="0">
                        <a:latin typeface="Calibri"/>
                        <a:ea typeface="Calibri"/>
                        <a:cs typeface="Times New Roman"/>
                      </a:endParaRPr>
                    </a:p>
                  </a:txBody>
                  <a:tcPr marL="68580" marR="68580" marT="0" marB="0"/>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51520" y="260650"/>
          <a:ext cx="8640960" cy="5904655"/>
        </p:xfrm>
        <a:graphic>
          <a:graphicData uri="http://schemas.openxmlformats.org/drawingml/2006/table">
            <a:tbl>
              <a:tblPr firstRow="1" bandRow="1">
                <a:tableStyleId>{5940675A-B579-460E-94D1-54222C63F5DA}</a:tableStyleId>
              </a:tblPr>
              <a:tblGrid>
                <a:gridCol w="2160240"/>
                <a:gridCol w="6480720"/>
              </a:tblGrid>
              <a:tr h="1180931">
                <a:tc>
                  <a:txBody>
                    <a:bodyPr/>
                    <a:lstStyle/>
                    <a:p>
                      <a:pPr marL="6350" indent="0">
                        <a:lnSpc>
                          <a:spcPct val="115000"/>
                        </a:lnSpc>
                        <a:spcAft>
                          <a:spcPts val="0"/>
                        </a:spcAft>
                      </a:pPr>
                      <a:r>
                        <a:rPr lang="tr-TR" sz="2000" b="1" dirty="0">
                          <a:latin typeface="Times New Roman"/>
                          <a:ea typeface="Times New Roman"/>
                          <a:cs typeface="Times New Roman"/>
                        </a:rPr>
                        <a:t>TWIST-LOCK </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a:latin typeface="Times New Roman"/>
                          <a:ea typeface="Times New Roman"/>
                          <a:cs typeface="Times New Roman"/>
                        </a:rPr>
                        <a:t>Kilit. Konteynerleri güvenli bir şasi üzerine oturtmak için kullanılan dört adet kıvrılabilen süngü şeklindeki aparat.</a:t>
                      </a:r>
                      <a:endParaRPr lang="tr-TR" sz="2000">
                        <a:latin typeface="Calibri"/>
                        <a:ea typeface="Calibri"/>
                        <a:cs typeface="Times New Roman"/>
                      </a:endParaRPr>
                    </a:p>
                  </a:txBody>
                  <a:tcPr marL="68580" marR="68580" marT="0" marB="0"/>
                </a:tc>
              </a:tr>
              <a:tr h="1180931">
                <a:tc>
                  <a:txBody>
                    <a:bodyPr/>
                    <a:lstStyle/>
                    <a:p>
                      <a:pPr marL="6350" indent="0">
                        <a:lnSpc>
                          <a:spcPct val="115000"/>
                        </a:lnSpc>
                        <a:spcAft>
                          <a:spcPts val="0"/>
                        </a:spcAft>
                      </a:pPr>
                      <a:r>
                        <a:rPr lang="tr-TR" sz="2000" b="1" dirty="0">
                          <a:latin typeface="Times New Roman"/>
                          <a:ea typeface="Times New Roman"/>
                          <a:cs typeface="Times New Roman"/>
                        </a:rPr>
                        <a:t>TWO-WAY PALLET </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Çift yönlü palet. Çatallı </a:t>
                      </a:r>
                      <a:r>
                        <a:rPr lang="tr-TR" sz="2000" dirty="0" err="1">
                          <a:latin typeface="Times New Roman"/>
                          <a:ea typeface="Times New Roman"/>
                          <a:cs typeface="Times New Roman"/>
                        </a:rPr>
                        <a:t>forkliftlerin</a:t>
                      </a:r>
                      <a:r>
                        <a:rPr lang="tr-TR" sz="2000" dirty="0">
                          <a:latin typeface="Times New Roman"/>
                          <a:ea typeface="Times New Roman"/>
                          <a:cs typeface="Times New Roman"/>
                        </a:rPr>
                        <a:t> sadece iki yanından kavrayabileceği şekilde tasarlanmış palet.</a:t>
                      </a:r>
                      <a:endParaRPr lang="tr-TR" sz="2000" dirty="0">
                        <a:latin typeface="Calibri"/>
                        <a:ea typeface="Calibri"/>
                        <a:cs typeface="Times New Roman"/>
                      </a:endParaRPr>
                    </a:p>
                  </a:txBody>
                  <a:tcPr marL="68580" marR="68580" marT="0" marB="0"/>
                </a:tc>
              </a:tr>
              <a:tr h="1180931">
                <a:tc>
                  <a:txBody>
                    <a:bodyPr/>
                    <a:lstStyle/>
                    <a:p>
                      <a:pPr marL="6350" indent="0">
                        <a:lnSpc>
                          <a:spcPct val="115000"/>
                        </a:lnSpc>
                        <a:spcAft>
                          <a:spcPts val="0"/>
                        </a:spcAft>
                      </a:pPr>
                      <a:r>
                        <a:rPr lang="tr-TR" sz="2000" b="1" dirty="0">
                          <a:latin typeface="Times New Roman"/>
                          <a:ea typeface="Times New Roman"/>
                          <a:cs typeface="Times New Roman"/>
                        </a:rPr>
                        <a:t>UNCLAIMED FREIGHT. </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a:latin typeface="Times New Roman"/>
                          <a:ea typeface="Times New Roman"/>
                          <a:cs typeface="Times New Roman"/>
                        </a:rPr>
                        <a:t>Alıcısı tarafından istenmeyen, soruşturulmayan veya teslim alınmayan yük</a:t>
                      </a:r>
                      <a:endParaRPr lang="tr-TR" sz="2000">
                        <a:latin typeface="Calibri"/>
                        <a:ea typeface="Calibri"/>
                        <a:cs typeface="Times New Roman"/>
                      </a:endParaRPr>
                    </a:p>
                  </a:txBody>
                  <a:tcPr marL="68580" marR="68580" marT="0" marB="0"/>
                </a:tc>
              </a:tr>
              <a:tr h="1180931">
                <a:tc>
                  <a:txBody>
                    <a:bodyPr/>
                    <a:lstStyle/>
                    <a:p>
                      <a:pPr marL="6350" indent="0">
                        <a:lnSpc>
                          <a:spcPct val="115000"/>
                        </a:lnSpc>
                        <a:spcAft>
                          <a:spcPts val="0"/>
                        </a:spcAft>
                      </a:pPr>
                      <a:r>
                        <a:rPr lang="tr-TR" sz="2000" b="1" dirty="0">
                          <a:latin typeface="Times New Roman"/>
                          <a:ea typeface="Times New Roman"/>
                          <a:cs typeface="Times New Roman"/>
                        </a:rPr>
                        <a:t>UNIT LOAD </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Birim yük. Paletlere, sandıklara yüklenen, taşınmaya hazır</a:t>
                      </a:r>
                      <a:r>
                        <a:rPr lang="tr-TR" sz="2000" b="1" dirty="0">
                          <a:latin typeface="Times New Roman"/>
                          <a:ea typeface="Times New Roman"/>
                          <a:cs typeface="Times New Roman"/>
                        </a:rPr>
                        <a:t> </a:t>
                      </a:r>
                      <a:r>
                        <a:rPr lang="tr-TR" sz="2000" dirty="0">
                          <a:latin typeface="Times New Roman"/>
                          <a:ea typeface="Times New Roman"/>
                          <a:cs typeface="Times New Roman"/>
                        </a:rPr>
                        <a:t>paketler, yükler.</a:t>
                      </a:r>
                      <a:endParaRPr lang="tr-TR" sz="2000" dirty="0">
                        <a:latin typeface="Calibri"/>
                        <a:ea typeface="Calibri"/>
                        <a:cs typeface="Times New Roman"/>
                      </a:endParaRPr>
                    </a:p>
                  </a:txBody>
                  <a:tcPr marL="68580" marR="68580" marT="0" marB="0"/>
                </a:tc>
              </a:tr>
              <a:tr h="1180931">
                <a:tc>
                  <a:txBody>
                    <a:bodyPr/>
                    <a:lstStyle/>
                    <a:p>
                      <a:pPr marL="6350" indent="0">
                        <a:lnSpc>
                          <a:spcPct val="115000"/>
                        </a:lnSpc>
                        <a:spcAft>
                          <a:spcPts val="0"/>
                        </a:spcAft>
                      </a:pPr>
                      <a:r>
                        <a:rPr lang="tr-TR" sz="2000" b="1" dirty="0">
                          <a:latin typeface="Times New Roman"/>
                          <a:ea typeface="Times New Roman"/>
                          <a:cs typeface="Times New Roman"/>
                        </a:rPr>
                        <a:t>UNIT TRAIN </a:t>
                      </a:r>
                      <a:endParaRPr lang="tr-TR" sz="2000" dirty="0">
                        <a:latin typeface="Calibri"/>
                        <a:ea typeface="Calibri"/>
                        <a:cs typeface="Times New Roman"/>
                      </a:endParaRPr>
                    </a:p>
                  </a:txBody>
                  <a:tcPr marL="68580" marR="68580" marT="0" marB="0"/>
                </a:tc>
                <a:tc>
                  <a:txBody>
                    <a:bodyPr/>
                    <a:lstStyle/>
                    <a:p>
                      <a:pPr marL="457200" algn="just">
                        <a:lnSpc>
                          <a:spcPct val="115000"/>
                        </a:lnSpc>
                        <a:spcAft>
                          <a:spcPts val="0"/>
                        </a:spcAft>
                      </a:pPr>
                      <a:r>
                        <a:rPr lang="tr-TR" sz="2000" dirty="0">
                          <a:latin typeface="Times New Roman"/>
                          <a:ea typeface="Times New Roman"/>
                          <a:cs typeface="Times New Roman"/>
                        </a:rPr>
                        <a:t>Gidileceği yönü belirlenmiş ya da rotada yapılan değişikliklerde kullanılmak üzere belirlenmiş yaklaşık 100 adet vagon.</a:t>
                      </a:r>
                      <a:endParaRPr lang="tr-TR" sz="2000" dirty="0">
                        <a:latin typeface="Calibri"/>
                        <a:ea typeface="Calibri"/>
                        <a:cs typeface="Times New Roman"/>
                      </a:endParaRPr>
                    </a:p>
                  </a:txBody>
                  <a:tcPr marL="68580" marR="68580" marT="0" marB="0"/>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1" algn="ctr" rtl="0">
              <a:spcBef>
                <a:spcPct val="0"/>
              </a:spcBef>
            </a:pPr>
            <a:r>
              <a:rPr lang="tr-TR" sz="3200" b="1" u="sng" dirty="0" err="1"/>
              <a:t>Modes</a:t>
            </a:r>
            <a:r>
              <a:rPr lang="tr-TR" sz="3200" b="1" u="sng" dirty="0"/>
              <a:t> of Transport/ Taşıma Yöntemleri</a:t>
            </a:r>
            <a:r>
              <a:rPr lang="tr-TR" dirty="0"/>
              <a:t/>
            </a:r>
            <a:br>
              <a:rPr lang="tr-TR" dirty="0"/>
            </a:br>
            <a:endParaRPr lang="tr-TR" dirty="0"/>
          </a:p>
        </p:txBody>
      </p:sp>
      <p:sp>
        <p:nvSpPr>
          <p:cNvPr id="3" name="2 İçerik Yer Tutucusu"/>
          <p:cNvSpPr>
            <a:spLocks noGrp="1"/>
          </p:cNvSpPr>
          <p:nvPr>
            <p:ph idx="1"/>
          </p:nvPr>
        </p:nvSpPr>
        <p:spPr>
          <a:xfrm>
            <a:off x="323528" y="1268760"/>
            <a:ext cx="8496944" cy="5112568"/>
          </a:xfrm>
        </p:spPr>
        <p:txBody>
          <a:bodyPr>
            <a:normAutofit fontScale="92500" lnSpcReduction="20000"/>
          </a:bodyPr>
          <a:lstStyle/>
          <a:p>
            <a:r>
              <a:rPr lang="tr-TR" dirty="0" err="1" smtClean="0"/>
              <a:t>Logistics</a:t>
            </a:r>
            <a:r>
              <a:rPr lang="tr-TR" dirty="0" smtClean="0"/>
              <a:t> </a:t>
            </a:r>
            <a:r>
              <a:rPr lang="tr-TR" dirty="0" err="1" smtClean="0"/>
              <a:t>refers</a:t>
            </a:r>
            <a:r>
              <a:rPr lang="tr-TR" dirty="0" smtClean="0"/>
              <a:t> </a:t>
            </a:r>
            <a:r>
              <a:rPr lang="tr-TR" dirty="0" err="1" smtClean="0"/>
              <a:t>to</a:t>
            </a:r>
            <a:r>
              <a:rPr lang="tr-TR" dirty="0" smtClean="0"/>
              <a:t> </a:t>
            </a:r>
            <a:r>
              <a:rPr lang="tr-TR" dirty="0" err="1" smtClean="0"/>
              <a:t>the</a:t>
            </a:r>
            <a:r>
              <a:rPr lang="tr-TR" dirty="0" smtClean="0"/>
              <a:t> </a:t>
            </a:r>
            <a:r>
              <a:rPr lang="tr-TR" dirty="0" err="1" smtClean="0"/>
              <a:t>transportation</a:t>
            </a:r>
            <a:r>
              <a:rPr lang="tr-TR" dirty="0" smtClean="0"/>
              <a:t> of </a:t>
            </a:r>
            <a:r>
              <a:rPr lang="tr-TR" dirty="0" err="1" smtClean="0"/>
              <a:t>merchandise</a:t>
            </a:r>
            <a:r>
              <a:rPr lang="tr-TR" dirty="0" smtClean="0"/>
              <a:t> – </a:t>
            </a:r>
            <a:r>
              <a:rPr lang="tr-TR" dirty="0" err="1" smtClean="0"/>
              <a:t>raw</a:t>
            </a:r>
            <a:r>
              <a:rPr lang="tr-TR" dirty="0" smtClean="0"/>
              <a:t> </a:t>
            </a:r>
            <a:r>
              <a:rPr lang="tr-TR" dirty="0" err="1" smtClean="0"/>
              <a:t>materials</a:t>
            </a:r>
            <a:r>
              <a:rPr lang="tr-TR" dirty="0" smtClean="0"/>
              <a:t> </a:t>
            </a:r>
            <a:r>
              <a:rPr lang="tr-TR" dirty="0" err="1" smtClean="0"/>
              <a:t>or</a:t>
            </a:r>
            <a:r>
              <a:rPr lang="tr-TR" dirty="0" smtClean="0"/>
              <a:t> </a:t>
            </a:r>
            <a:r>
              <a:rPr lang="tr-TR" dirty="0" err="1" smtClean="0"/>
              <a:t>finished</a:t>
            </a:r>
            <a:r>
              <a:rPr lang="tr-TR" dirty="0" smtClean="0"/>
              <a:t> </a:t>
            </a:r>
            <a:r>
              <a:rPr lang="tr-TR" dirty="0" err="1" smtClean="0"/>
              <a:t>products</a:t>
            </a:r>
            <a:r>
              <a:rPr lang="tr-TR" dirty="0" smtClean="0"/>
              <a:t> – </a:t>
            </a:r>
            <a:r>
              <a:rPr lang="tr-TR" dirty="0" err="1" smtClean="0"/>
              <a:t>from</a:t>
            </a:r>
            <a:r>
              <a:rPr lang="tr-TR" dirty="0" smtClean="0"/>
              <a:t> </a:t>
            </a:r>
            <a:r>
              <a:rPr lang="tr-TR" dirty="0" err="1" smtClean="0"/>
              <a:t>the</a:t>
            </a:r>
            <a:r>
              <a:rPr lang="tr-TR" dirty="0" smtClean="0"/>
              <a:t> </a:t>
            </a:r>
            <a:r>
              <a:rPr lang="tr-TR" dirty="0" err="1" smtClean="0"/>
              <a:t>point</a:t>
            </a:r>
            <a:r>
              <a:rPr lang="tr-TR" dirty="0" smtClean="0"/>
              <a:t> of </a:t>
            </a:r>
            <a:r>
              <a:rPr lang="tr-TR" dirty="0" err="1" smtClean="0"/>
              <a:t>production</a:t>
            </a:r>
            <a:r>
              <a:rPr lang="tr-TR" dirty="0" smtClean="0"/>
              <a:t> </a:t>
            </a:r>
            <a:r>
              <a:rPr lang="tr-TR" dirty="0" err="1" smtClean="0"/>
              <a:t>to</a:t>
            </a:r>
            <a:r>
              <a:rPr lang="tr-TR" dirty="0" smtClean="0"/>
              <a:t> </a:t>
            </a:r>
            <a:r>
              <a:rPr lang="tr-TR" dirty="0" err="1" smtClean="0"/>
              <a:t>the</a:t>
            </a:r>
            <a:r>
              <a:rPr lang="tr-TR" dirty="0" smtClean="0"/>
              <a:t> </a:t>
            </a:r>
            <a:r>
              <a:rPr lang="tr-TR" dirty="0" err="1" smtClean="0"/>
              <a:t>point</a:t>
            </a:r>
            <a:r>
              <a:rPr lang="tr-TR" dirty="0" smtClean="0"/>
              <a:t> of final </a:t>
            </a:r>
            <a:r>
              <a:rPr lang="tr-TR" dirty="0" err="1" smtClean="0"/>
              <a:t>consumption</a:t>
            </a:r>
            <a:r>
              <a:rPr lang="tr-TR" dirty="0" smtClean="0"/>
              <a:t>. </a:t>
            </a:r>
          </a:p>
          <a:p>
            <a:r>
              <a:rPr lang="tr-TR" dirty="0" err="1" smtClean="0"/>
              <a:t>Different</a:t>
            </a:r>
            <a:r>
              <a:rPr lang="tr-TR" dirty="0" smtClean="0"/>
              <a:t> </a:t>
            </a:r>
            <a:r>
              <a:rPr lang="tr-TR" dirty="0" err="1" smtClean="0"/>
              <a:t>modes</a:t>
            </a:r>
            <a:r>
              <a:rPr lang="tr-TR" dirty="0" smtClean="0"/>
              <a:t> of </a:t>
            </a:r>
            <a:r>
              <a:rPr lang="tr-TR" dirty="0" err="1" smtClean="0"/>
              <a:t>transportation</a:t>
            </a:r>
            <a:r>
              <a:rPr lang="tr-TR" dirty="0" smtClean="0"/>
              <a:t> – </a:t>
            </a:r>
            <a:r>
              <a:rPr lang="tr-TR" dirty="0" err="1" smtClean="0"/>
              <a:t>road</a:t>
            </a:r>
            <a:r>
              <a:rPr lang="tr-TR" dirty="0" smtClean="0"/>
              <a:t>, </a:t>
            </a:r>
            <a:r>
              <a:rPr lang="tr-TR" dirty="0" err="1" smtClean="0"/>
              <a:t>rail</a:t>
            </a:r>
            <a:r>
              <a:rPr lang="tr-TR" dirty="0" smtClean="0"/>
              <a:t>, </a:t>
            </a:r>
            <a:r>
              <a:rPr lang="tr-TR" dirty="0" err="1" smtClean="0"/>
              <a:t>water</a:t>
            </a:r>
            <a:r>
              <a:rPr lang="tr-TR" dirty="0" smtClean="0"/>
              <a:t> </a:t>
            </a:r>
            <a:r>
              <a:rPr lang="tr-TR" dirty="0" err="1" smtClean="0"/>
              <a:t>and</a:t>
            </a:r>
            <a:r>
              <a:rPr lang="tr-TR" dirty="0" smtClean="0"/>
              <a:t> </a:t>
            </a:r>
            <a:r>
              <a:rPr lang="tr-TR" dirty="0" err="1" smtClean="0"/>
              <a:t>air</a:t>
            </a:r>
            <a:r>
              <a:rPr lang="tr-TR" dirty="0" smtClean="0"/>
              <a:t> – can be </a:t>
            </a:r>
            <a:r>
              <a:rPr lang="tr-TR" dirty="0" err="1" smtClean="0"/>
              <a:t>used</a:t>
            </a:r>
            <a:r>
              <a:rPr lang="tr-TR" dirty="0" smtClean="0"/>
              <a:t> </a:t>
            </a:r>
            <a:r>
              <a:rPr lang="tr-TR" dirty="0" err="1" smtClean="0"/>
              <a:t>for</a:t>
            </a:r>
            <a:r>
              <a:rPr lang="tr-TR" dirty="0" smtClean="0"/>
              <a:t> </a:t>
            </a:r>
            <a:r>
              <a:rPr lang="tr-TR" dirty="0" err="1" smtClean="0"/>
              <a:t>the</a:t>
            </a:r>
            <a:r>
              <a:rPr lang="tr-TR" dirty="0" smtClean="0"/>
              <a:t> </a:t>
            </a:r>
            <a:r>
              <a:rPr lang="tr-TR" dirty="0" err="1" smtClean="0"/>
              <a:t>effective</a:t>
            </a:r>
            <a:r>
              <a:rPr lang="tr-TR" dirty="0" smtClean="0"/>
              <a:t> </a:t>
            </a:r>
            <a:r>
              <a:rPr lang="tr-TR" dirty="0" err="1" smtClean="0"/>
              <a:t>management</a:t>
            </a:r>
            <a:r>
              <a:rPr lang="tr-TR" dirty="0" smtClean="0"/>
              <a:t> of </a:t>
            </a:r>
            <a:r>
              <a:rPr lang="tr-TR" dirty="0" err="1" smtClean="0"/>
              <a:t>merchandise</a:t>
            </a:r>
            <a:r>
              <a:rPr lang="tr-TR" dirty="0" smtClean="0"/>
              <a:t>. </a:t>
            </a:r>
          </a:p>
          <a:p>
            <a:r>
              <a:rPr lang="tr-TR" dirty="0" err="1" smtClean="0"/>
              <a:t>Every</a:t>
            </a:r>
            <a:r>
              <a:rPr lang="tr-TR" dirty="0" smtClean="0"/>
              <a:t> </a:t>
            </a:r>
            <a:r>
              <a:rPr lang="tr-TR" dirty="0" err="1" smtClean="0"/>
              <a:t>mode</a:t>
            </a:r>
            <a:r>
              <a:rPr lang="tr-TR" dirty="0" smtClean="0"/>
              <a:t> of </a:t>
            </a:r>
            <a:r>
              <a:rPr lang="tr-TR" dirty="0" err="1" smtClean="0"/>
              <a:t>transportation</a:t>
            </a:r>
            <a:r>
              <a:rPr lang="tr-TR" dirty="0" smtClean="0"/>
              <a:t> </a:t>
            </a:r>
            <a:r>
              <a:rPr lang="tr-TR" dirty="0" err="1" smtClean="0"/>
              <a:t>requires</a:t>
            </a:r>
            <a:r>
              <a:rPr lang="tr-TR" dirty="0" smtClean="0"/>
              <a:t> a </a:t>
            </a:r>
            <a:r>
              <a:rPr lang="tr-TR" dirty="0" err="1" smtClean="0"/>
              <a:t>different</a:t>
            </a:r>
            <a:r>
              <a:rPr lang="tr-TR" dirty="0" smtClean="0"/>
              <a:t> set of </a:t>
            </a:r>
            <a:r>
              <a:rPr lang="tr-TR" dirty="0" err="1" smtClean="0"/>
              <a:t>infrastructure</a:t>
            </a:r>
            <a:r>
              <a:rPr lang="tr-TR" dirty="0" smtClean="0"/>
              <a:t>, </a:t>
            </a:r>
            <a:r>
              <a:rPr lang="tr-TR" dirty="0" err="1" smtClean="0"/>
              <a:t>type</a:t>
            </a:r>
            <a:r>
              <a:rPr lang="tr-TR" dirty="0" smtClean="0"/>
              <a:t> of </a:t>
            </a:r>
            <a:r>
              <a:rPr lang="tr-TR" dirty="0" err="1" smtClean="0"/>
              <a:t>vehicles</a:t>
            </a:r>
            <a:r>
              <a:rPr lang="tr-TR" dirty="0" smtClean="0"/>
              <a:t>, </a:t>
            </a:r>
            <a:r>
              <a:rPr lang="tr-TR" dirty="0" err="1" smtClean="0"/>
              <a:t>technological</a:t>
            </a:r>
            <a:r>
              <a:rPr lang="tr-TR" dirty="0" smtClean="0"/>
              <a:t> </a:t>
            </a:r>
            <a:r>
              <a:rPr lang="tr-TR" dirty="0" err="1" smtClean="0"/>
              <a:t>solutions</a:t>
            </a:r>
            <a:r>
              <a:rPr lang="tr-TR" dirty="0" smtClean="0"/>
              <a:t> </a:t>
            </a:r>
            <a:r>
              <a:rPr lang="tr-TR" dirty="0" err="1" smtClean="0"/>
              <a:t>and</a:t>
            </a:r>
            <a:r>
              <a:rPr lang="tr-TR" dirty="0" smtClean="0"/>
              <a:t> </a:t>
            </a:r>
            <a:r>
              <a:rPr lang="tr-TR" dirty="0" err="1" smtClean="0"/>
              <a:t>regulations</a:t>
            </a:r>
            <a:r>
              <a:rPr lang="tr-TR" dirty="0" smtClean="0"/>
              <a:t>. </a:t>
            </a:r>
          </a:p>
          <a:p>
            <a:r>
              <a:rPr lang="tr-TR" dirty="0" err="1" smtClean="0"/>
              <a:t>All</a:t>
            </a:r>
            <a:r>
              <a:rPr lang="tr-TR" dirty="0" smtClean="0"/>
              <a:t> </a:t>
            </a:r>
            <a:r>
              <a:rPr lang="tr-TR" dirty="0" err="1" smtClean="0"/>
              <a:t>modes</a:t>
            </a:r>
            <a:r>
              <a:rPr lang="tr-TR" dirty="0" smtClean="0"/>
              <a:t> of </a:t>
            </a:r>
            <a:r>
              <a:rPr lang="tr-TR" dirty="0" err="1" smtClean="0"/>
              <a:t>transportation</a:t>
            </a:r>
            <a:r>
              <a:rPr lang="tr-TR" dirty="0" smtClean="0"/>
              <a:t> </a:t>
            </a:r>
            <a:r>
              <a:rPr lang="tr-TR" dirty="0" err="1" smtClean="0"/>
              <a:t>have</a:t>
            </a:r>
            <a:r>
              <a:rPr lang="tr-TR" dirty="0" smtClean="0"/>
              <a:t> </a:t>
            </a:r>
            <a:r>
              <a:rPr lang="tr-TR" dirty="0" err="1" smtClean="0"/>
              <a:t>different</a:t>
            </a:r>
            <a:r>
              <a:rPr lang="tr-TR" dirty="0" smtClean="0"/>
              <a:t> </a:t>
            </a:r>
            <a:r>
              <a:rPr lang="tr-TR" dirty="0" err="1" smtClean="0"/>
              <a:t>costs</a:t>
            </a:r>
            <a:r>
              <a:rPr lang="tr-TR" dirty="0" smtClean="0"/>
              <a:t>, service </a:t>
            </a:r>
            <a:r>
              <a:rPr lang="tr-TR" dirty="0" err="1" smtClean="0"/>
              <a:t>and</a:t>
            </a:r>
            <a:r>
              <a:rPr lang="tr-TR" dirty="0" smtClean="0"/>
              <a:t> transit </a:t>
            </a:r>
            <a:r>
              <a:rPr lang="tr-TR" dirty="0" err="1" smtClean="0"/>
              <a:t>times</a:t>
            </a:r>
            <a:r>
              <a:rPr lang="tr-TR" dirty="0" smtClean="0"/>
              <a:t>.</a:t>
            </a:r>
          </a:p>
          <a:p>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Road</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Road</a:t>
            </a:r>
            <a:r>
              <a:rPr lang="tr-TR" dirty="0" smtClean="0"/>
              <a:t> </a:t>
            </a:r>
            <a:r>
              <a:rPr lang="tr-TR" dirty="0" err="1" smtClean="0"/>
              <a:t>transportation</a:t>
            </a:r>
            <a:r>
              <a:rPr lang="tr-TR" dirty="0" smtClean="0"/>
              <a:t> is </a:t>
            </a:r>
            <a:r>
              <a:rPr lang="tr-TR" dirty="0" err="1" smtClean="0"/>
              <a:t>one</a:t>
            </a:r>
            <a:r>
              <a:rPr lang="tr-TR" dirty="0" smtClean="0"/>
              <a:t> of </a:t>
            </a:r>
            <a:r>
              <a:rPr lang="tr-TR" dirty="0" err="1" smtClean="0"/>
              <a:t>the</a:t>
            </a:r>
            <a:r>
              <a:rPr lang="tr-TR" dirty="0" smtClean="0"/>
              <a:t> </a:t>
            </a:r>
            <a:r>
              <a:rPr lang="tr-TR" dirty="0" err="1" smtClean="0"/>
              <a:t>most</a:t>
            </a:r>
            <a:r>
              <a:rPr lang="tr-TR" dirty="0" smtClean="0"/>
              <a:t> </a:t>
            </a:r>
            <a:r>
              <a:rPr lang="tr-TR" dirty="0" err="1" smtClean="0"/>
              <a:t>basic</a:t>
            </a:r>
            <a:r>
              <a:rPr lang="tr-TR" dirty="0" smtClean="0"/>
              <a:t> </a:t>
            </a:r>
            <a:r>
              <a:rPr lang="tr-TR" dirty="0" err="1" smtClean="0"/>
              <a:t>and</a:t>
            </a:r>
            <a:r>
              <a:rPr lang="tr-TR" dirty="0" smtClean="0"/>
              <a:t> </a:t>
            </a:r>
            <a:r>
              <a:rPr lang="tr-TR" dirty="0" err="1" smtClean="0"/>
              <a:t>historical</a:t>
            </a:r>
            <a:r>
              <a:rPr lang="tr-TR" dirty="0" smtClean="0"/>
              <a:t> </a:t>
            </a:r>
            <a:r>
              <a:rPr lang="tr-TR" dirty="0" err="1" smtClean="0"/>
              <a:t>means</a:t>
            </a:r>
            <a:r>
              <a:rPr lang="tr-TR" dirty="0" smtClean="0"/>
              <a:t> of </a:t>
            </a:r>
            <a:r>
              <a:rPr lang="tr-TR" dirty="0" err="1" smtClean="0"/>
              <a:t>transportation</a:t>
            </a:r>
            <a:r>
              <a:rPr lang="tr-TR" dirty="0" smtClean="0"/>
              <a:t>. </a:t>
            </a:r>
            <a:r>
              <a:rPr lang="tr-TR" dirty="0" err="1" smtClean="0"/>
              <a:t>Road</a:t>
            </a:r>
            <a:r>
              <a:rPr lang="tr-TR" dirty="0" smtClean="0"/>
              <a:t> transport is </a:t>
            </a:r>
            <a:r>
              <a:rPr lang="tr-TR" dirty="0" err="1" smtClean="0"/>
              <a:t>the</a:t>
            </a:r>
            <a:r>
              <a:rPr lang="tr-TR" dirty="0" smtClean="0"/>
              <a:t> </a:t>
            </a:r>
            <a:r>
              <a:rPr lang="tr-TR" dirty="0" err="1" smtClean="0"/>
              <a:t>principal</a:t>
            </a:r>
            <a:r>
              <a:rPr lang="tr-TR" dirty="0" smtClean="0"/>
              <a:t> </a:t>
            </a:r>
            <a:r>
              <a:rPr lang="tr-TR" dirty="0" err="1" smtClean="0"/>
              <a:t>means</a:t>
            </a:r>
            <a:r>
              <a:rPr lang="tr-TR" dirty="0" smtClean="0"/>
              <a:t> of transport in </a:t>
            </a:r>
            <a:r>
              <a:rPr lang="tr-TR" dirty="0" err="1" smtClean="0"/>
              <a:t>the</a:t>
            </a:r>
            <a:r>
              <a:rPr lang="tr-TR" dirty="0" smtClean="0"/>
              <a:t> </a:t>
            </a:r>
            <a:r>
              <a:rPr lang="tr-TR" dirty="0" err="1" smtClean="0"/>
              <a:t>European</a:t>
            </a:r>
            <a:r>
              <a:rPr lang="tr-TR" dirty="0" smtClean="0"/>
              <a:t> </a:t>
            </a:r>
            <a:r>
              <a:rPr lang="tr-TR" dirty="0" err="1" smtClean="0"/>
              <a:t>Union</a:t>
            </a:r>
            <a:r>
              <a:rPr lang="tr-TR" dirty="0" smtClean="0"/>
              <a:t> </a:t>
            </a:r>
            <a:r>
              <a:rPr lang="tr-TR" dirty="0" err="1" smtClean="0"/>
              <a:t>for</a:t>
            </a:r>
            <a:r>
              <a:rPr lang="tr-TR" dirty="0" smtClean="0"/>
              <a:t> </a:t>
            </a:r>
            <a:r>
              <a:rPr lang="tr-TR" dirty="0" err="1" smtClean="0"/>
              <a:t>both</a:t>
            </a:r>
            <a:r>
              <a:rPr lang="tr-TR" dirty="0" smtClean="0"/>
              <a:t> </a:t>
            </a:r>
            <a:r>
              <a:rPr lang="tr-TR" dirty="0" err="1" smtClean="0"/>
              <a:t>passengers</a:t>
            </a:r>
            <a:r>
              <a:rPr lang="tr-TR" dirty="0" smtClean="0"/>
              <a:t> </a:t>
            </a:r>
            <a:r>
              <a:rPr lang="tr-TR" dirty="0" err="1" smtClean="0"/>
              <a:t>and</a:t>
            </a:r>
            <a:r>
              <a:rPr lang="tr-TR" dirty="0" smtClean="0"/>
              <a:t> </a:t>
            </a:r>
            <a:r>
              <a:rPr lang="tr-TR" dirty="0" err="1" smtClean="0"/>
              <a:t>goods</a:t>
            </a:r>
            <a:r>
              <a:rPr lang="tr-TR" dirty="0" smtClean="0"/>
              <a:t>.</a:t>
            </a:r>
          </a:p>
          <a:p>
            <a:r>
              <a:rPr lang="tr-TR" dirty="0" err="1" smtClean="0"/>
              <a:t>There</a:t>
            </a:r>
            <a:r>
              <a:rPr lang="tr-TR" dirty="0" smtClean="0"/>
              <a:t> </a:t>
            </a:r>
            <a:r>
              <a:rPr lang="tr-TR" dirty="0" err="1" smtClean="0"/>
              <a:t>are</a:t>
            </a:r>
            <a:r>
              <a:rPr lang="tr-TR" dirty="0" smtClean="0"/>
              <a:t> </a:t>
            </a:r>
            <a:r>
              <a:rPr lang="tr-TR" dirty="0" err="1" smtClean="0"/>
              <a:t>many</a:t>
            </a:r>
            <a:r>
              <a:rPr lang="tr-TR" dirty="0" smtClean="0"/>
              <a:t> </a:t>
            </a:r>
            <a:r>
              <a:rPr lang="tr-TR" dirty="0" err="1" smtClean="0"/>
              <a:t>different</a:t>
            </a:r>
            <a:r>
              <a:rPr lang="tr-TR" dirty="0" smtClean="0"/>
              <a:t> </a:t>
            </a:r>
            <a:r>
              <a:rPr lang="tr-TR" dirty="0" err="1" smtClean="0"/>
              <a:t>types</a:t>
            </a:r>
            <a:r>
              <a:rPr lang="tr-TR" dirty="0" smtClean="0"/>
              <a:t> of </a:t>
            </a:r>
            <a:r>
              <a:rPr lang="tr-TR" dirty="0" err="1" smtClean="0"/>
              <a:t>vehicles</a:t>
            </a:r>
            <a:r>
              <a:rPr lang="tr-TR" dirty="0" smtClean="0"/>
              <a:t>, </a:t>
            </a:r>
            <a:r>
              <a:rPr lang="tr-TR" dirty="0" err="1" smtClean="0"/>
              <a:t>although</a:t>
            </a:r>
            <a:r>
              <a:rPr lang="tr-TR" dirty="0" smtClean="0"/>
              <a:t> </a:t>
            </a:r>
            <a:r>
              <a:rPr lang="tr-TR" dirty="0" err="1" smtClean="0"/>
              <a:t>trucks</a:t>
            </a:r>
            <a:r>
              <a:rPr lang="tr-TR" dirty="0" smtClean="0"/>
              <a:t> </a:t>
            </a:r>
            <a:r>
              <a:rPr lang="tr-TR" dirty="0" err="1" smtClean="0"/>
              <a:t>are</a:t>
            </a:r>
            <a:r>
              <a:rPr lang="tr-TR" dirty="0" smtClean="0"/>
              <a:t> </a:t>
            </a:r>
            <a:r>
              <a:rPr lang="tr-TR" dirty="0" err="1" smtClean="0"/>
              <a:t>typically</a:t>
            </a:r>
            <a:r>
              <a:rPr lang="tr-TR" dirty="0" smtClean="0"/>
              <a:t> </a:t>
            </a:r>
            <a:r>
              <a:rPr lang="tr-TR" dirty="0" err="1" smtClean="0"/>
              <a:t>used</a:t>
            </a:r>
            <a:r>
              <a:rPr lang="tr-TR" dirty="0" smtClean="0"/>
              <a:t> </a:t>
            </a:r>
            <a:r>
              <a:rPr lang="tr-TR" dirty="0" err="1" smtClean="0"/>
              <a:t>for</a:t>
            </a:r>
            <a:r>
              <a:rPr lang="tr-TR" dirty="0" smtClean="0"/>
              <a:t> </a:t>
            </a:r>
            <a:r>
              <a:rPr lang="tr-TR" dirty="0" err="1" smtClean="0"/>
              <a:t>carrying</a:t>
            </a:r>
            <a:r>
              <a:rPr lang="tr-TR" dirty="0" smtClean="0"/>
              <a:t> </a:t>
            </a:r>
            <a:r>
              <a:rPr lang="tr-TR" dirty="0" err="1" smtClean="0"/>
              <a:t>or</a:t>
            </a:r>
            <a:r>
              <a:rPr lang="tr-TR" dirty="0" smtClean="0"/>
              <a:t> </a:t>
            </a:r>
            <a:r>
              <a:rPr lang="tr-TR" dirty="0" err="1" smtClean="0"/>
              <a:t>delivering</a:t>
            </a:r>
            <a:r>
              <a:rPr lang="tr-TR" dirty="0" smtClean="0"/>
              <a:t> </a:t>
            </a:r>
            <a:r>
              <a:rPr lang="tr-TR" dirty="0" err="1" smtClean="0"/>
              <a:t>freight</a:t>
            </a:r>
            <a:r>
              <a:rPr lang="tr-TR" dirty="0" smtClean="0"/>
              <a:t>. </a:t>
            </a:r>
          </a:p>
          <a:p>
            <a:r>
              <a:rPr lang="tr-TR" dirty="0" err="1" smtClean="0"/>
              <a:t>Road</a:t>
            </a:r>
            <a:r>
              <a:rPr lang="tr-TR" dirty="0" smtClean="0"/>
              <a:t> </a:t>
            </a:r>
            <a:r>
              <a:rPr lang="tr-TR" dirty="0" err="1" smtClean="0"/>
              <a:t>transportation</a:t>
            </a:r>
            <a:r>
              <a:rPr lang="tr-TR" dirty="0" smtClean="0"/>
              <a:t> </a:t>
            </a:r>
            <a:r>
              <a:rPr lang="tr-TR" dirty="0" err="1" smtClean="0"/>
              <a:t>offers</a:t>
            </a:r>
            <a:r>
              <a:rPr lang="tr-TR" dirty="0" smtClean="0"/>
              <a:t> a </a:t>
            </a:r>
            <a:r>
              <a:rPr lang="tr-TR" dirty="0" err="1" smtClean="0"/>
              <a:t>relatively</a:t>
            </a:r>
            <a:r>
              <a:rPr lang="tr-TR" dirty="0" smtClean="0"/>
              <a:t> </a:t>
            </a:r>
            <a:r>
              <a:rPr lang="tr-TR" dirty="0" err="1" smtClean="0"/>
              <a:t>lower</a:t>
            </a:r>
            <a:r>
              <a:rPr lang="tr-TR" dirty="0" smtClean="0"/>
              <a:t> </a:t>
            </a:r>
            <a:r>
              <a:rPr lang="tr-TR" dirty="0" err="1" smtClean="0"/>
              <a:t>cost</a:t>
            </a:r>
            <a:r>
              <a:rPr lang="tr-TR" dirty="0" smtClean="0"/>
              <a:t> </a:t>
            </a:r>
            <a:r>
              <a:rPr lang="tr-TR" dirty="0" err="1" smtClean="0"/>
              <a:t>compared</a:t>
            </a:r>
            <a:r>
              <a:rPr lang="tr-TR" dirty="0" smtClean="0"/>
              <a:t> </a:t>
            </a:r>
            <a:r>
              <a:rPr lang="tr-TR" dirty="0" err="1" smtClean="0"/>
              <a:t>to</a:t>
            </a:r>
            <a:r>
              <a:rPr lang="tr-TR" dirty="0" smtClean="0"/>
              <a:t> </a:t>
            </a:r>
            <a:r>
              <a:rPr lang="tr-TR" dirty="0" err="1" smtClean="0"/>
              <a:t>other</a:t>
            </a:r>
            <a:r>
              <a:rPr lang="tr-TR" dirty="0" smtClean="0"/>
              <a:t> </a:t>
            </a:r>
            <a:r>
              <a:rPr lang="tr-TR" dirty="0" err="1" smtClean="0"/>
              <a:t>logistic</a:t>
            </a:r>
            <a:r>
              <a:rPr lang="tr-TR" dirty="0" smtClean="0"/>
              <a:t> </a:t>
            </a:r>
            <a:r>
              <a:rPr lang="tr-TR" dirty="0" err="1" smtClean="0"/>
              <a:t>forms</a:t>
            </a:r>
            <a:r>
              <a:rPr lang="tr-TR" dirty="0" smtClean="0"/>
              <a:t> </a:t>
            </a:r>
            <a:r>
              <a:rPr lang="tr-TR" dirty="0" err="1" smtClean="0"/>
              <a:t>and</a:t>
            </a:r>
            <a:r>
              <a:rPr lang="tr-TR" dirty="0" smtClean="0"/>
              <a:t> has a </a:t>
            </a:r>
            <a:r>
              <a:rPr lang="tr-TR" dirty="0" err="1" smtClean="0"/>
              <a:t>widely</a:t>
            </a:r>
            <a:r>
              <a:rPr lang="tr-TR" dirty="0" smtClean="0"/>
              <a:t> </a:t>
            </a:r>
            <a:r>
              <a:rPr lang="tr-TR" dirty="0" err="1" smtClean="0"/>
              <a:t>recognizable</a:t>
            </a:r>
            <a:r>
              <a:rPr lang="tr-TR" dirty="0" smtClean="0"/>
              <a:t> </a:t>
            </a:r>
            <a:r>
              <a:rPr lang="tr-TR" dirty="0" err="1" smtClean="0"/>
              <a:t>and</a:t>
            </a:r>
            <a:r>
              <a:rPr lang="tr-TR" dirty="0" smtClean="0"/>
              <a:t> </a:t>
            </a:r>
            <a:r>
              <a:rPr lang="tr-TR" dirty="0" err="1" smtClean="0"/>
              <a:t>flexible</a:t>
            </a:r>
            <a:r>
              <a:rPr lang="tr-TR" dirty="0" smtClean="0"/>
              <a:t> </a:t>
            </a:r>
            <a:r>
              <a:rPr lang="tr-TR" dirty="0" err="1" smtClean="0"/>
              <a:t>route</a:t>
            </a:r>
            <a:r>
              <a:rPr lang="tr-TR" dirty="0" smtClean="0"/>
              <a:t>.</a:t>
            </a:r>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Road</a:t>
            </a:r>
            <a:endParaRPr lang="tr-TR" dirty="0"/>
          </a:p>
        </p:txBody>
      </p:sp>
      <p:sp>
        <p:nvSpPr>
          <p:cNvPr id="3" name="2 İçerik Yer Tutucusu"/>
          <p:cNvSpPr>
            <a:spLocks noGrp="1"/>
          </p:cNvSpPr>
          <p:nvPr>
            <p:ph idx="1"/>
          </p:nvPr>
        </p:nvSpPr>
        <p:spPr/>
        <p:txBody>
          <a:bodyPr/>
          <a:lstStyle/>
          <a:p>
            <a:r>
              <a:rPr lang="tr-TR" dirty="0" err="1" smtClean="0"/>
              <a:t>However</a:t>
            </a:r>
            <a:r>
              <a:rPr lang="tr-TR" dirty="0" smtClean="0"/>
              <a:t>, </a:t>
            </a:r>
            <a:r>
              <a:rPr lang="tr-TR" dirty="0" err="1" smtClean="0"/>
              <a:t>transportation</a:t>
            </a:r>
            <a:r>
              <a:rPr lang="tr-TR" dirty="0" smtClean="0"/>
              <a:t> </a:t>
            </a:r>
            <a:r>
              <a:rPr lang="tr-TR" dirty="0" err="1" smtClean="0"/>
              <a:t>by</a:t>
            </a:r>
            <a:r>
              <a:rPr lang="tr-TR" dirty="0" smtClean="0"/>
              <a:t> </a:t>
            </a:r>
            <a:r>
              <a:rPr lang="tr-TR" dirty="0" err="1" smtClean="0"/>
              <a:t>road</a:t>
            </a:r>
            <a:r>
              <a:rPr lang="tr-TR" dirty="0" smtClean="0"/>
              <a:t> </a:t>
            </a:r>
            <a:r>
              <a:rPr lang="tr-TR" dirty="0" err="1" smtClean="0"/>
              <a:t>takes</a:t>
            </a:r>
            <a:r>
              <a:rPr lang="tr-TR" dirty="0" smtClean="0"/>
              <a:t> a </a:t>
            </a:r>
            <a:r>
              <a:rPr lang="tr-TR" dirty="0" err="1" smtClean="0"/>
              <a:t>relatively</a:t>
            </a:r>
            <a:r>
              <a:rPr lang="tr-TR" dirty="0" smtClean="0"/>
              <a:t> </a:t>
            </a:r>
            <a:r>
              <a:rPr lang="tr-TR" dirty="0" err="1" smtClean="0"/>
              <a:t>longer</a:t>
            </a:r>
            <a:r>
              <a:rPr lang="tr-TR" dirty="0" smtClean="0"/>
              <a:t> </a:t>
            </a:r>
            <a:r>
              <a:rPr lang="tr-TR" dirty="0" err="1" smtClean="0"/>
              <a:t>period</a:t>
            </a:r>
            <a:r>
              <a:rPr lang="tr-TR" dirty="0" smtClean="0"/>
              <a:t> of time </a:t>
            </a:r>
            <a:r>
              <a:rPr lang="tr-TR" dirty="0" err="1" smtClean="0"/>
              <a:t>than</a:t>
            </a:r>
            <a:r>
              <a:rPr lang="tr-TR" dirty="0" smtClean="0"/>
              <a:t> </a:t>
            </a:r>
            <a:r>
              <a:rPr lang="tr-TR" dirty="0" err="1" smtClean="0"/>
              <a:t>other</a:t>
            </a:r>
            <a:r>
              <a:rPr lang="tr-TR" dirty="0" smtClean="0"/>
              <a:t> </a:t>
            </a:r>
            <a:r>
              <a:rPr lang="tr-TR" dirty="0" err="1" smtClean="0"/>
              <a:t>means</a:t>
            </a:r>
            <a:r>
              <a:rPr lang="tr-TR" dirty="0" smtClean="0"/>
              <a:t> of </a:t>
            </a:r>
            <a:r>
              <a:rPr lang="tr-TR" dirty="0" err="1" smtClean="0"/>
              <a:t>transportation</a:t>
            </a:r>
            <a:r>
              <a:rPr lang="tr-TR" dirty="0" smtClean="0"/>
              <a:t>.</a:t>
            </a:r>
          </a:p>
          <a:p>
            <a:r>
              <a:rPr lang="tr-TR" dirty="0" err="1" smtClean="0"/>
              <a:t>Besides</a:t>
            </a:r>
            <a:r>
              <a:rPr lang="tr-TR" dirty="0" smtClean="0"/>
              <a:t>, it </a:t>
            </a:r>
            <a:r>
              <a:rPr lang="tr-TR" dirty="0" err="1" smtClean="0"/>
              <a:t>offers</a:t>
            </a:r>
            <a:r>
              <a:rPr lang="tr-TR" dirty="0" smtClean="0"/>
              <a:t> a </a:t>
            </a:r>
            <a:r>
              <a:rPr lang="tr-TR" dirty="0" err="1" smtClean="0"/>
              <a:t>limited</a:t>
            </a:r>
            <a:r>
              <a:rPr lang="tr-TR" dirty="0" smtClean="0"/>
              <a:t> </a:t>
            </a:r>
            <a:r>
              <a:rPr lang="tr-TR" dirty="0" err="1" smtClean="0"/>
              <a:t>capacity</a:t>
            </a:r>
            <a:r>
              <a:rPr lang="tr-TR" dirty="0" smtClean="0"/>
              <a:t>. </a:t>
            </a:r>
            <a:r>
              <a:rPr lang="tr-TR" dirty="0" err="1" smtClean="0"/>
              <a:t>Road</a:t>
            </a:r>
            <a:r>
              <a:rPr lang="tr-TR" dirty="0" smtClean="0"/>
              <a:t> transport is </a:t>
            </a:r>
            <a:r>
              <a:rPr lang="tr-TR" dirty="0" err="1" smtClean="0"/>
              <a:t>most</a:t>
            </a:r>
            <a:r>
              <a:rPr lang="tr-TR" dirty="0" smtClean="0"/>
              <a:t> </a:t>
            </a:r>
            <a:r>
              <a:rPr lang="tr-TR" dirty="0" err="1" smtClean="0"/>
              <a:t>often</a:t>
            </a:r>
            <a:r>
              <a:rPr lang="tr-TR" dirty="0" smtClean="0"/>
              <a:t> </a:t>
            </a:r>
            <a:r>
              <a:rPr lang="tr-TR" dirty="0" err="1" smtClean="0"/>
              <a:t>used</a:t>
            </a:r>
            <a:r>
              <a:rPr lang="tr-TR" dirty="0" smtClean="0"/>
              <a:t> </a:t>
            </a:r>
            <a:r>
              <a:rPr lang="tr-TR" dirty="0" err="1" smtClean="0"/>
              <a:t>for</a:t>
            </a:r>
            <a:r>
              <a:rPr lang="tr-TR" dirty="0" smtClean="0"/>
              <a:t> </a:t>
            </a:r>
            <a:r>
              <a:rPr lang="tr-TR" dirty="0" err="1" smtClean="0"/>
              <a:t>comparatively</a:t>
            </a:r>
            <a:r>
              <a:rPr lang="tr-TR" dirty="0" smtClean="0"/>
              <a:t> </a:t>
            </a:r>
            <a:r>
              <a:rPr lang="tr-TR" dirty="0" err="1" smtClean="0"/>
              <a:t>inexpensive</a:t>
            </a:r>
            <a:r>
              <a:rPr lang="tr-TR" dirty="0" smtClean="0"/>
              <a:t>, </a:t>
            </a:r>
            <a:r>
              <a:rPr lang="tr-TR" dirty="0" err="1" smtClean="0"/>
              <a:t>non</a:t>
            </a:r>
            <a:r>
              <a:rPr lang="tr-TR" dirty="0" smtClean="0"/>
              <a:t>-</a:t>
            </a:r>
            <a:r>
              <a:rPr lang="tr-TR" dirty="0" err="1" smtClean="0"/>
              <a:t>perishable</a:t>
            </a:r>
            <a:r>
              <a:rPr lang="tr-TR" dirty="0" smtClean="0"/>
              <a:t> </a:t>
            </a:r>
            <a:r>
              <a:rPr lang="tr-TR" dirty="0" err="1" smtClean="0"/>
              <a:t>items</a:t>
            </a:r>
            <a:r>
              <a:rPr lang="tr-TR" dirty="0" smtClean="0"/>
              <a:t> </a:t>
            </a:r>
            <a:r>
              <a:rPr lang="tr-TR" dirty="0" err="1" smtClean="0"/>
              <a:t>or</a:t>
            </a:r>
            <a:r>
              <a:rPr lang="tr-TR" dirty="0" smtClean="0"/>
              <a:t> </a:t>
            </a:r>
            <a:r>
              <a:rPr lang="tr-TR" dirty="0" err="1" smtClean="0"/>
              <a:t>for</a:t>
            </a:r>
            <a:r>
              <a:rPr lang="tr-TR" dirty="0" smtClean="0"/>
              <a:t> </a:t>
            </a:r>
            <a:r>
              <a:rPr lang="tr-TR" dirty="0" err="1" smtClean="0"/>
              <a:t>shorter</a:t>
            </a:r>
            <a:r>
              <a:rPr lang="tr-TR" dirty="0" smtClean="0"/>
              <a:t> </a:t>
            </a:r>
            <a:r>
              <a:rPr lang="tr-TR" dirty="0" err="1" smtClean="0"/>
              <a:t>distances</a:t>
            </a:r>
            <a:endParaRPr lang="tr-T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Rail</a:t>
            </a:r>
            <a:endParaRPr lang="tr-TR" dirty="0"/>
          </a:p>
        </p:txBody>
      </p:sp>
      <p:sp>
        <p:nvSpPr>
          <p:cNvPr id="3" name="2 İçerik Yer Tutucusu"/>
          <p:cNvSpPr>
            <a:spLocks noGrp="1"/>
          </p:cNvSpPr>
          <p:nvPr>
            <p:ph idx="1"/>
          </p:nvPr>
        </p:nvSpPr>
        <p:spPr/>
        <p:txBody>
          <a:bodyPr>
            <a:normAutofit lnSpcReduction="10000"/>
          </a:bodyPr>
          <a:lstStyle/>
          <a:p>
            <a:r>
              <a:rPr lang="tr-TR" dirty="0" err="1" smtClean="0"/>
              <a:t>Rail</a:t>
            </a:r>
            <a:r>
              <a:rPr lang="tr-TR" dirty="0" smtClean="0"/>
              <a:t> transport is a </a:t>
            </a:r>
            <a:r>
              <a:rPr lang="tr-TR" dirty="0" err="1" smtClean="0"/>
              <a:t>means</a:t>
            </a:r>
            <a:r>
              <a:rPr lang="tr-TR" dirty="0" smtClean="0"/>
              <a:t> of </a:t>
            </a:r>
            <a:r>
              <a:rPr lang="tr-TR" dirty="0" err="1" smtClean="0"/>
              <a:t>conveyance</a:t>
            </a:r>
            <a:r>
              <a:rPr lang="tr-TR" dirty="0" smtClean="0"/>
              <a:t> of </a:t>
            </a:r>
            <a:r>
              <a:rPr lang="tr-TR" dirty="0" err="1" smtClean="0"/>
              <a:t>passengers</a:t>
            </a:r>
            <a:r>
              <a:rPr lang="tr-TR" dirty="0" smtClean="0"/>
              <a:t> </a:t>
            </a:r>
            <a:r>
              <a:rPr lang="tr-TR" dirty="0" err="1" smtClean="0"/>
              <a:t>and</a:t>
            </a:r>
            <a:r>
              <a:rPr lang="tr-TR" dirty="0" smtClean="0"/>
              <a:t> </a:t>
            </a:r>
            <a:r>
              <a:rPr lang="tr-TR" dirty="0" err="1" smtClean="0"/>
              <a:t>goods</a:t>
            </a:r>
            <a:r>
              <a:rPr lang="tr-TR" dirty="0" smtClean="0"/>
              <a:t> </a:t>
            </a:r>
            <a:r>
              <a:rPr lang="tr-TR" dirty="0" err="1" smtClean="0"/>
              <a:t>by</a:t>
            </a:r>
            <a:r>
              <a:rPr lang="tr-TR" dirty="0" smtClean="0"/>
              <a:t> </a:t>
            </a:r>
            <a:r>
              <a:rPr lang="tr-TR" dirty="0" err="1" smtClean="0"/>
              <a:t>way</a:t>
            </a:r>
            <a:r>
              <a:rPr lang="tr-TR" dirty="0" smtClean="0"/>
              <a:t> of </a:t>
            </a:r>
            <a:r>
              <a:rPr lang="tr-TR" dirty="0" err="1" smtClean="0"/>
              <a:t>wheeled</a:t>
            </a:r>
            <a:r>
              <a:rPr lang="tr-TR" dirty="0" smtClean="0"/>
              <a:t> </a:t>
            </a:r>
            <a:r>
              <a:rPr lang="tr-TR" dirty="0" err="1" smtClean="0"/>
              <a:t>vehicles</a:t>
            </a:r>
            <a:r>
              <a:rPr lang="tr-TR" dirty="0" smtClean="0"/>
              <a:t> </a:t>
            </a:r>
            <a:r>
              <a:rPr lang="tr-TR" dirty="0" err="1" smtClean="0"/>
              <a:t>running</a:t>
            </a:r>
            <a:r>
              <a:rPr lang="tr-TR" dirty="0" smtClean="0"/>
              <a:t> on </a:t>
            </a:r>
            <a:r>
              <a:rPr lang="tr-TR" dirty="0" err="1" smtClean="0"/>
              <a:t>rails</a:t>
            </a:r>
            <a:r>
              <a:rPr lang="tr-TR" dirty="0" smtClean="0"/>
              <a:t>. </a:t>
            </a:r>
          </a:p>
          <a:p>
            <a:r>
              <a:rPr lang="tr-TR" i="1" dirty="0" err="1" smtClean="0"/>
              <a:t>Freight</a:t>
            </a:r>
            <a:r>
              <a:rPr lang="tr-TR" i="1" dirty="0" smtClean="0"/>
              <a:t> </a:t>
            </a:r>
            <a:r>
              <a:rPr lang="tr-TR" i="1" dirty="0" err="1" smtClean="0"/>
              <a:t>trains</a:t>
            </a:r>
            <a:r>
              <a:rPr lang="tr-TR" i="1" dirty="0" smtClean="0"/>
              <a:t> </a:t>
            </a:r>
            <a:r>
              <a:rPr lang="tr-TR" dirty="0" err="1" smtClean="0"/>
              <a:t>are</a:t>
            </a:r>
            <a:r>
              <a:rPr lang="tr-TR" dirty="0" smtClean="0"/>
              <a:t> </a:t>
            </a:r>
            <a:r>
              <a:rPr lang="tr-TR" dirty="0" err="1" smtClean="0"/>
              <a:t>usually</a:t>
            </a:r>
            <a:r>
              <a:rPr lang="tr-TR" dirty="0" smtClean="0"/>
              <a:t> </a:t>
            </a:r>
            <a:r>
              <a:rPr lang="tr-TR" dirty="0" err="1" smtClean="0"/>
              <a:t>powered</a:t>
            </a:r>
            <a:r>
              <a:rPr lang="tr-TR" dirty="0" smtClean="0"/>
              <a:t> </a:t>
            </a:r>
            <a:r>
              <a:rPr lang="tr-TR" dirty="0" err="1" smtClean="0"/>
              <a:t>by</a:t>
            </a:r>
            <a:r>
              <a:rPr lang="tr-TR" dirty="0" smtClean="0"/>
              <a:t> </a:t>
            </a:r>
            <a:r>
              <a:rPr lang="tr-TR" dirty="0" err="1" smtClean="0"/>
              <a:t>diesel</a:t>
            </a:r>
            <a:r>
              <a:rPr lang="tr-TR" dirty="0" smtClean="0"/>
              <a:t>, </a:t>
            </a:r>
            <a:r>
              <a:rPr lang="tr-TR" dirty="0" err="1" smtClean="0"/>
              <a:t>electricity</a:t>
            </a:r>
            <a:r>
              <a:rPr lang="tr-TR" dirty="0" smtClean="0"/>
              <a:t> </a:t>
            </a:r>
            <a:r>
              <a:rPr lang="tr-TR" dirty="0" err="1" smtClean="0"/>
              <a:t>and</a:t>
            </a:r>
            <a:r>
              <a:rPr lang="tr-TR" i="1" dirty="0" smtClean="0"/>
              <a:t> </a:t>
            </a:r>
            <a:r>
              <a:rPr lang="tr-TR" dirty="0" err="1" smtClean="0"/>
              <a:t>steam</a:t>
            </a:r>
            <a:r>
              <a:rPr lang="tr-TR" dirty="0" smtClean="0"/>
              <a:t>. A </a:t>
            </a:r>
            <a:r>
              <a:rPr lang="tr-TR" dirty="0" err="1" smtClean="0"/>
              <a:t>freight</a:t>
            </a:r>
            <a:r>
              <a:rPr lang="tr-TR" dirty="0" smtClean="0"/>
              <a:t> </a:t>
            </a:r>
            <a:r>
              <a:rPr lang="tr-TR" dirty="0" err="1" smtClean="0"/>
              <a:t>train</a:t>
            </a:r>
            <a:r>
              <a:rPr lang="tr-TR" dirty="0" smtClean="0"/>
              <a:t> </a:t>
            </a:r>
            <a:r>
              <a:rPr lang="tr-TR" dirty="0" err="1" smtClean="0"/>
              <a:t>hauls</a:t>
            </a:r>
            <a:r>
              <a:rPr lang="tr-TR" dirty="0" smtClean="0"/>
              <a:t> </a:t>
            </a:r>
            <a:r>
              <a:rPr lang="tr-TR" dirty="0" err="1" smtClean="0"/>
              <a:t>cargo</a:t>
            </a:r>
            <a:r>
              <a:rPr lang="tr-TR" dirty="0" smtClean="0"/>
              <a:t> </a:t>
            </a:r>
            <a:r>
              <a:rPr lang="tr-TR" dirty="0" err="1" smtClean="0"/>
              <a:t>using</a:t>
            </a:r>
            <a:r>
              <a:rPr lang="tr-TR" dirty="0" smtClean="0"/>
              <a:t> </a:t>
            </a:r>
            <a:r>
              <a:rPr lang="tr-TR" i="1" dirty="0" err="1" smtClean="0"/>
              <a:t>freight</a:t>
            </a:r>
            <a:r>
              <a:rPr lang="tr-TR" i="1" dirty="0" smtClean="0"/>
              <a:t> </a:t>
            </a:r>
            <a:r>
              <a:rPr lang="tr-TR" i="1" dirty="0" err="1" smtClean="0"/>
              <a:t>cars</a:t>
            </a:r>
            <a:r>
              <a:rPr lang="tr-TR" dirty="0" smtClean="0"/>
              <a:t> </a:t>
            </a:r>
            <a:r>
              <a:rPr lang="tr-TR" dirty="0" err="1" smtClean="0"/>
              <a:t>specialized</a:t>
            </a:r>
            <a:r>
              <a:rPr lang="tr-TR" dirty="0" smtClean="0"/>
              <a:t> </a:t>
            </a:r>
            <a:r>
              <a:rPr lang="tr-TR" dirty="0" err="1" smtClean="0"/>
              <a:t>for</a:t>
            </a:r>
            <a:r>
              <a:rPr lang="tr-TR" dirty="0" smtClean="0"/>
              <a:t> </a:t>
            </a:r>
            <a:r>
              <a:rPr lang="tr-TR" dirty="0" err="1" smtClean="0"/>
              <a:t>the</a:t>
            </a:r>
            <a:r>
              <a:rPr lang="tr-TR" dirty="0" smtClean="0"/>
              <a:t> </a:t>
            </a:r>
            <a:r>
              <a:rPr lang="tr-TR" dirty="0" err="1" smtClean="0"/>
              <a:t>type</a:t>
            </a:r>
            <a:r>
              <a:rPr lang="tr-TR" dirty="0" smtClean="0"/>
              <a:t> of </a:t>
            </a:r>
            <a:r>
              <a:rPr lang="tr-TR" dirty="0" err="1" smtClean="0"/>
              <a:t>goods</a:t>
            </a:r>
            <a:r>
              <a:rPr lang="tr-TR" dirty="0" smtClean="0"/>
              <a:t>. </a:t>
            </a:r>
          </a:p>
          <a:p>
            <a:r>
              <a:rPr lang="tr-TR" dirty="0" err="1" smtClean="0"/>
              <a:t>Freight</a:t>
            </a:r>
            <a:r>
              <a:rPr lang="tr-TR" dirty="0" smtClean="0"/>
              <a:t> </a:t>
            </a:r>
            <a:r>
              <a:rPr lang="tr-TR" dirty="0" err="1" smtClean="0"/>
              <a:t>trains</a:t>
            </a:r>
            <a:r>
              <a:rPr lang="tr-TR" dirty="0" smtClean="0"/>
              <a:t> </a:t>
            </a:r>
            <a:r>
              <a:rPr lang="tr-TR" dirty="0" err="1" smtClean="0"/>
              <a:t>are</a:t>
            </a:r>
            <a:r>
              <a:rPr lang="tr-TR" dirty="0" smtClean="0"/>
              <a:t> </a:t>
            </a:r>
            <a:r>
              <a:rPr lang="tr-TR" dirty="0" err="1" smtClean="0"/>
              <a:t>very</a:t>
            </a:r>
            <a:r>
              <a:rPr lang="tr-TR" dirty="0" smtClean="0"/>
              <a:t> </a:t>
            </a:r>
            <a:r>
              <a:rPr lang="tr-TR" dirty="0" err="1" smtClean="0"/>
              <a:t>efficient</a:t>
            </a:r>
            <a:r>
              <a:rPr lang="tr-TR" dirty="0" smtClean="0"/>
              <a:t>, </a:t>
            </a:r>
            <a:r>
              <a:rPr lang="tr-TR" dirty="0" err="1" smtClean="0"/>
              <a:t>with</a:t>
            </a:r>
            <a:r>
              <a:rPr lang="tr-TR" dirty="0" smtClean="0"/>
              <a:t> </a:t>
            </a:r>
            <a:r>
              <a:rPr lang="tr-TR" dirty="0" err="1" smtClean="0"/>
              <a:t>economy</a:t>
            </a:r>
            <a:r>
              <a:rPr lang="tr-TR" dirty="0" smtClean="0"/>
              <a:t> of </a:t>
            </a:r>
            <a:r>
              <a:rPr lang="tr-TR" dirty="0" err="1" smtClean="0"/>
              <a:t>scale</a:t>
            </a:r>
            <a:r>
              <a:rPr lang="tr-TR" dirty="0" smtClean="0"/>
              <a:t> </a:t>
            </a:r>
            <a:r>
              <a:rPr lang="tr-TR" dirty="0" err="1" smtClean="0"/>
              <a:t>and</a:t>
            </a:r>
            <a:r>
              <a:rPr lang="tr-TR" dirty="0" smtClean="0"/>
              <a:t> </a:t>
            </a:r>
            <a:r>
              <a:rPr lang="tr-TR" dirty="0" err="1" smtClean="0"/>
              <a:t>high</a:t>
            </a:r>
            <a:r>
              <a:rPr lang="tr-TR" dirty="0" smtClean="0"/>
              <a:t> </a:t>
            </a:r>
            <a:r>
              <a:rPr lang="tr-TR" dirty="0" err="1" smtClean="0"/>
              <a:t>energy</a:t>
            </a:r>
            <a:r>
              <a:rPr lang="tr-TR" dirty="0" smtClean="0"/>
              <a:t> </a:t>
            </a:r>
            <a:r>
              <a:rPr lang="tr-TR" dirty="0" err="1" smtClean="0"/>
              <a:t>efficiency</a:t>
            </a:r>
            <a:r>
              <a:rPr lang="tr-TR" dirty="0" smtClean="0"/>
              <a:t>.</a:t>
            </a:r>
          </a:p>
          <a:p>
            <a:endParaRPr lang="tr-TR"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8917</Words>
  <Application>Microsoft Office PowerPoint</Application>
  <PresentationFormat>Ekran Gösterisi (4:3)</PresentationFormat>
  <Paragraphs>1719</Paragraphs>
  <Slides>134</Slides>
  <Notes>1</Notes>
  <HiddenSlides>0</HiddenSlides>
  <MMClips>0</MMClips>
  <ScaleCrop>false</ScaleCrop>
  <HeadingPairs>
    <vt:vector size="4" baseType="variant">
      <vt:variant>
        <vt:lpstr>Tema</vt:lpstr>
      </vt:variant>
      <vt:variant>
        <vt:i4>2</vt:i4>
      </vt:variant>
      <vt:variant>
        <vt:lpstr>Slayt Başlıkları</vt:lpstr>
      </vt:variant>
      <vt:variant>
        <vt:i4>134</vt:i4>
      </vt:variant>
    </vt:vector>
  </HeadingPairs>
  <TitlesOfParts>
    <vt:vector size="136" baseType="lpstr">
      <vt:lpstr>Ofis Teması</vt:lpstr>
      <vt:lpstr>Üst Düzey</vt:lpstr>
      <vt:lpstr>      Bu proje Avrupa Birliği ve Türkiye Cumhuriyeti tarafından finanse edilmektedir. </vt:lpstr>
      <vt:lpstr>BÖLÜM 1</vt:lpstr>
      <vt:lpstr>THE ENGLISH ALPHABET</vt:lpstr>
      <vt:lpstr>ALFABETİK KURALLAR</vt:lpstr>
      <vt:lpstr>İSİMLER</vt:lpstr>
      <vt:lpstr>PowerPoint Sunusu</vt:lpstr>
      <vt:lpstr>SAYILAMAYAN İSİMLER – UNCOUNTABLE NOUNS</vt:lpstr>
      <vt:lpstr>PowerPoint Sunusu</vt:lpstr>
      <vt:lpstr>PowerPoint Sunusu</vt:lpstr>
      <vt:lpstr>PowerPoint Sunusu</vt:lpstr>
      <vt:lpstr>PowerPoint Sunusu</vt:lpstr>
      <vt:lpstr>ŞAHIS ZAMİRLERİ </vt:lpstr>
      <vt:lpstr>TEMEL SORU KELİMELERİ</vt:lpstr>
      <vt:lpstr>TEMEL EDATLAR( PREPOSITIONS)</vt:lpstr>
      <vt:lpstr>İYELİK ZAMİRLERİ (POSSESSIVES)</vt:lpstr>
      <vt:lpstr>PowerPoint Sunusu</vt:lpstr>
      <vt:lpstr>PRESENT SİMPLE</vt:lpstr>
      <vt:lpstr>PRESENT TENSE</vt:lpstr>
      <vt:lpstr>PRESENT TENSE</vt:lpstr>
      <vt:lpstr>PRESENT TENSE</vt:lpstr>
      <vt:lpstr>PRESENT TENSE</vt:lpstr>
      <vt:lpstr>PRESENT TENSE</vt:lpstr>
      <vt:lpstr>TIME EXPRESSIONS IN SIMPLE PRESENT TENSE </vt:lpstr>
      <vt:lpstr>PowerPoint Sunusu</vt:lpstr>
      <vt:lpstr>“HAVE GOT- HAS GOT”</vt:lpstr>
      <vt:lpstr>“WAS- WERE”- “TO BE” NİN GEÇMİŞ ZAMAN HALİ </vt:lpstr>
      <vt:lpstr>GEÇMİŞ ZAMANDA KULLANILAN ZAMAN KALIPLARI</vt:lpstr>
      <vt:lpstr>GEÇMİŞ ZAMANDA KULLANILAN ZAMAN KALIPLARI</vt:lpstr>
      <vt:lpstr>GEÇMİŞ ZAMANDA KULLANILAN ZAMAN KALIPLARI</vt:lpstr>
      <vt:lpstr>PRESENT CONTINUOUS TENSE (ŞİMDİKİ ZAMAN)</vt:lpstr>
      <vt:lpstr>PAST CONTINUOUS TENSE </vt:lpstr>
      <vt:lpstr>YAKIN GELECEK ZAMAN – “GOING TO” </vt:lpstr>
      <vt:lpstr>SIMPLE FUTURE TENSE  (GELECEK ZAMAN)</vt:lpstr>
      <vt:lpstr>FUTURE CONTINUOUS TENSE </vt:lpstr>
      <vt:lpstr>SIMPLE PAST TENSE – BASİT GEÇMİŞ ZAMAN</vt:lpstr>
      <vt:lpstr>PRESENT PERFECT TENSE</vt:lpstr>
      <vt:lpstr>PAST PERFECT TENSE</vt:lpstr>
      <vt:lpstr>MODALS</vt:lpstr>
      <vt:lpstr>MODALS</vt:lpstr>
      <vt:lpstr>MODALS</vt:lpstr>
      <vt:lpstr>“CAN- CAN’T” </vt:lpstr>
      <vt:lpstr>PASSIVE VOICE</vt:lpstr>
      <vt:lpstr>PowerPoint Sunusu</vt:lpstr>
      <vt:lpstr>PowerPoint Sunusu</vt:lpstr>
      <vt:lpstr>BÖLÜM 2</vt:lpstr>
      <vt:lpstr>Definition and Functions (Tanım ve İşlevler) </vt:lpstr>
      <vt:lpstr>PowerPoint Sunusu</vt:lpstr>
      <vt:lpstr>FUNCTIONS</vt:lpstr>
      <vt:lpstr>LOGISTICS VOCABULARY</vt:lpstr>
      <vt:lpstr>LOGISTICS VOCABULARY</vt:lpstr>
      <vt:lpstr>İSİM YAPAN SON EKLER (SUFFIXES)</vt:lpstr>
      <vt:lpstr>İSİM YAPAN SON EKLER (SUFFIXES)</vt:lpstr>
      <vt:lpstr>At the Workplace: Logistic Jobs (İşyerinde: Lojistikte Meslekler) </vt:lpstr>
      <vt:lpstr>PowerPoint Sunusu</vt:lpstr>
      <vt:lpstr>PowerPoint Sunusu</vt:lpstr>
      <vt:lpstr>PowerPoint Sunusu</vt:lpstr>
      <vt:lpstr>Communication: How to describe what we do?/ İletişim: Neyi yaptığımızı nasıl açıklarız? </vt:lpstr>
      <vt:lpstr>Communication: How to describe what we do?/ İletişim: Neyi yaptığımızı nasıl açıklarız?</vt:lpstr>
      <vt:lpstr>PowerPoint Sunusu</vt:lpstr>
      <vt:lpstr>PowerPoint Sunusu</vt:lpstr>
      <vt:lpstr>PowerPoint Sunusu</vt:lpstr>
      <vt:lpstr>ACRONYMS- KISALTMALAR</vt:lpstr>
      <vt:lpstr>PowerPoint Sunusu</vt:lpstr>
      <vt:lpstr>PowerPoint Sunusu</vt:lpstr>
      <vt:lpstr>PowerPoint Sunusu</vt:lpstr>
      <vt:lpstr>PowerPoint Sunusu</vt:lpstr>
      <vt:lpstr>PowerPoint Sunusu</vt:lpstr>
      <vt:lpstr>PowerPoint Sunusu</vt:lpstr>
      <vt:lpstr>PowerPoint Sunusu</vt:lpstr>
      <vt:lpstr>BASIC SERVICES/ TEMEL HİZMETLER </vt:lpstr>
      <vt:lpstr>SOME OTHER SERVICES AND PRODUCTS </vt:lpstr>
      <vt:lpstr>Şirketin sunduğu hizmetleri veya şirket portfolyosunu tarif ederken</vt:lpstr>
      <vt:lpstr>Çevrimiçi (online) hizmetleri tanıtırken aşağıdaki kalıpları kullanırız. </vt:lpstr>
      <vt:lpstr>Fiyatları iletirken/ Communicating prices</vt:lpstr>
      <vt:lpstr>İndirimleri iletirken/Communicating discounts</vt:lpstr>
      <vt:lpstr>Teslimat hakkında/ About delivery</vt:lpstr>
      <vt:lpstr>Writing e-mails/ E-posta yazmak </vt:lpstr>
      <vt:lpstr>Writing e-mails/ E-posta yazmak</vt:lpstr>
      <vt:lpstr>Writing e-mails/ E-posta yazmak</vt:lpstr>
      <vt:lpstr>Writing e-mails/ E-posta yazmak</vt:lpstr>
      <vt:lpstr>Writing e-mails/ E-posta yazmak</vt:lpstr>
      <vt:lpstr>PowerPoint Sunusu</vt:lpstr>
      <vt:lpstr>BÖLÜM 3</vt:lpstr>
      <vt:lpstr>Tools, Vehicles and Places/  Araçlar, Taşıtlar ve Yerler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Modes of Transport/ Taşıma Yöntemleri </vt:lpstr>
      <vt:lpstr>Road</vt:lpstr>
      <vt:lpstr>Road</vt:lpstr>
      <vt:lpstr>Rail</vt:lpstr>
      <vt:lpstr>Rail</vt:lpstr>
      <vt:lpstr>Water (Maritime) Transportation</vt:lpstr>
      <vt:lpstr>Air transportation</vt:lpstr>
      <vt:lpstr>Pipelines</vt:lpstr>
      <vt:lpstr>Intermodal and multimodal transportation</vt:lpstr>
      <vt:lpstr>PowerPoint Sunusu</vt:lpstr>
      <vt:lpstr>BÖLÜM 4</vt:lpstr>
      <vt:lpstr>1) Group E – Departure </vt:lpstr>
      <vt:lpstr>2) Group F – Main Carriage Unpaid (by the seller) </vt:lpstr>
      <vt:lpstr>2) Group F – Main Carriage Unpaid (by the seller)</vt:lpstr>
      <vt:lpstr>3) Group C – Main Carriage Paid (by the seller) </vt:lpstr>
      <vt:lpstr>3) Group C – Main Carriage Paid (by the seller)</vt:lpstr>
      <vt:lpstr>4) Group D – Arrival </vt:lpstr>
      <vt:lpstr>4) Group D – Arrival </vt:lpstr>
      <vt:lpstr>Methods of Payment-Ödeme Yöntemleri </vt:lpstr>
      <vt:lpstr>PowerPoint Sunusu</vt:lpstr>
      <vt:lpstr>BÖLÜM 5</vt:lpstr>
      <vt:lpstr>YAZIŞMA YAPARKEN</vt:lpstr>
      <vt:lpstr>YAZIŞMA YAPARKEN</vt:lpstr>
      <vt:lpstr>YAZIŞMA YAPARKEN</vt:lpstr>
      <vt:lpstr>ELEKTRONIK POSTA KULLANIMI </vt:lpstr>
      <vt:lpstr>Bilgi Talebine Cevap </vt:lpstr>
      <vt:lpstr>Siparişin Kabulü </vt:lpstr>
      <vt:lpstr>Siparişin Reddi </vt:lpstr>
      <vt:lpstr>Sevkıyatın bildirilmesi </vt:lpstr>
      <vt:lpstr>ÇEŞİTLİ CÜMLE KALIPLARI</vt:lpstr>
      <vt:lpstr>FİYAT BİLDİRME </vt:lpstr>
      <vt:lpstr>FİYAT BİLDİRME</vt:lpstr>
      <vt:lpstr>FİYAT BİLDİRME</vt:lpstr>
      <vt:lpstr>FİYAT BİLDİRME</vt:lpstr>
      <vt:lpstr>TEKLIFIN GEÇERLILIĞI </vt:lpstr>
      <vt:lpstr>AMBALAJLAMA </vt:lpstr>
      <vt:lpstr>PowerPoint Sunusu</vt:lpstr>
      <vt:lpstr>TESLIM SÜRESI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SERHAT İLLERİ  LOJİSTİK SEKTÖRÜNDE GENÇ İSTİHDAMIN DESTEKLENMESİ PROJESİ</dc:title>
  <dc:creator>PC-Doktorum</dc:creator>
  <cp:lastModifiedBy>Bilal Keskin</cp:lastModifiedBy>
  <cp:revision>70</cp:revision>
  <dcterms:created xsi:type="dcterms:W3CDTF">2016-04-06T08:41:19Z</dcterms:created>
  <dcterms:modified xsi:type="dcterms:W3CDTF">2016-04-24T08:03:11Z</dcterms:modified>
</cp:coreProperties>
</file>